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157043" y="491597"/>
            <a:ext cx="494030" cy="102870"/>
          </a:xfrm>
          <a:custGeom>
            <a:avLst/>
            <a:gdLst/>
            <a:ahLst/>
            <a:cxnLst/>
            <a:rect l="l" t="t" r="r" b="b"/>
            <a:pathLst>
              <a:path w="494029" h="102870">
                <a:moveTo>
                  <a:pt x="485289" y="5875"/>
                </a:moveTo>
                <a:lnTo>
                  <a:pt x="482051" y="5875"/>
                </a:lnTo>
                <a:lnTo>
                  <a:pt x="480509" y="6339"/>
                </a:lnTo>
                <a:lnTo>
                  <a:pt x="478967" y="7112"/>
                </a:lnTo>
                <a:lnTo>
                  <a:pt x="477271" y="7885"/>
                </a:lnTo>
                <a:lnTo>
                  <a:pt x="476037" y="9122"/>
                </a:lnTo>
                <a:lnTo>
                  <a:pt x="475267" y="10667"/>
                </a:lnTo>
                <a:lnTo>
                  <a:pt x="474341" y="12214"/>
                </a:lnTo>
                <a:lnTo>
                  <a:pt x="473878" y="13760"/>
                </a:lnTo>
                <a:lnTo>
                  <a:pt x="473878" y="17162"/>
                </a:lnTo>
                <a:lnTo>
                  <a:pt x="474341" y="18708"/>
                </a:lnTo>
                <a:lnTo>
                  <a:pt x="475267" y="20255"/>
                </a:lnTo>
                <a:lnTo>
                  <a:pt x="476037" y="21800"/>
                </a:lnTo>
                <a:lnTo>
                  <a:pt x="477271" y="23037"/>
                </a:lnTo>
                <a:lnTo>
                  <a:pt x="478814" y="23811"/>
                </a:lnTo>
                <a:lnTo>
                  <a:pt x="480355" y="24738"/>
                </a:lnTo>
                <a:lnTo>
                  <a:pt x="482051" y="25048"/>
                </a:lnTo>
                <a:lnTo>
                  <a:pt x="485444" y="25048"/>
                </a:lnTo>
                <a:lnTo>
                  <a:pt x="486986" y="24738"/>
                </a:lnTo>
                <a:lnTo>
                  <a:pt x="488528" y="23811"/>
                </a:lnTo>
                <a:lnTo>
                  <a:pt x="489146" y="23501"/>
                </a:lnTo>
                <a:lnTo>
                  <a:pt x="482359" y="23501"/>
                </a:lnTo>
                <a:lnTo>
                  <a:pt x="480973" y="23192"/>
                </a:lnTo>
                <a:lnTo>
                  <a:pt x="479585" y="22419"/>
                </a:lnTo>
                <a:lnTo>
                  <a:pt x="478350" y="21800"/>
                </a:lnTo>
                <a:lnTo>
                  <a:pt x="477271" y="20718"/>
                </a:lnTo>
                <a:lnTo>
                  <a:pt x="476655" y="19481"/>
                </a:lnTo>
                <a:lnTo>
                  <a:pt x="475884" y="18244"/>
                </a:lnTo>
                <a:lnTo>
                  <a:pt x="475644" y="17162"/>
                </a:lnTo>
                <a:lnTo>
                  <a:pt x="475652" y="13760"/>
                </a:lnTo>
                <a:lnTo>
                  <a:pt x="475884" y="12833"/>
                </a:lnTo>
                <a:lnTo>
                  <a:pt x="482359" y="7421"/>
                </a:lnTo>
                <a:lnTo>
                  <a:pt x="489145" y="7421"/>
                </a:lnTo>
                <a:lnTo>
                  <a:pt x="486986" y="6339"/>
                </a:lnTo>
                <a:lnTo>
                  <a:pt x="485289" y="5875"/>
                </a:lnTo>
                <a:close/>
              </a:path>
              <a:path w="494029" h="102870">
                <a:moveTo>
                  <a:pt x="489145" y="7421"/>
                </a:moveTo>
                <a:lnTo>
                  <a:pt x="484982" y="7421"/>
                </a:lnTo>
                <a:lnTo>
                  <a:pt x="486369" y="7885"/>
                </a:lnTo>
                <a:lnTo>
                  <a:pt x="487757" y="8503"/>
                </a:lnTo>
                <a:lnTo>
                  <a:pt x="488991" y="9277"/>
                </a:lnTo>
                <a:lnTo>
                  <a:pt x="490070" y="10204"/>
                </a:lnTo>
                <a:lnTo>
                  <a:pt x="490687" y="11441"/>
                </a:lnTo>
                <a:lnTo>
                  <a:pt x="491458" y="12833"/>
                </a:lnTo>
                <a:lnTo>
                  <a:pt x="491805" y="13760"/>
                </a:lnTo>
                <a:lnTo>
                  <a:pt x="491818" y="17162"/>
                </a:lnTo>
                <a:lnTo>
                  <a:pt x="491458" y="18244"/>
                </a:lnTo>
                <a:lnTo>
                  <a:pt x="490687" y="19481"/>
                </a:lnTo>
                <a:lnTo>
                  <a:pt x="490070" y="20718"/>
                </a:lnTo>
                <a:lnTo>
                  <a:pt x="488991" y="21800"/>
                </a:lnTo>
                <a:lnTo>
                  <a:pt x="487757" y="22419"/>
                </a:lnTo>
                <a:lnTo>
                  <a:pt x="486524" y="23192"/>
                </a:lnTo>
                <a:lnTo>
                  <a:pt x="485136" y="23501"/>
                </a:lnTo>
                <a:lnTo>
                  <a:pt x="489146" y="23501"/>
                </a:lnTo>
                <a:lnTo>
                  <a:pt x="493463" y="17162"/>
                </a:lnTo>
                <a:lnTo>
                  <a:pt x="493463" y="13760"/>
                </a:lnTo>
                <a:lnTo>
                  <a:pt x="493001" y="12214"/>
                </a:lnTo>
                <a:lnTo>
                  <a:pt x="491998" y="10514"/>
                </a:lnTo>
                <a:lnTo>
                  <a:pt x="491304" y="9122"/>
                </a:lnTo>
                <a:lnTo>
                  <a:pt x="490070" y="7885"/>
                </a:lnTo>
                <a:lnTo>
                  <a:pt x="489145" y="7421"/>
                </a:lnTo>
                <a:close/>
              </a:path>
              <a:path w="494029" h="102870">
                <a:moveTo>
                  <a:pt x="485136" y="10514"/>
                </a:moveTo>
                <a:lnTo>
                  <a:pt x="479430" y="10514"/>
                </a:lnTo>
                <a:lnTo>
                  <a:pt x="479430" y="20873"/>
                </a:lnTo>
                <a:lnTo>
                  <a:pt x="481126" y="20873"/>
                </a:lnTo>
                <a:lnTo>
                  <a:pt x="481126" y="16389"/>
                </a:lnTo>
                <a:lnTo>
                  <a:pt x="484828" y="16389"/>
                </a:lnTo>
                <a:lnTo>
                  <a:pt x="484518" y="16234"/>
                </a:lnTo>
                <a:lnTo>
                  <a:pt x="485444" y="16079"/>
                </a:lnTo>
                <a:lnTo>
                  <a:pt x="486215" y="15770"/>
                </a:lnTo>
                <a:lnTo>
                  <a:pt x="486987" y="14997"/>
                </a:lnTo>
                <a:lnTo>
                  <a:pt x="481126" y="14997"/>
                </a:lnTo>
                <a:lnTo>
                  <a:pt x="481126" y="11904"/>
                </a:lnTo>
                <a:lnTo>
                  <a:pt x="487089" y="11904"/>
                </a:lnTo>
                <a:lnTo>
                  <a:pt x="486677" y="11286"/>
                </a:lnTo>
                <a:lnTo>
                  <a:pt x="485753" y="10667"/>
                </a:lnTo>
                <a:lnTo>
                  <a:pt x="485136" y="10514"/>
                </a:lnTo>
                <a:close/>
              </a:path>
              <a:path w="494029" h="102870">
                <a:moveTo>
                  <a:pt x="484828" y="16389"/>
                </a:moveTo>
                <a:lnTo>
                  <a:pt x="482668" y="16389"/>
                </a:lnTo>
                <a:lnTo>
                  <a:pt x="483130" y="16544"/>
                </a:lnTo>
                <a:lnTo>
                  <a:pt x="483439" y="16852"/>
                </a:lnTo>
                <a:lnTo>
                  <a:pt x="483903" y="17162"/>
                </a:lnTo>
                <a:lnTo>
                  <a:pt x="484518" y="17934"/>
                </a:lnTo>
                <a:lnTo>
                  <a:pt x="485289" y="19171"/>
                </a:lnTo>
                <a:lnTo>
                  <a:pt x="486215" y="20873"/>
                </a:lnTo>
                <a:lnTo>
                  <a:pt x="488219" y="20873"/>
                </a:lnTo>
                <a:lnTo>
                  <a:pt x="486898" y="18708"/>
                </a:lnTo>
                <a:lnTo>
                  <a:pt x="486369" y="17781"/>
                </a:lnTo>
                <a:lnTo>
                  <a:pt x="485753" y="17162"/>
                </a:lnTo>
                <a:lnTo>
                  <a:pt x="485444" y="16697"/>
                </a:lnTo>
                <a:lnTo>
                  <a:pt x="484828" y="16389"/>
                </a:lnTo>
                <a:close/>
              </a:path>
              <a:path w="494029" h="102870">
                <a:moveTo>
                  <a:pt x="487089" y="11904"/>
                </a:moveTo>
                <a:lnTo>
                  <a:pt x="484365" y="11904"/>
                </a:lnTo>
                <a:lnTo>
                  <a:pt x="485289" y="12369"/>
                </a:lnTo>
                <a:lnTo>
                  <a:pt x="485444" y="12523"/>
                </a:lnTo>
                <a:lnTo>
                  <a:pt x="485599" y="12833"/>
                </a:lnTo>
                <a:lnTo>
                  <a:pt x="485675" y="14070"/>
                </a:lnTo>
                <a:lnTo>
                  <a:pt x="485598" y="14225"/>
                </a:lnTo>
                <a:lnTo>
                  <a:pt x="485136" y="14533"/>
                </a:lnTo>
                <a:lnTo>
                  <a:pt x="484827" y="14843"/>
                </a:lnTo>
                <a:lnTo>
                  <a:pt x="484210" y="14997"/>
                </a:lnTo>
                <a:lnTo>
                  <a:pt x="486987" y="14997"/>
                </a:lnTo>
                <a:lnTo>
                  <a:pt x="487295" y="14688"/>
                </a:lnTo>
                <a:lnTo>
                  <a:pt x="487410" y="14225"/>
                </a:lnTo>
                <a:lnTo>
                  <a:pt x="487295" y="12214"/>
                </a:lnTo>
                <a:lnTo>
                  <a:pt x="487089" y="11904"/>
                </a:lnTo>
                <a:close/>
              </a:path>
              <a:path w="494029" h="102870">
                <a:moveTo>
                  <a:pt x="368710" y="27367"/>
                </a:moveTo>
                <a:lnTo>
                  <a:pt x="361462" y="27367"/>
                </a:lnTo>
                <a:lnTo>
                  <a:pt x="354985" y="28912"/>
                </a:lnTo>
                <a:lnTo>
                  <a:pt x="343574" y="35097"/>
                </a:lnTo>
                <a:lnTo>
                  <a:pt x="338947" y="39582"/>
                </a:lnTo>
                <a:lnTo>
                  <a:pt x="335864" y="45457"/>
                </a:lnTo>
                <a:lnTo>
                  <a:pt x="332625" y="51487"/>
                </a:lnTo>
                <a:lnTo>
                  <a:pt x="331227" y="56949"/>
                </a:lnTo>
                <a:lnTo>
                  <a:pt x="331177" y="72487"/>
                </a:lnTo>
                <a:lnTo>
                  <a:pt x="332625" y="79162"/>
                </a:lnTo>
                <a:lnTo>
                  <a:pt x="335947" y="85039"/>
                </a:lnTo>
                <a:lnTo>
                  <a:pt x="338947" y="90605"/>
                </a:lnTo>
                <a:lnTo>
                  <a:pt x="343574" y="94933"/>
                </a:lnTo>
                <a:lnTo>
                  <a:pt x="349742" y="98026"/>
                </a:lnTo>
                <a:lnTo>
                  <a:pt x="355756" y="100963"/>
                </a:lnTo>
                <a:lnTo>
                  <a:pt x="362078" y="102355"/>
                </a:lnTo>
                <a:lnTo>
                  <a:pt x="368863" y="102355"/>
                </a:lnTo>
                <a:lnTo>
                  <a:pt x="399620" y="86894"/>
                </a:lnTo>
                <a:lnTo>
                  <a:pt x="363774" y="86894"/>
                </a:lnTo>
                <a:lnTo>
                  <a:pt x="359456" y="85039"/>
                </a:lnTo>
                <a:lnTo>
                  <a:pt x="356064" y="81328"/>
                </a:lnTo>
                <a:lnTo>
                  <a:pt x="352672" y="77462"/>
                </a:lnTo>
                <a:lnTo>
                  <a:pt x="350975" y="72050"/>
                </a:lnTo>
                <a:lnTo>
                  <a:pt x="351070" y="57517"/>
                </a:lnTo>
                <a:lnTo>
                  <a:pt x="352672" y="52260"/>
                </a:lnTo>
                <a:lnTo>
                  <a:pt x="356064" y="48549"/>
                </a:lnTo>
                <a:lnTo>
                  <a:pt x="359456" y="44683"/>
                </a:lnTo>
                <a:lnTo>
                  <a:pt x="363774" y="42828"/>
                </a:lnTo>
                <a:lnTo>
                  <a:pt x="399883" y="42828"/>
                </a:lnTo>
                <a:lnTo>
                  <a:pt x="395850" y="37881"/>
                </a:lnTo>
                <a:lnTo>
                  <a:pt x="390156" y="33303"/>
                </a:lnTo>
                <a:lnTo>
                  <a:pt x="383726" y="30015"/>
                </a:lnTo>
                <a:lnTo>
                  <a:pt x="376572" y="28031"/>
                </a:lnTo>
                <a:lnTo>
                  <a:pt x="368710" y="27367"/>
                </a:lnTo>
                <a:close/>
              </a:path>
              <a:path w="494029" h="102870">
                <a:moveTo>
                  <a:pt x="423915" y="28912"/>
                </a:moveTo>
                <a:lnTo>
                  <a:pt x="403715" y="28912"/>
                </a:lnTo>
                <a:lnTo>
                  <a:pt x="433167" y="100810"/>
                </a:lnTo>
                <a:lnTo>
                  <a:pt x="450439" y="100810"/>
                </a:lnTo>
                <a:lnTo>
                  <a:pt x="459667" y="77925"/>
                </a:lnTo>
                <a:lnTo>
                  <a:pt x="441650" y="77925"/>
                </a:lnTo>
                <a:lnTo>
                  <a:pt x="437794" y="65712"/>
                </a:lnTo>
                <a:lnTo>
                  <a:pt x="423915" y="28912"/>
                </a:lnTo>
                <a:close/>
              </a:path>
              <a:path w="494029" h="102870">
                <a:moveTo>
                  <a:pt x="399883" y="42828"/>
                </a:moveTo>
                <a:lnTo>
                  <a:pt x="373799" y="42828"/>
                </a:lnTo>
                <a:lnTo>
                  <a:pt x="377962" y="44683"/>
                </a:lnTo>
                <a:lnTo>
                  <a:pt x="381354" y="48549"/>
                </a:lnTo>
                <a:lnTo>
                  <a:pt x="384747" y="52260"/>
                </a:lnTo>
                <a:lnTo>
                  <a:pt x="386545" y="57517"/>
                </a:lnTo>
                <a:lnTo>
                  <a:pt x="386546" y="72050"/>
                </a:lnTo>
                <a:lnTo>
                  <a:pt x="384747" y="77462"/>
                </a:lnTo>
                <a:lnTo>
                  <a:pt x="381354" y="81328"/>
                </a:lnTo>
                <a:lnTo>
                  <a:pt x="377962" y="85039"/>
                </a:lnTo>
                <a:lnTo>
                  <a:pt x="373799" y="86894"/>
                </a:lnTo>
                <a:lnTo>
                  <a:pt x="399620" y="86894"/>
                </a:lnTo>
                <a:lnTo>
                  <a:pt x="406272" y="63856"/>
                </a:lnTo>
                <a:lnTo>
                  <a:pt x="405695" y="56949"/>
                </a:lnTo>
                <a:lnTo>
                  <a:pt x="403753" y="49921"/>
                </a:lnTo>
                <a:lnTo>
                  <a:pt x="400481" y="43561"/>
                </a:lnTo>
                <a:lnTo>
                  <a:pt x="399883" y="42828"/>
                </a:lnTo>
                <a:close/>
              </a:path>
              <a:path w="494029" h="102870">
                <a:moveTo>
                  <a:pt x="479430" y="28912"/>
                </a:moveTo>
                <a:lnTo>
                  <a:pt x="459691" y="28912"/>
                </a:lnTo>
                <a:lnTo>
                  <a:pt x="445813" y="65712"/>
                </a:lnTo>
                <a:lnTo>
                  <a:pt x="444271" y="69731"/>
                </a:lnTo>
                <a:lnTo>
                  <a:pt x="442729" y="74679"/>
                </a:lnTo>
                <a:lnTo>
                  <a:pt x="441650" y="77925"/>
                </a:lnTo>
                <a:lnTo>
                  <a:pt x="459667" y="77925"/>
                </a:lnTo>
                <a:lnTo>
                  <a:pt x="479430" y="28912"/>
                </a:lnTo>
                <a:close/>
              </a:path>
              <a:path w="494029" h="102870">
                <a:moveTo>
                  <a:pt x="112726" y="27367"/>
                </a:moveTo>
                <a:lnTo>
                  <a:pt x="105632" y="27367"/>
                </a:lnTo>
                <a:lnTo>
                  <a:pt x="99155" y="28912"/>
                </a:lnTo>
                <a:lnTo>
                  <a:pt x="75348" y="72487"/>
                </a:lnTo>
                <a:lnTo>
                  <a:pt x="76795" y="79162"/>
                </a:lnTo>
                <a:lnTo>
                  <a:pt x="106249" y="102355"/>
                </a:lnTo>
                <a:lnTo>
                  <a:pt x="112880" y="102355"/>
                </a:lnTo>
                <a:lnTo>
                  <a:pt x="143712" y="86894"/>
                </a:lnTo>
                <a:lnTo>
                  <a:pt x="107791" y="86894"/>
                </a:lnTo>
                <a:lnTo>
                  <a:pt x="103473" y="85039"/>
                </a:lnTo>
                <a:lnTo>
                  <a:pt x="100081" y="81328"/>
                </a:lnTo>
                <a:lnTo>
                  <a:pt x="96688" y="77462"/>
                </a:lnTo>
                <a:lnTo>
                  <a:pt x="94992" y="72050"/>
                </a:lnTo>
                <a:lnTo>
                  <a:pt x="95086" y="57517"/>
                </a:lnTo>
                <a:lnTo>
                  <a:pt x="96688" y="52260"/>
                </a:lnTo>
                <a:lnTo>
                  <a:pt x="100081" y="48549"/>
                </a:lnTo>
                <a:lnTo>
                  <a:pt x="103473" y="44683"/>
                </a:lnTo>
                <a:lnTo>
                  <a:pt x="107791" y="42828"/>
                </a:lnTo>
                <a:lnTo>
                  <a:pt x="143920" y="42828"/>
                </a:lnTo>
                <a:lnTo>
                  <a:pt x="139866" y="37881"/>
                </a:lnTo>
                <a:lnTo>
                  <a:pt x="134194" y="33303"/>
                </a:lnTo>
                <a:lnTo>
                  <a:pt x="127799" y="30015"/>
                </a:lnTo>
                <a:lnTo>
                  <a:pt x="120653" y="28031"/>
                </a:lnTo>
                <a:lnTo>
                  <a:pt x="112726" y="27367"/>
                </a:lnTo>
                <a:close/>
              </a:path>
              <a:path w="494029" h="102870">
                <a:moveTo>
                  <a:pt x="23749" y="1545"/>
                </a:moveTo>
                <a:lnTo>
                  <a:pt x="0" y="1545"/>
                </a:lnTo>
                <a:lnTo>
                  <a:pt x="36855" y="59063"/>
                </a:lnTo>
                <a:lnTo>
                  <a:pt x="36855" y="100810"/>
                </a:lnTo>
                <a:lnTo>
                  <a:pt x="57210" y="100810"/>
                </a:lnTo>
                <a:lnTo>
                  <a:pt x="57309" y="59063"/>
                </a:lnTo>
                <a:lnTo>
                  <a:pt x="69017" y="40819"/>
                </a:lnTo>
                <a:lnTo>
                  <a:pt x="47496" y="40819"/>
                </a:lnTo>
                <a:lnTo>
                  <a:pt x="23749" y="1545"/>
                </a:lnTo>
                <a:close/>
              </a:path>
              <a:path w="494029" h="102870">
                <a:moveTo>
                  <a:pt x="143920" y="42828"/>
                </a:moveTo>
                <a:lnTo>
                  <a:pt x="117815" y="42828"/>
                </a:lnTo>
                <a:lnTo>
                  <a:pt x="122132" y="44683"/>
                </a:lnTo>
                <a:lnTo>
                  <a:pt x="125525" y="48549"/>
                </a:lnTo>
                <a:lnTo>
                  <a:pt x="128917" y="52260"/>
                </a:lnTo>
                <a:lnTo>
                  <a:pt x="130565" y="57517"/>
                </a:lnTo>
                <a:lnTo>
                  <a:pt x="130567" y="72050"/>
                </a:lnTo>
                <a:lnTo>
                  <a:pt x="128917" y="77462"/>
                </a:lnTo>
                <a:lnTo>
                  <a:pt x="125525" y="81328"/>
                </a:lnTo>
                <a:lnTo>
                  <a:pt x="122132" y="85039"/>
                </a:lnTo>
                <a:lnTo>
                  <a:pt x="117815" y="86894"/>
                </a:lnTo>
                <a:lnTo>
                  <a:pt x="143712" y="86894"/>
                </a:lnTo>
                <a:lnTo>
                  <a:pt x="144456" y="86002"/>
                </a:lnTo>
                <a:lnTo>
                  <a:pt x="147827" y="79607"/>
                </a:lnTo>
                <a:lnTo>
                  <a:pt x="149838" y="72487"/>
                </a:lnTo>
                <a:lnTo>
                  <a:pt x="150480" y="64938"/>
                </a:lnTo>
                <a:lnTo>
                  <a:pt x="150439" y="63856"/>
                </a:lnTo>
                <a:lnTo>
                  <a:pt x="149841" y="56949"/>
                </a:lnTo>
                <a:lnTo>
                  <a:pt x="147846" y="49921"/>
                </a:lnTo>
                <a:lnTo>
                  <a:pt x="144521" y="43561"/>
                </a:lnTo>
                <a:lnTo>
                  <a:pt x="143920" y="42828"/>
                </a:lnTo>
                <a:close/>
              </a:path>
              <a:path w="494029" h="102870">
                <a:moveTo>
                  <a:pt x="94221" y="1545"/>
                </a:moveTo>
                <a:lnTo>
                  <a:pt x="70782" y="1545"/>
                </a:lnTo>
                <a:lnTo>
                  <a:pt x="47496" y="40819"/>
                </a:lnTo>
                <a:lnTo>
                  <a:pt x="69017" y="40819"/>
                </a:lnTo>
                <a:lnTo>
                  <a:pt x="94221" y="1545"/>
                </a:lnTo>
                <a:close/>
              </a:path>
              <a:path w="494029" h="102870">
                <a:moveTo>
                  <a:pt x="281274" y="0"/>
                </a:moveTo>
                <a:lnTo>
                  <a:pt x="271713" y="0"/>
                </a:lnTo>
                <a:lnTo>
                  <a:pt x="263540" y="1545"/>
                </a:lnTo>
                <a:lnTo>
                  <a:pt x="234954" y="29581"/>
                </a:lnTo>
                <a:lnTo>
                  <a:pt x="231311" y="50868"/>
                </a:lnTo>
                <a:lnTo>
                  <a:pt x="231663" y="57913"/>
                </a:lnTo>
                <a:lnTo>
                  <a:pt x="249293" y="92397"/>
                </a:lnTo>
                <a:lnTo>
                  <a:pt x="282354" y="102510"/>
                </a:lnTo>
                <a:lnTo>
                  <a:pt x="290681" y="102510"/>
                </a:lnTo>
                <a:lnTo>
                  <a:pt x="298853" y="100963"/>
                </a:lnTo>
                <a:lnTo>
                  <a:pt x="315045" y="94780"/>
                </a:lnTo>
                <a:lnTo>
                  <a:pt x="321213" y="91222"/>
                </a:lnTo>
                <a:lnTo>
                  <a:pt x="325377" y="87048"/>
                </a:lnTo>
                <a:lnTo>
                  <a:pt x="325377" y="85347"/>
                </a:lnTo>
                <a:lnTo>
                  <a:pt x="272484" y="85347"/>
                </a:lnTo>
                <a:lnTo>
                  <a:pt x="265545" y="82410"/>
                </a:lnTo>
                <a:lnTo>
                  <a:pt x="252129" y="50095"/>
                </a:lnTo>
                <a:lnTo>
                  <a:pt x="252620" y="42381"/>
                </a:lnTo>
                <a:lnTo>
                  <a:pt x="272329" y="17007"/>
                </a:lnTo>
                <a:lnTo>
                  <a:pt x="320228" y="17007"/>
                </a:lnTo>
                <a:lnTo>
                  <a:pt x="317512" y="12833"/>
                </a:lnTo>
                <a:lnTo>
                  <a:pt x="310573" y="7730"/>
                </a:lnTo>
                <a:lnTo>
                  <a:pt x="304759" y="4305"/>
                </a:lnTo>
                <a:lnTo>
                  <a:pt x="297948" y="1894"/>
                </a:lnTo>
                <a:lnTo>
                  <a:pt x="290124" y="468"/>
                </a:lnTo>
                <a:lnTo>
                  <a:pt x="281274" y="0"/>
                </a:lnTo>
                <a:close/>
              </a:path>
              <a:path w="494029" h="102870">
                <a:moveTo>
                  <a:pt x="325377" y="47621"/>
                </a:moveTo>
                <a:lnTo>
                  <a:pt x="281583" y="47621"/>
                </a:lnTo>
                <a:lnTo>
                  <a:pt x="281583" y="64320"/>
                </a:lnTo>
                <a:lnTo>
                  <a:pt x="304868" y="64320"/>
                </a:lnTo>
                <a:lnTo>
                  <a:pt x="304868" y="76843"/>
                </a:lnTo>
                <a:lnTo>
                  <a:pt x="301783" y="79317"/>
                </a:lnTo>
                <a:lnTo>
                  <a:pt x="298082" y="81328"/>
                </a:lnTo>
                <a:lnTo>
                  <a:pt x="293919" y="82873"/>
                </a:lnTo>
                <a:lnTo>
                  <a:pt x="289601" y="84574"/>
                </a:lnTo>
                <a:lnTo>
                  <a:pt x="285283" y="85347"/>
                </a:lnTo>
                <a:lnTo>
                  <a:pt x="325377" y="85347"/>
                </a:lnTo>
                <a:lnTo>
                  <a:pt x="325377" y="47621"/>
                </a:lnTo>
                <a:close/>
              </a:path>
              <a:path w="494029" h="102870">
                <a:moveTo>
                  <a:pt x="320228" y="17007"/>
                </a:moveTo>
                <a:lnTo>
                  <a:pt x="287134" y="17007"/>
                </a:lnTo>
                <a:lnTo>
                  <a:pt x="292068" y="18399"/>
                </a:lnTo>
                <a:lnTo>
                  <a:pt x="295923" y="21337"/>
                </a:lnTo>
                <a:lnTo>
                  <a:pt x="299779" y="24119"/>
                </a:lnTo>
                <a:lnTo>
                  <a:pt x="302400" y="27985"/>
                </a:lnTo>
                <a:lnTo>
                  <a:pt x="303942" y="32778"/>
                </a:lnTo>
                <a:lnTo>
                  <a:pt x="324143" y="29067"/>
                </a:lnTo>
                <a:lnTo>
                  <a:pt x="322139" y="19945"/>
                </a:lnTo>
                <a:lnTo>
                  <a:pt x="320228" y="17007"/>
                </a:lnTo>
                <a:close/>
              </a:path>
              <a:path w="494029" h="102870">
                <a:moveTo>
                  <a:pt x="175950" y="28912"/>
                </a:moveTo>
                <a:lnTo>
                  <a:pt x="156674" y="28912"/>
                </a:lnTo>
                <a:lnTo>
                  <a:pt x="156702" y="81328"/>
                </a:lnTo>
                <a:lnTo>
                  <a:pt x="176104" y="102355"/>
                </a:lnTo>
                <a:lnTo>
                  <a:pt x="185820" y="102355"/>
                </a:lnTo>
                <a:lnTo>
                  <a:pt x="190291" y="101273"/>
                </a:lnTo>
                <a:lnTo>
                  <a:pt x="198927" y="96944"/>
                </a:lnTo>
                <a:lnTo>
                  <a:pt x="202474" y="93851"/>
                </a:lnTo>
                <a:lnTo>
                  <a:pt x="205096" y="90140"/>
                </a:lnTo>
                <a:lnTo>
                  <a:pt x="223137" y="90140"/>
                </a:lnTo>
                <a:lnTo>
                  <a:pt x="223137" y="87976"/>
                </a:lnTo>
                <a:lnTo>
                  <a:pt x="185202" y="87976"/>
                </a:lnTo>
                <a:lnTo>
                  <a:pt x="182890" y="87203"/>
                </a:lnTo>
                <a:lnTo>
                  <a:pt x="175950" y="72050"/>
                </a:lnTo>
                <a:lnTo>
                  <a:pt x="175950" y="28912"/>
                </a:lnTo>
                <a:close/>
              </a:path>
              <a:path w="494029" h="102870">
                <a:moveTo>
                  <a:pt x="223137" y="90140"/>
                </a:moveTo>
                <a:lnTo>
                  <a:pt x="205096" y="90140"/>
                </a:lnTo>
                <a:lnTo>
                  <a:pt x="205096" y="100810"/>
                </a:lnTo>
                <a:lnTo>
                  <a:pt x="223137" y="100810"/>
                </a:lnTo>
                <a:lnTo>
                  <a:pt x="223137" y="90140"/>
                </a:lnTo>
                <a:close/>
              </a:path>
              <a:path w="494029" h="102870">
                <a:moveTo>
                  <a:pt x="223137" y="28912"/>
                </a:moveTo>
                <a:lnTo>
                  <a:pt x="203708" y="28912"/>
                </a:lnTo>
                <a:lnTo>
                  <a:pt x="203708" y="69576"/>
                </a:lnTo>
                <a:lnTo>
                  <a:pt x="203245" y="76070"/>
                </a:lnTo>
                <a:lnTo>
                  <a:pt x="191371" y="87976"/>
                </a:lnTo>
                <a:lnTo>
                  <a:pt x="223137" y="87976"/>
                </a:lnTo>
                <a:lnTo>
                  <a:pt x="223137" y="28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43" y="1365503"/>
            <a:ext cx="11591544" cy="4757928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552628" y="1538513"/>
            <a:ext cx="11113770" cy="4412615"/>
          </a:xfrm>
          <a:custGeom>
            <a:avLst/>
            <a:gdLst/>
            <a:ahLst/>
            <a:cxnLst/>
            <a:rect l="l" t="t" r="r" b="b"/>
            <a:pathLst>
              <a:path w="11113770" h="4412615">
                <a:moveTo>
                  <a:pt x="10941822" y="0"/>
                </a:moveTo>
                <a:lnTo>
                  <a:pt x="171377" y="0"/>
                </a:lnTo>
                <a:lnTo>
                  <a:pt x="125818" y="6121"/>
                </a:lnTo>
                <a:lnTo>
                  <a:pt x="84879" y="23398"/>
                </a:lnTo>
                <a:lnTo>
                  <a:pt x="50195" y="50195"/>
                </a:lnTo>
                <a:lnTo>
                  <a:pt x="23398" y="84880"/>
                </a:lnTo>
                <a:lnTo>
                  <a:pt x="6121" y="125818"/>
                </a:lnTo>
                <a:lnTo>
                  <a:pt x="0" y="171377"/>
                </a:lnTo>
                <a:lnTo>
                  <a:pt x="0" y="4240908"/>
                </a:lnTo>
                <a:lnTo>
                  <a:pt x="6121" y="4286467"/>
                </a:lnTo>
                <a:lnTo>
                  <a:pt x="23398" y="4327406"/>
                </a:lnTo>
                <a:lnTo>
                  <a:pt x="50195" y="4362091"/>
                </a:lnTo>
                <a:lnTo>
                  <a:pt x="84879" y="4388888"/>
                </a:lnTo>
                <a:lnTo>
                  <a:pt x="125818" y="4406164"/>
                </a:lnTo>
                <a:lnTo>
                  <a:pt x="171377" y="4412286"/>
                </a:lnTo>
                <a:lnTo>
                  <a:pt x="10941822" y="4412286"/>
                </a:lnTo>
                <a:lnTo>
                  <a:pt x="10987381" y="4406164"/>
                </a:lnTo>
                <a:lnTo>
                  <a:pt x="11028319" y="4388888"/>
                </a:lnTo>
                <a:lnTo>
                  <a:pt x="11063004" y="4362091"/>
                </a:lnTo>
                <a:lnTo>
                  <a:pt x="11089801" y="4327406"/>
                </a:lnTo>
                <a:lnTo>
                  <a:pt x="11107078" y="4286467"/>
                </a:lnTo>
                <a:lnTo>
                  <a:pt x="11113199" y="4240908"/>
                </a:lnTo>
                <a:lnTo>
                  <a:pt x="11113199" y="171377"/>
                </a:lnTo>
                <a:lnTo>
                  <a:pt x="11107078" y="125818"/>
                </a:lnTo>
                <a:lnTo>
                  <a:pt x="11089801" y="84880"/>
                </a:lnTo>
                <a:lnTo>
                  <a:pt x="11063004" y="50195"/>
                </a:lnTo>
                <a:lnTo>
                  <a:pt x="11028319" y="23398"/>
                </a:lnTo>
                <a:lnTo>
                  <a:pt x="10987381" y="6121"/>
                </a:lnTo>
                <a:lnTo>
                  <a:pt x="109418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157043" y="491597"/>
            <a:ext cx="494030" cy="102870"/>
          </a:xfrm>
          <a:custGeom>
            <a:avLst/>
            <a:gdLst/>
            <a:ahLst/>
            <a:cxnLst/>
            <a:rect l="l" t="t" r="r" b="b"/>
            <a:pathLst>
              <a:path w="494029" h="102870">
                <a:moveTo>
                  <a:pt x="485289" y="5875"/>
                </a:moveTo>
                <a:lnTo>
                  <a:pt x="482051" y="5875"/>
                </a:lnTo>
                <a:lnTo>
                  <a:pt x="480509" y="6339"/>
                </a:lnTo>
                <a:lnTo>
                  <a:pt x="478967" y="7112"/>
                </a:lnTo>
                <a:lnTo>
                  <a:pt x="477271" y="7885"/>
                </a:lnTo>
                <a:lnTo>
                  <a:pt x="476037" y="9122"/>
                </a:lnTo>
                <a:lnTo>
                  <a:pt x="475267" y="10667"/>
                </a:lnTo>
                <a:lnTo>
                  <a:pt x="474341" y="12214"/>
                </a:lnTo>
                <a:lnTo>
                  <a:pt x="473878" y="13760"/>
                </a:lnTo>
                <a:lnTo>
                  <a:pt x="473878" y="17162"/>
                </a:lnTo>
                <a:lnTo>
                  <a:pt x="474341" y="18708"/>
                </a:lnTo>
                <a:lnTo>
                  <a:pt x="475267" y="20255"/>
                </a:lnTo>
                <a:lnTo>
                  <a:pt x="476037" y="21800"/>
                </a:lnTo>
                <a:lnTo>
                  <a:pt x="477271" y="23037"/>
                </a:lnTo>
                <a:lnTo>
                  <a:pt x="478814" y="23811"/>
                </a:lnTo>
                <a:lnTo>
                  <a:pt x="480355" y="24738"/>
                </a:lnTo>
                <a:lnTo>
                  <a:pt x="482051" y="25048"/>
                </a:lnTo>
                <a:lnTo>
                  <a:pt x="485444" y="25048"/>
                </a:lnTo>
                <a:lnTo>
                  <a:pt x="486986" y="24738"/>
                </a:lnTo>
                <a:lnTo>
                  <a:pt x="488528" y="23811"/>
                </a:lnTo>
                <a:lnTo>
                  <a:pt x="489146" y="23501"/>
                </a:lnTo>
                <a:lnTo>
                  <a:pt x="482359" y="23501"/>
                </a:lnTo>
                <a:lnTo>
                  <a:pt x="480973" y="23192"/>
                </a:lnTo>
                <a:lnTo>
                  <a:pt x="479585" y="22419"/>
                </a:lnTo>
                <a:lnTo>
                  <a:pt x="478350" y="21800"/>
                </a:lnTo>
                <a:lnTo>
                  <a:pt x="477271" y="20718"/>
                </a:lnTo>
                <a:lnTo>
                  <a:pt x="476655" y="19481"/>
                </a:lnTo>
                <a:lnTo>
                  <a:pt x="475884" y="18244"/>
                </a:lnTo>
                <a:lnTo>
                  <a:pt x="475644" y="17162"/>
                </a:lnTo>
                <a:lnTo>
                  <a:pt x="475652" y="13760"/>
                </a:lnTo>
                <a:lnTo>
                  <a:pt x="475884" y="12833"/>
                </a:lnTo>
                <a:lnTo>
                  <a:pt x="482359" y="7421"/>
                </a:lnTo>
                <a:lnTo>
                  <a:pt x="489145" y="7421"/>
                </a:lnTo>
                <a:lnTo>
                  <a:pt x="486986" y="6339"/>
                </a:lnTo>
                <a:lnTo>
                  <a:pt x="485289" y="5875"/>
                </a:lnTo>
                <a:close/>
              </a:path>
              <a:path w="494029" h="102870">
                <a:moveTo>
                  <a:pt x="489145" y="7421"/>
                </a:moveTo>
                <a:lnTo>
                  <a:pt x="484982" y="7421"/>
                </a:lnTo>
                <a:lnTo>
                  <a:pt x="486369" y="7885"/>
                </a:lnTo>
                <a:lnTo>
                  <a:pt x="487757" y="8503"/>
                </a:lnTo>
                <a:lnTo>
                  <a:pt x="488991" y="9277"/>
                </a:lnTo>
                <a:lnTo>
                  <a:pt x="490070" y="10204"/>
                </a:lnTo>
                <a:lnTo>
                  <a:pt x="490687" y="11441"/>
                </a:lnTo>
                <a:lnTo>
                  <a:pt x="491458" y="12833"/>
                </a:lnTo>
                <a:lnTo>
                  <a:pt x="491805" y="13760"/>
                </a:lnTo>
                <a:lnTo>
                  <a:pt x="491818" y="17162"/>
                </a:lnTo>
                <a:lnTo>
                  <a:pt x="491458" y="18244"/>
                </a:lnTo>
                <a:lnTo>
                  <a:pt x="490687" y="19481"/>
                </a:lnTo>
                <a:lnTo>
                  <a:pt x="490070" y="20718"/>
                </a:lnTo>
                <a:lnTo>
                  <a:pt x="488991" y="21800"/>
                </a:lnTo>
                <a:lnTo>
                  <a:pt x="487757" y="22419"/>
                </a:lnTo>
                <a:lnTo>
                  <a:pt x="486524" y="23192"/>
                </a:lnTo>
                <a:lnTo>
                  <a:pt x="485136" y="23501"/>
                </a:lnTo>
                <a:lnTo>
                  <a:pt x="489146" y="23501"/>
                </a:lnTo>
                <a:lnTo>
                  <a:pt x="493463" y="17162"/>
                </a:lnTo>
                <a:lnTo>
                  <a:pt x="493463" y="13760"/>
                </a:lnTo>
                <a:lnTo>
                  <a:pt x="493001" y="12214"/>
                </a:lnTo>
                <a:lnTo>
                  <a:pt x="491998" y="10514"/>
                </a:lnTo>
                <a:lnTo>
                  <a:pt x="491304" y="9122"/>
                </a:lnTo>
                <a:lnTo>
                  <a:pt x="490070" y="7885"/>
                </a:lnTo>
                <a:lnTo>
                  <a:pt x="489145" y="7421"/>
                </a:lnTo>
                <a:close/>
              </a:path>
              <a:path w="494029" h="102870">
                <a:moveTo>
                  <a:pt x="485136" y="10514"/>
                </a:moveTo>
                <a:lnTo>
                  <a:pt x="479430" y="10514"/>
                </a:lnTo>
                <a:lnTo>
                  <a:pt x="479430" y="20873"/>
                </a:lnTo>
                <a:lnTo>
                  <a:pt x="481126" y="20873"/>
                </a:lnTo>
                <a:lnTo>
                  <a:pt x="481126" y="16389"/>
                </a:lnTo>
                <a:lnTo>
                  <a:pt x="484828" y="16389"/>
                </a:lnTo>
                <a:lnTo>
                  <a:pt x="484518" y="16234"/>
                </a:lnTo>
                <a:lnTo>
                  <a:pt x="485444" y="16079"/>
                </a:lnTo>
                <a:lnTo>
                  <a:pt x="486215" y="15770"/>
                </a:lnTo>
                <a:lnTo>
                  <a:pt x="486987" y="14997"/>
                </a:lnTo>
                <a:lnTo>
                  <a:pt x="481126" y="14997"/>
                </a:lnTo>
                <a:lnTo>
                  <a:pt x="481126" y="11904"/>
                </a:lnTo>
                <a:lnTo>
                  <a:pt x="487089" y="11904"/>
                </a:lnTo>
                <a:lnTo>
                  <a:pt x="486677" y="11286"/>
                </a:lnTo>
                <a:lnTo>
                  <a:pt x="485753" y="10667"/>
                </a:lnTo>
                <a:lnTo>
                  <a:pt x="485136" y="10514"/>
                </a:lnTo>
                <a:close/>
              </a:path>
              <a:path w="494029" h="102870">
                <a:moveTo>
                  <a:pt x="484828" y="16389"/>
                </a:moveTo>
                <a:lnTo>
                  <a:pt x="482668" y="16389"/>
                </a:lnTo>
                <a:lnTo>
                  <a:pt x="483130" y="16544"/>
                </a:lnTo>
                <a:lnTo>
                  <a:pt x="483439" y="16852"/>
                </a:lnTo>
                <a:lnTo>
                  <a:pt x="483903" y="17162"/>
                </a:lnTo>
                <a:lnTo>
                  <a:pt x="484518" y="17934"/>
                </a:lnTo>
                <a:lnTo>
                  <a:pt x="485289" y="19171"/>
                </a:lnTo>
                <a:lnTo>
                  <a:pt x="486215" y="20873"/>
                </a:lnTo>
                <a:lnTo>
                  <a:pt x="488219" y="20873"/>
                </a:lnTo>
                <a:lnTo>
                  <a:pt x="486898" y="18708"/>
                </a:lnTo>
                <a:lnTo>
                  <a:pt x="486369" y="17781"/>
                </a:lnTo>
                <a:lnTo>
                  <a:pt x="485753" y="17162"/>
                </a:lnTo>
                <a:lnTo>
                  <a:pt x="485444" y="16697"/>
                </a:lnTo>
                <a:lnTo>
                  <a:pt x="484828" y="16389"/>
                </a:lnTo>
                <a:close/>
              </a:path>
              <a:path w="494029" h="102870">
                <a:moveTo>
                  <a:pt x="487089" y="11904"/>
                </a:moveTo>
                <a:lnTo>
                  <a:pt x="484365" y="11904"/>
                </a:lnTo>
                <a:lnTo>
                  <a:pt x="485289" y="12369"/>
                </a:lnTo>
                <a:lnTo>
                  <a:pt x="485444" y="12523"/>
                </a:lnTo>
                <a:lnTo>
                  <a:pt x="485599" y="12833"/>
                </a:lnTo>
                <a:lnTo>
                  <a:pt x="485675" y="14070"/>
                </a:lnTo>
                <a:lnTo>
                  <a:pt x="485598" y="14225"/>
                </a:lnTo>
                <a:lnTo>
                  <a:pt x="485136" y="14533"/>
                </a:lnTo>
                <a:lnTo>
                  <a:pt x="484827" y="14843"/>
                </a:lnTo>
                <a:lnTo>
                  <a:pt x="484210" y="14997"/>
                </a:lnTo>
                <a:lnTo>
                  <a:pt x="486987" y="14997"/>
                </a:lnTo>
                <a:lnTo>
                  <a:pt x="487295" y="14688"/>
                </a:lnTo>
                <a:lnTo>
                  <a:pt x="487410" y="14225"/>
                </a:lnTo>
                <a:lnTo>
                  <a:pt x="487295" y="12214"/>
                </a:lnTo>
                <a:lnTo>
                  <a:pt x="487089" y="11904"/>
                </a:lnTo>
                <a:close/>
              </a:path>
              <a:path w="494029" h="102870">
                <a:moveTo>
                  <a:pt x="368710" y="27367"/>
                </a:moveTo>
                <a:lnTo>
                  <a:pt x="361462" y="27367"/>
                </a:lnTo>
                <a:lnTo>
                  <a:pt x="354985" y="28912"/>
                </a:lnTo>
                <a:lnTo>
                  <a:pt x="343574" y="35097"/>
                </a:lnTo>
                <a:lnTo>
                  <a:pt x="338947" y="39582"/>
                </a:lnTo>
                <a:lnTo>
                  <a:pt x="335864" y="45457"/>
                </a:lnTo>
                <a:lnTo>
                  <a:pt x="332625" y="51487"/>
                </a:lnTo>
                <a:lnTo>
                  <a:pt x="331227" y="56949"/>
                </a:lnTo>
                <a:lnTo>
                  <a:pt x="331177" y="72487"/>
                </a:lnTo>
                <a:lnTo>
                  <a:pt x="332625" y="79162"/>
                </a:lnTo>
                <a:lnTo>
                  <a:pt x="335947" y="85039"/>
                </a:lnTo>
                <a:lnTo>
                  <a:pt x="338947" y="90605"/>
                </a:lnTo>
                <a:lnTo>
                  <a:pt x="343574" y="94933"/>
                </a:lnTo>
                <a:lnTo>
                  <a:pt x="349742" y="98026"/>
                </a:lnTo>
                <a:lnTo>
                  <a:pt x="355756" y="100963"/>
                </a:lnTo>
                <a:lnTo>
                  <a:pt x="362078" y="102355"/>
                </a:lnTo>
                <a:lnTo>
                  <a:pt x="368863" y="102355"/>
                </a:lnTo>
                <a:lnTo>
                  <a:pt x="399620" y="86894"/>
                </a:lnTo>
                <a:lnTo>
                  <a:pt x="363774" y="86894"/>
                </a:lnTo>
                <a:lnTo>
                  <a:pt x="359456" y="85039"/>
                </a:lnTo>
                <a:lnTo>
                  <a:pt x="356064" y="81328"/>
                </a:lnTo>
                <a:lnTo>
                  <a:pt x="352672" y="77462"/>
                </a:lnTo>
                <a:lnTo>
                  <a:pt x="350975" y="72050"/>
                </a:lnTo>
                <a:lnTo>
                  <a:pt x="351070" y="57517"/>
                </a:lnTo>
                <a:lnTo>
                  <a:pt x="352672" y="52260"/>
                </a:lnTo>
                <a:lnTo>
                  <a:pt x="356064" y="48549"/>
                </a:lnTo>
                <a:lnTo>
                  <a:pt x="359456" y="44683"/>
                </a:lnTo>
                <a:lnTo>
                  <a:pt x="363774" y="42828"/>
                </a:lnTo>
                <a:lnTo>
                  <a:pt x="399883" y="42828"/>
                </a:lnTo>
                <a:lnTo>
                  <a:pt x="395850" y="37881"/>
                </a:lnTo>
                <a:lnTo>
                  <a:pt x="390156" y="33303"/>
                </a:lnTo>
                <a:lnTo>
                  <a:pt x="383726" y="30015"/>
                </a:lnTo>
                <a:lnTo>
                  <a:pt x="376572" y="28031"/>
                </a:lnTo>
                <a:lnTo>
                  <a:pt x="368710" y="27367"/>
                </a:lnTo>
                <a:close/>
              </a:path>
              <a:path w="494029" h="102870">
                <a:moveTo>
                  <a:pt x="423915" y="28912"/>
                </a:moveTo>
                <a:lnTo>
                  <a:pt x="403715" y="28912"/>
                </a:lnTo>
                <a:lnTo>
                  <a:pt x="433167" y="100810"/>
                </a:lnTo>
                <a:lnTo>
                  <a:pt x="450439" y="100810"/>
                </a:lnTo>
                <a:lnTo>
                  <a:pt x="459667" y="77925"/>
                </a:lnTo>
                <a:lnTo>
                  <a:pt x="441650" y="77925"/>
                </a:lnTo>
                <a:lnTo>
                  <a:pt x="437794" y="65712"/>
                </a:lnTo>
                <a:lnTo>
                  <a:pt x="423915" y="28912"/>
                </a:lnTo>
                <a:close/>
              </a:path>
              <a:path w="494029" h="102870">
                <a:moveTo>
                  <a:pt x="399883" y="42828"/>
                </a:moveTo>
                <a:lnTo>
                  <a:pt x="373799" y="42828"/>
                </a:lnTo>
                <a:lnTo>
                  <a:pt x="377962" y="44683"/>
                </a:lnTo>
                <a:lnTo>
                  <a:pt x="381354" y="48549"/>
                </a:lnTo>
                <a:lnTo>
                  <a:pt x="384747" y="52260"/>
                </a:lnTo>
                <a:lnTo>
                  <a:pt x="386545" y="57517"/>
                </a:lnTo>
                <a:lnTo>
                  <a:pt x="386546" y="72050"/>
                </a:lnTo>
                <a:lnTo>
                  <a:pt x="384747" y="77462"/>
                </a:lnTo>
                <a:lnTo>
                  <a:pt x="381354" y="81328"/>
                </a:lnTo>
                <a:lnTo>
                  <a:pt x="377962" y="85039"/>
                </a:lnTo>
                <a:lnTo>
                  <a:pt x="373799" y="86894"/>
                </a:lnTo>
                <a:lnTo>
                  <a:pt x="399620" y="86894"/>
                </a:lnTo>
                <a:lnTo>
                  <a:pt x="406272" y="63856"/>
                </a:lnTo>
                <a:lnTo>
                  <a:pt x="405695" y="56949"/>
                </a:lnTo>
                <a:lnTo>
                  <a:pt x="403753" y="49921"/>
                </a:lnTo>
                <a:lnTo>
                  <a:pt x="400481" y="43561"/>
                </a:lnTo>
                <a:lnTo>
                  <a:pt x="399883" y="42828"/>
                </a:lnTo>
                <a:close/>
              </a:path>
              <a:path w="494029" h="102870">
                <a:moveTo>
                  <a:pt x="479430" y="28912"/>
                </a:moveTo>
                <a:lnTo>
                  <a:pt x="459691" y="28912"/>
                </a:lnTo>
                <a:lnTo>
                  <a:pt x="445813" y="65712"/>
                </a:lnTo>
                <a:lnTo>
                  <a:pt x="444271" y="69731"/>
                </a:lnTo>
                <a:lnTo>
                  <a:pt x="442729" y="74679"/>
                </a:lnTo>
                <a:lnTo>
                  <a:pt x="441650" y="77925"/>
                </a:lnTo>
                <a:lnTo>
                  <a:pt x="459667" y="77925"/>
                </a:lnTo>
                <a:lnTo>
                  <a:pt x="479430" y="28912"/>
                </a:lnTo>
                <a:close/>
              </a:path>
              <a:path w="494029" h="102870">
                <a:moveTo>
                  <a:pt x="112726" y="27367"/>
                </a:moveTo>
                <a:lnTo>
                  <a:pt x="105632" y="27367"/>
                </a:lnTo>
                <a:lnTo>
                  <a:pt x="99155" y="28912"/>
                </a:lnTo>
                <a:lnTo>
                  <a:pt x="75348" y="72487"/>
                </a:lnTo>
                <a:lnTo>
                  <a:pt x="76795" y="79162"/>
                </a:lnTo>
                <a:lnTo>
                  <a:pt x="106249" y="102355"/>
                </a:lnTo>
                <a:lnTo>
                  <a:pt x="112880" y="102355"/>
                </a:lnTo>
                <a:lnTo>
                  <a:pt x="143712" y="86894"/>
                </a:lnTo>
                <a:lnTo>
                  <a:pt x="107791" y="86894"/>
                </a:lnTo>
                <a:lnTo>
                  <a:pt x="103473" y="85039"/>
                </a:lnTo>
                <a:lnTo>
                  <a:pt x="100081" y="81328"/>
                </a:lnTo>
                <a:lnTo>
                  <a:pt x="96688" y="77462"/>
                </a:lnTo>
                <a:lnTo>
                  <a:pt x="94992" y="72050"/>
                </a:lnTo>
                <a:lnTo>
                  <a:pt x="95086" y="57517"/>
                </a:lnTo>
                <a:lnTo>
                  <a:pt x="96688" y="52260"/>
                </a:lnTo>
                <a:lnTo>
                  <a:pt x="100081" y="48549"/>
                </a:lnTo>
                <a:lnTo>
                  <a:pt x="103473" y="44683"/>
                </a:lnTo>
                <a:lnTo>
                  <a:pt x="107791" y="42828"/>
                </a:lnTo>
                <a:lnTo>
                  <a:pt x="143920" y="42828"/>
                </a:lnTo>
                <a:lnTo>
                  <a:pt x="139866" y="37881"/>
                </a:lnTo>
                <a:lnTo>
                  <a:pt x="134194" y="33303"/>
                </a:lnTo>
                <a:lnTo>
                  <a:pt x="127799" y="30015"/>
                </a:lnTo>
                <a:lnTo>
                  <a:pt x="120653" y="28031"/>
                </a:lnTo>
                <a:lnTo>
                  <a:pt x="112726" y="27367"/>
                </a:lnTo>
                <a:close/>
              </a:path>
              <a:path w="494029" h="102870">
                <a:moveTo>
                  <a:pt x="23749" y="1545"/>
                </a:moveTo>
                <a:lnTo>
                  <a:pt x="0" y="1545"/>
                </a:lnTo>
                <a:lnTo>
                  <a:pt x="36855" y="59063"/>
                </a:lnTo>
                <a:lnTo>
                  <a:pt x="36855" y="100810"/>
                </a:lnTo>
                <a:lnTo>
                  <a:pt x="57210" y="100810"/>
                </a:lnTo>
                <a:lnTo>
                  <a:pt x="57309" y="59063"/>
                </a:lnTo>
                <a:lnTo>
                  <a:pt x="69017" y="40819"/>
                </a:lnTo>
                <a:lnTo>
                  <a:pt x="47496" y="40819"/>
                </a:lnTo>
                <a:lnTo>
                  <a:pt x="23749" y="1545"/>
                </a:lnTo>
                <a:close/>
              </a:path>
              <a:path w="494029" h="102870">
                <a:moveTo>
                  <a:pt x="143920" y="42828"/>
                </a:moveTo>
                <a:lnTo>
                  <a:pt x="117815" y="42828"/>
                </a:lnTo>
                <a:lnTo>
                  <a:pt x="122132" y="44683"/>
                </a:lnTo>
                <a:lnTo>
                  <a:pt x="125525" y="48549"/>
                </a:lnTo>
                <a:lnTo>
                  <a:pt x="128917" y="52260"/>
                </a:lnTo>
                <a:lnTo>
                  <a:pt x="130565" y="57517"/>
                </a:lnTo>
                <a:lnTo>
                  <a:pt x="130567" y="72050"/>
                </a:lnTo>
                <a:lnTo>
                  <a:pt x="128917" y="77462"/>
                </a:lnTo>
                <a:lnTo>
                  <a:pt x="125525" y="81328"/>
                </a:lnTo>
                <a:lnTo>
                  <a:pt x="122132" y="85039"/>
                </a:lnTo>
                <a:lnTo>
                  <a:pt x="117815" y="86894"/>
                </a:lnTo>
                <a:lnTo>
                  <a:pt x="143712" y="86894"/>
                </a:lnTo>
                <a:lnTo>
                  <a:pt x="144456" y="86002"/>
                </a:lnTo>
                <a:lnTo>
                  <a:pt x="147827" y="79607"/>
                </a:lnTo>
                <a:lnTo>
                  <a:pt x="149838" y="72487"/>
                </a:lnTo>
                <a:lnTo>
                  <a:pt x="150480" y="64938"/>
                </a:lnTo>
                <a:lnTo>
                  <a:pt x="150439" y="63856"/>
                </a:lnTo>
                <a:lnTo>
                  <a:pt x="149841" y="56949"/>
                </a:lnTo>
                <a:lnTo>
                  <a:pt x="147846" y="49921"/>
                </a:lnTo>
                <a:lnTo>
                  <a:pt x="144521" y="43561"/>
                </a:lnTo>
                <a:lnTo>
                  <a:pt x="143920" y="42828"/>
                </a:lnTo>
                <a:close/>
              </a:path>
              <a:path w="494029" h="102870">
                <a:moveTo>
                  <a:pt x="94221" y="1545"/>
                </a:moveTo>
                <a:lnTo>
                  <a:pt x="70782" y="1545"/>
                </a:lnTo>
                <a:lnTo>
                  <a:pt x="47496" y="40819"/>
                </a:lnTo>
                <a:lnTo>
                  <a:pt x="69017" y="40819"/>
                </a:lnTo>
                <a:lnTo>
                  <a:pt x="94221" y="1545"/>
                </a:lnTo>
                <a:close/>
              </a:path>
              <a:path w="494029" h="102870">
                <a:moveTo>
                  <a:pt x="281274" y="0"/>
                </a:moveTo>
                <a:lnTo>
                  <a:pt x="271713" y="0"/>
                </a:lnTo>
                <a:lnTo>
                  <a:pt x="263540" y="1545"/>
                </a:lnTo>
                <a:lnTo>
                  <a:pt x="234954" y="29581"/>
                </a:lnTo>
                <a:lnTo>
                  <a:pt x="231311" y="50868"/>
                </a:lnTo>
                <a:lnTo>
                  <a:pt x="231663" y="57913"/>
                </a:lnTo>
                <a:lnTo>
                  <a:pt x="249293" y="92397"/>
                </a:lnTo>
                <a:lnTo>
                  <a:pt x="282354" y="102510"/>
                </a:lnTo>
                <a:lnTo>
                  <a:pt x="290681" y="102510"/>
                </a:lnTo>
                <a:lnTo>
                  <a:pt x="298853" y="100963"/>
                </a:lnTo>
                <a:lnTo>
                  <a:pt x="315045" y="94780"/>
                </a:lnTo>
                <a:lnTo>
                  <a:pt x="321213" y="91222"/>
                </a:lnTo>
                <a:lnTo>
                  <a:pt x="325377" y="87048"/>
                </a:lnTo>
                <a:lnTo>
                  <a:pt x="325377" y="85347"/>
                </a:lnTo>
                <a:lnTo>
                  <a:pt x="272484" y="85347"/>
                </a:lnTo>
                <a:lnTo>
                  <a:pt x="265545" y="82410"/>
                </a:lnTo>
                <a:lnTo>
                  <a:pt x="252129" y="50095"/>
                </a:lnTo>
                <a:lnTo>
                  <a:pt x="252620" y="42381"/>
                </a:lnTo>
                <a:lnTo>
                  <a:pt x="272329" y="17007"/>
                </a:lnTo>
                <a:lnTo>
                  <a:pt x="320228" y="17007"/>
                </a:lnTo>
                <a:lnTo>
                  <a:pt x="317512" y="12833"/>
                </a:lnTo>
                <a:lnTo>
                  <a:pt x="310573" y="7730"/>
                </a:lnTo>
                <a:lnTo>
                  <a:pt x="304759" y="4305"/>
                </a:lnTo>
                <a:lnTo>
                  <a:pt x="297948" y="1894"/>
                </a:lnTo>
                <a:lnTo>
                  <a:pt x="290124" y="468"/>
                </a:lnTo>
                <a:lnTo>
                  <a:pt x="281274" y="0"/>
                </a:lnTo>
                <a:close/>
              </a:path>
              <a:path w="494029" h="102870">
                <a:moveTo>
                  <a:pt x="325377" y="47621"/>
                </a:moveTo>
                <a:lnTo>
                  <a:pt x="281583" y="47621"/>
                </a:lnTo>
                <a:lnTo>
                  <a:pt x="281583" y="64320"/>
                </a:lnTo>
                <a:lnTo>
                  <a:pt x="304868" y="64320"/>
                </a:lnTo>
                <a:lnTo>
                  <a:pt x="304868" y="76843"/>
                </a:lnTo>
                <a:lnTo>
                  <a:pt x="301783" y="79317"/>
                </a:lnTo>
                <a:lnTo>
                  <a:pt x="298082" y="81328"/>
                </a:lnTo>
                <a:lnTo>
                  <a:pt x="293919" y="82873"/>
                </a:lnTo>
                <a:lnTo>
                  <a:pt x="289601" y="84574"/>
                </a:lnTo>
                <a:lnTo>
                  <a:pt x="285283" y="85347"/>
                </a:lnTo>
                <a:lnTo>
                  <a:pt x="325377" y="85347"/>
                </a:lnTo>
                <a:lnTo>
                  <a:pt x="325377" y="47621"/>
                </a:lnTo>
                <a:close/>
              </a:path>
              <a:path w="494029" h="102870">
                <a:moveTo>
                  <a:pt x="320228" y="17007"/>
                </a:moveTo>
                <a:lnTo>
                  <a:pt x="287134" y="17007"/>
                </a:lnTo>
                <a:lnTo>
                  <a:pt x="292068" y="18399"/>
                </a:lnTo>
                <a:lnTo>
                  <a:pt x="295923" y="21337"/>
                </a:lnTo>
                <a:lnTo>
                  <a:pt x="299779" y="24119"/>
                </a:lnTo>
                <a:lnTo>
                  <a:pt x="302400" y="27985"/>
                </a:lnTo>
                <a:lnTo>
                  <a:pt x="303942" y="32778"/>
                </a:lnTo>
                <a:lnTo>
                  <a:pt x="324143" y="29067"/>
                </a:lnTo>
                <a:lnTo>
                  <a:pt x="322139" y="19945"/>
                </a:lnTo>
                <a:lnTo>
                  <a:pt x="320228" y="17007"/>
                </a:lnTo>
                <a:close/>
              </a:path>
              <a:path w="494029" h="102870">
                <a:moveTo>
                  <a:pt x="175950" y="28912"/>
                </a:moveTo>
                <a:lnTo>
                  <a:pt x="156674" y="28912"/>
                </a:lnTo>
                <a:lnTo>
                  <a:pt x="156702" y="81328"/>
                </a:lnTo>
                <a:lnTo>
                  <a:pt x="176104" y="102355"/>
                </a:lnTo>
                <a:lnTo>
                  <a:pt x="185820" y="102355"/>
                </a:lnTo>
                <a:lnTo>
                  <a:pt x="190291" y="101273"/>
                </a:lnTo>
                <a:lnTo>
                  <a:pt x="198927" y="96944"/>
                </a:lnTo>
                <a:lnTo>
                  <a:pt x="202474" y="93851"/>
                </a:lnTo>
                <a:lnTo>
                  <a:pt x="205096" y="90140"/>
                </a:lnTo>
                <a:lnTo>
                  <a:pt x="223137" y="90140"/>
                </a:lnTo>
                <a:lnTo>
                  <a:pt x="223137" y="87976"/>
                </a:lnTo>
                <a:lnTo>
                  <a:pt x="185202" y="87976"/>
                </a:lnTo>
                <a:lnTo>
                  <a:pt x="182890" y="87203"/>
                </a:lnTo>
                <a:lnTo>
                  <a:pt x="175950" y="72050"/>
                </a:lnTo>
                <a:lnTo>
                  <a:pt x="175950" y="28912"/>
                </a:lnTo>
                <a:close/>
              </a:path>
              <a:path w="494029" h="102870">
                <a:moveTo>
                  <a:pt x="223137" y="90140"/>
                </a:moveTo>
                <a:lnTo>
                  <a:pt x="205096" y="90140"/>
                </a:lnTo>
                <a:lnTo>
                  <a:pt x="205096" y="100810"/>
                </a:lnTo>
                <a:lnTo>
                  <a:pt x="223137" y="100810"/>
                </a:lnTo>
                <a:lnTo>
                  <a:pt x="223137" y="90140"/>
                </a:lnTo>
                <a:close/>
              </a:path>
              <a:path w="494029" h="102870">
                <a:moveTo>
                  <a:pt x="223137" y="28912"/>
                </a:moveTo>
                <a:lnTo>
                  <a:pt x="203708" y="28912"/>
                </a:lnTo>
                <a:lnTo>
                  <a:pt x="203708" y="69576"/>
                </a:lnTo>
                <a:lnTo>
                  <a:pt x="203245" y="76070"/>
                </a:lnTo>
                <a:lnTo>
                  <a:pt x="191371" y="87976"/>
                </a:lnTo>
                <a:lnTo>
                  <a:pt x="223137" y="87976"/>
                </a:lnTo>
                <a:lnTo>
                  <a:pt x="223137" y="28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7300" y="818388"/>
            <a:ext cx="9046210" cy="930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47702" y="1373282"/>
            <a:ext cx="6253480" cy="4654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hyperlink" Target="https://business.yougov.com/sectors/media-content?marketo=contact&amp;utm_medium=pdf_link&amp;utm_source=whitepaper&amp;utm_campaign=WP-2024-02-UKI-Media-The-Evolving-media-landscape" TargetMode="External"/><Relationship Id="rId9" Type="http://schemas.openxmlformats.org/officeDocument/2006/relationships/image" Target="../media/image8.png"/><Relationship Id="rId10" Type="http://schemas.openxmlformats.org/officeDocument/2006/relationships/hyperlink" Target="https://business.yougov.com/product/profiles?utm_medium=pdf_link&amp;utm_source=whitepaper&amp;utm_campaign=WP-2024-02-UKI-Media-The-Evolving-media-landscape" TargetMode="External"/><Relationship Id="rId11" Type="http://schemas.openxmlformats.org/officeDocument/2006/relationships/image" Target="../media/image12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png"/><Relationship Id="rId18" Type="http://schemas.openxmlformats.org/officeDocument/2006/relationships/image" Target="../media/image67.png"/><Relationship Id="rId19" Type="http://schemas.openxmlformats.org/officeDocument/2006/relationships/image" Target="../media/image68.png"/><Relationship Id="rId20" Type="http://schemas.openxmlformats.org/officeDocument/2006/relationships/image" Target="../media/image69.png"/><Relationship Id="rId21" Type="http://schemas.openxmlformats.org/officeDocument/2006/relationships/image" Target="../media/image70.png"/><Relationship Id="rId22" Type="http://schemas.openxmlformats.org/officeDocument/2006/relationships/image" Target="../media/image71.png"/><Relationship Id="rId23" Type="http://schemas.openxmlformats.org/officeDocument/2006/relationships/image" Target="../media/image72.png"/><Relationship Id="rId24" Type="http://schemas.openxmlformats.org/officeDocument/2006/relationships/image" Target="../media/image73.png"/><Relationship Id="rId25" Type="http://schemas.openxmlformats.org/officeDocument/2006/relationships/image" Target="../media/image74.png"/><Relationship Id="rId26" Type="http://schemas.openxmlformats.org/officeDocument/2006/relationships/image" Target="../media/image75.png"/><Relationship Id="rId27" Type="http://schemas.openxmlformats.org/officeDocument/2006/relationships/image" Target="../media/image76.png"/><Relationship Id="rId28" Type="http://schemas.openxmlformats.org/officeDocument/2006/relationships/image" Target="../media/image77.png"/><Relationship Id="rId29" Type="http://schemas.openxmlformats.org/officeDocument/2006/relationships/image" Target="../media/image78.png"/><Relationship Id="rId30" Type="http://schemas.openxmlformats.org/officeDocument/2006/relationships/image" Target="../media/image79.png"/><Relationship Id="rId31" Type="http://schemas.openxmlformats.org/officeDocument/2006/relationships/image" Target="../media/image80.png"/><Relationship Id="rId32" Type="http://schemas.openxmlformats.org/officeDocument/2006/relationships/image" Target="../media/image81.png"/><Relationship Id="rId33" Type="http://schemas.openxmlformats.org/officeDocument/2006/relationships/image" Target="../media/image82.png"/><Relationship Id="rId34" Type="http://schemas.openxmlformats.org/officeDocument/2006/relationships/image" Target="../media/image83.png"/><Relationship Id="rId35" Type="http://schemas.openxmlformats.org/officeDocument/2006/relationships/image" Target="../media/image84.png"/><Relationship Id="rId36" Type="http://schemas.openxmlformats.org/officeDocument/2006/relationships/image" Target="../media/image85.png"/><Relationship Id="rId37" Type="http://schemas.openxmlformats.org/officeDocument/2006/relationships/image" Target="../media/image8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Relationship Id="rId3" Type="http://schemas.openxmlformats.org/officeDocument/2006/relationships/hyperlink" Target="https://business.yougov.com/solutions/research?utm_medium=pdf_link&amp;utm_source=whitepaper&amp;utm_campaign=WP-2024-02-UKI-Media-The-Evolving-media-landscape" TargetMode="External"/><Relationship Id="rId4" Type="http://schemas.openxmlformats.org/officeDocument/2006/relationships/image" Target="../media/image88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hyperlink" Target="https://business.yougov.com/sectors/media-content?marketo=contact&amp;utm_medium=pdf_link&amp;utm_source=whitepaper&amp;utm_campaign=WP-2024-02-UKI-Media-The-Evolving-media-landscape" TargetMode="External"/><Relationship Id="rId5" Type="http://schemas.openxmlformats.org/officeDocument/2006/relationships/image" Target="../media/image8.png"/><Relationship Id="rId6" Type="http://schemas.openxmlformats.org/officeDocument/2006/relationships/hyperlink" Target="https://business.yougov.com/solutions/research?utm_medium=pdf_link&amp;utm_source=whitepaper&amp;utm_campaign=WP-2024-02-UKI-Media-The-Evolving-media-landscape" TargetMode="External"/><Relationship Id="rId7" Type="http://schemas.openxmlformats.org/officeDocument/2006/relationships/image" Target="../media/image88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hyperlink" Target="https://business.yougov.com/sectors/media-content?marketo=contact&amp;utm_medium=pdf_link&amp;utm_source=whitepaper&amp;utm_campaign=WP-2024-02-UKI-Media-The-Evolving-media-landscape" TargetMode="External"/><Relationship Id="rId6" Type="http://schemas.openxmlformats.org/officeDocument/2006/relationships/image" Target="../media/image8.png"/><Relationship Id="rId7" Type="http://schemas.openxmlformats.org/officeDocument/2006/relationships/hyperlink" Target="https://business.yougov.com/product/profiles?utm_medium=pdf_link&amp;utm_source=whitepaper&amp;utm_campaign=WP-2024-02-UKI-Media-The-Evolving-media-landscape" TargetMode="External"/><Relationship Id="rId8" Type="http://schemas.openxmlformats.org/officeDocument/2006/relationships/image" Target="../media/image12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103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s://business.yougov.com/sectors/media-content?marketo=contact&amp;utm_medium=pdf_link&amp;utm_source=whitepaper&amp;utm_campaign=WP-2024-02-UKI-Media-The-Evolving-media-landscape" TargetMode="External"/><Relationship Id="rId4" Type="http://schemas.openxmlformats.org/officeDocument/2006/relationships/image" Target="../media/image8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104.png"/><Relationship Id="rId4" Type="http://schemas.openxmlformats.org/officeDocument/2006/relationships/hyperlink" Target="https://business.yougov.com/sectors/media-content?marketo=contact&amp;utm_medium=pdf_link&amp;utm_source=whitepaper&amp;utm_campaign=WP-2024-02-UKI-Media-The-Evolving-media-landscape" TargetMode="External"/><Relationship Id="rId5" Type="http://schemas.openxmlformats.org/officeDocument/2006/relationships/image" Target="../media/image8.png"/><Relationship Id="rId6" Type="http://schemas.openxmlformats.org/officeDocument/2006/relationships/hyperlink" Target="https://business.yougov.com/product/profiles?utm_medium=pdf_link&amp;utm_source=whitepaper&amp;utm_campaign=WP-2024-02-UKI-Media-The-Evolving-media-landscape" TargetMode="External"/><Relationship Id="rId7" Type="http://schemas.openxmlformats.org/officeDocument/2006/relationships/image" Target="../media/image12.png"/><Relationship Id="rId8" Type="http://schemas.openxmlformats.org/officeDocument/2006/relationships/image" Target="../media/image105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g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hyperlink" Target="https://business.yougov.com/solutions/research?utm_medium=pdf_link&amp;utm_source=whitepaper&amp;utm_campaign=WP-2024-02-UKI-Media-The-Evolving-media-landscape" TargetMode="External"/><Relationship Id="rId7" Type="http://schemas.openxmlformats.org/officeDocument/2006/relationships/image" Target="../media/image88.png"/><Relationship Id="rId8" Type="http://schemas.openxmlformats.org/officeDocument/2006/relationships/hyperlink" Target="https://business.yougov.com/product/profiles?marketo=contact&amp;utm_medium=pdf_link&amp;utm_source=whitepaper&amp;utm_campaign=WP-2024-02-UKI-Media-The-Evolving-media-landscape" TargetMode="External"/><Relationship Id="rId9" Type="http://schemas.openxmlformats.org/officeDocument/2006/relationships/image" Target="../media/image110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hyperlink" Target="https://business.yougov.com/sectors/media-content?marketo=contact&amp;utm_medium=pdf_link&amp;utm_source=whitepaper&amp;utm_campaign=WP-2024-02-UKI-Media-The-Evolving-media-landscape" TargetMode="External"/><Relationship Id="rId4" Type="http://schemas.openxmlformats.org/officeDocument/2006/relationships/image" Target="../media/image8.png"/><Relationship Id="rId5" Type="http://schemas.openxmlformats.org/officeDocument/2006/relationships/hyperlink" Target="https://business.yougov.com/product/profiles?utm_medium=pdf_link&amp;utm_source=whitepaper&amp;utm_campaign=WP-2024-02-UKI-Media-The-Evolving-media-landscape" TargetMode="External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7" Type="http://schemas.openxmlformats.org/officeDocument/2006/relationships/image" Target="../media/image23.png"/><Relationship Id="rId18" Type="http://schemas.openxmlformats.org/officeDocument/2006/relationships/image" Target="../media/image24.png"/><Relationship Id="rId19" Type="http://schemas.openxmlformats.org/officeDocument/2006/relationships/image" Target="../media/image25.png"/><Relationship Id="rId20" Type="http://schemas.openxmlformats.org/officeDocument/2006/relationships/image" Target="../media/image26.png"/><Relationship Id="rId21" Type="http://schemas.openxmlformats.org/officeDocument/2006/relationships/image" Target="../media/image27.png"/><Relationship Id="rId22" Type="http://schemas.openxmlformats.org/officeDocument/2006/relationships/image" Target="../media/image28.png"/><Relationship Id="rId23" Type="http://schemas.openxmlformats.org/officeDocument/2006/relationships/image" Target="../media/image29.png"/><Relationship Id="rId24" Type="http://schemas.openxmlformats.org/officeDocument/2006/relationships/image" Target="../media/image30.png"/><Relationship Id="rId25" Type="http://schemas.openxmlformats.org/officeDocument/2006/relationships/image" Target="../media/image31.png"/><Relationship Id="rId26" Type="http://schemas.openxmlformats.org/officeDocument/2006/relationships/image" Target="../media/image32.png"/><Relationship Id="rId27" Type="http://schemas.openxmlformats.org/officeDocument/2006/relationships/image" Target="../media/image33.png"/><Relationship Id="rId28" Type="http://schemas.openxmlformats.org/officeDocument/2006/relationships/image" Target="../media/image34.png"/><Relationship Id="rId29" Type="http://schemas.openxmlformats.org/officeDocument/2006/relationships/image" Target="../media/image35.png"/><Relationship Id="rId30" Type="http://schemas.openxmlformats.org/officeDocument/2006/relationships/image" Target="../media/image36.png"/><Relationship Id="rId31" Type="http://schemas.openxmlformats.org/officeDocument/2006/relationships/image" Target="../media/image37.png"/><Relationship Id="rId32" Type="http://schemas.openxmlformats.org/officeDocument/2006/relationships/image" Target="../media/image38.png"/><Relationship Id="rId33" Type="http://schemas.openxmlformats.org/officeDocument/2006/relationships/image" Target="../media/image39.png"/><Relationship Id="rId34" Type="http://schemas.openxmlformats.org/officeDocument/2006/relationships/image" Target="../media/image40.png"/><Relationship Id="rId35" Type="http://schemas.openxmlformats.org/officeDocument/2006/relationships/image" Target="../media/image41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usiness.yougov.com/sectors/media-content?marketo=contact&amp;utm_medium=pdf_link&amp;utm_source=whitepaper&amp;utm_campaign=WP-2024-02-UKI-Media-The-Evolving-media-landscape" TargetMode="External"/><Relationship Id="rId3" Type="http://schemas.openxmlformats.org/officeDocument/2006/relationships/image" Target="../media/image8.png"/><Relationship Id="rId4" Type="http://schemas.openxmlformats.org/officeDocument/2006/relationships/hyperlink" Target="https://business.yougov.com/product/profiles?utm_medium=pdf_link&amp;utm_source=whitepaper&amp;utm_campaign=WP-2024-02-UKI-Media-The-Evolving-media-landscape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usiness.yougov.com/sectors/media-content?marketo=contact&amp;utm_medium=pdf_link&amp;utm_source=whitepaper&amp;utm_campaign=WP-2024-02-UKI-Media-The-Evolving-media-landscape" TargetMode="External"/><Relationship Id="rId3" Type="http://schemas.openxmlformats.org/officeDocument/2006/relationships/image" Target="../media/image8.png"/><Relationship Id="rId4" Type="http://schemas.openxmlformats.org/officeDocument/2006/relationships/hyperlink" Target="https://business.yougov.com/product/profiles?utm_medium=pdf_link&amp;utm_source=whitepaper&amp;utm_campaign=WP-2024-02-UKI-Media-The-Evolving-media-landscape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40000" y="5937519"/>
            <a:ext cx="1710055" cy="7620"/>
          </a:xfrm>
          <a:custGeom>
            <a:avLst/>
            <a:gdLst/>
            <a:ahLst/>
            <a:cxnLst/>
            <a:rect l="l" t="t" r="r" b="b"/>
            <a:pathLst>
              <a:path w="1710055" h="7620">
                <a:moveTo>
                  <a:pt x="1710000" y="0"/>
                </a:moveTo>
                <a:lnTo>
                  <a:pt x="0" y="0"/>
                </a:lnTo>
                <a:lnTo>
                  <a:pt x="0" y="7200"/>
                </a:lnTo>
                <a:lnTo>
                  <a:pt x="1710000" y="7200"/>
                </a:lnTo>
                <a:lnTo>
                  <a:pt x="1710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556126" y="511470"/>
            <a:ext cx="744220" cy="154940"/>
          </a:xfrm>
          <a:custGeom>
            <a:avLst/>
            <a:gdLst/>
            <a:ahLst/>
            <a:cxnLst/>
            <a:rect l="l" t="t" r="r" b="b"/>
            <a:pathLst>
              <a:path w="744219" h="154940">
                <a:moveTo>
                  <a:pt x="731485" y="8855"/>
                </a:moveTo>
                <a:lnTo>
                  <a:pt x="726604" y="8855"/>
                </a:lnTo>
                <a:lnTo>
                  <a:pt x="724279" y="9555"/>
                </a:lnTo>
                <a:lnTo>
                  <a:pt x="721954" y="10721"/>
                </a:lnTo>
                <a:lnTo>
                  <a:pt x="719398" y="11885"/>
                </a:lnTo>
                <a:lnTo>
                  <a:pt x="717539" y="13750"/>
                </a:lnTo>
                <a:lnTo>
                  <a:pt x="716377" y="16080"/>
                </a:lnTo>
                <a:lnTo>
                  <a:pt x="714982" y="18411"/>
                </a:lnTo>
                <a:lnTo>
                  <a:pt x="714284" y="20742"/>
                </a:lnTo>
                <a:lnTo>
                  <a:pt x="714284" y="25869"/>
                </a:lnTo>
                <a:lnTo>
                  <a:pt x="714982" y="28200"/>
                </a:lnTo>
                <a:lnTo>
                  <a:pt x="716377" y="30530"/>
                </a:lnTo>
                <a:lnTo>
                  <a:pt x="717539" y="32861"/>
                </a:lnTo>
                <a:lnTo>
                  <a:pt x="719398" y="34725"/>
                </a:lnTo>
                <a:lnTo>
                  <a:pt x="721722" y="35891"/>
                </a:lnTo>
                <a:lnTo>
                  <a:pt x="724046" y="37289"/>
                </a:lnTo>
                <a:lnTo>
                  <a:pt x="726604" y="37755"/>
                </a:lnTo>
                <a:lnTo>
                  <a:pt x="731717" y="37755"/>
                </a:lnTo>
                <a:lnTo>
                  <a:pt x="734041" y="37289"/>
                </a:lnTo>
                <a:lnTo>
                  <a:pt x="736366" y="35891"/>
                </a:lnTo>
                <a:lnTo>
                  <a:pt x="737296" y="35425"/>
                </a:lnTo>
                <a:lnTo>
                  <a:pt x="727069" y="35425"/>
                </a:lnTo>
                <a:lnTo>
                  <a:pt x="724977" y="34959"/>
                </a:lnTo>
                <a:lnTo>
                  <a:pt x="722884" y="33793"/>
                </a:lnTo>
                <a:lnTo>
                  <a:pt x="721025" y="32861"/>
                </a:lnTo>
                <a:lnTo>
                  <a:pt x="719398" y="31230"/>
                </a:lnTo>
                <a:lnTo>
                  <a:pt x="718468" y="29364"/>
                </a:lnTo>
                <a:lnTo>
                  <a:pt x="717306" y="27500"/>
                </a:lnTo>
                <a:lnTo>
                  <a:pt x="716945" y="25869"/>
                </a:lnTo>
                <a:lnTo>
                  <a:pt x="716958" y="20742"/>
                </a:lnTo>
                <a:lnTo>
                  <a:pt x="717306" y="19343"/>
                </a:lnTo>
                <a:lnTo>
                  <a:pt x="727069" y="11187"/>
                </a:lnTo>
                <a:lnTo>
                  <a:pt x="737297" y="11187"/>
                </a:lnTo>
                <a:lnTo>
                  <a:pt x="734041" y="9555"/>
                </a:lnTo>
                <a:lnTo>
                  <a:pt x="731485" y="8855"/>
                </a:lnTo>
                <a:close/>
              </a:path>
              <a:path w="744219" h="154940">
                <a:moveTo>
                  <a:pt x="737297" y="11187"/>
                </a:moveTo>
                <a:lnTo>
                  <a:pt x="731020" y="11187"/>
                </a:lnTo>
                <a:lnTo>
                  <a:pt x="733111" y="11885"/>
                </a:lnTo>
                <a:lnTo>
                  <a:pt x="735204" y="12818"/>
                </a:lnTo>
                <a:lnTo>
                  <a:pt x="737064" y="13983"/>
                </a:lnTo>
                <a:lnTo>
                  <a:pt x="738691" y="15382"/>
                </a:lnTo>
                <a:lnTo>
                  <a:pt x="739620" y="17246"/>
                </a:lnTo>
                <a:lnTo>
                  <a:pt x="740782" y="19343"/>
                </a:lnTo>
                <a:lnTo>
                  <a:pt x="741392" y="20975"/>
                </a:lnTo>
                <a:lnTo>
                  <a:pt x="741479" y="25403"/>
                </a:lnTo>
                <a:lnTo>
                  <a:pt x="740782" y="27500"/>
                </a:lnTo>
                <a:lnTo>
                  <a:pt x="739620" y="29364"/>
                </a:lnTo>
                <a:lnTo>
                  <a:pt x="738691" y="31230"/>
                </a:lnTo>
                <a:lnTo>
                  <a:pt x="737064" y="32861"/>
                </a:lnTo>
                <a:lnTo>
                  <a:pt x="735204" y="33793"/>
                </a:lnTo>
                <a:lnTo>
                  <a:pt x="733344" y="34959"/>
                </a:lnTo>
                <a:lnTo>
                  <a:pt x="731252" y="35425"/>
                </a:lnTo>
                <a:lnTo>
                  <a:pt x="737296" y="35425"/>
                </a:lnTo>
                <a:lnTo>
                  <a:pt x="743804" y="25869"/>
                </a:lnTo>
                <a:lnTo>
                  <a:pt x="743804" y="20742"/>
                </a:lnTo>
                <a:lnTo>
                  <a:pt x="743106" y="18411"/>
                </a:lnTo>
                <a:lnTo>
                  <a:pt x="741712" y="16080"/>
                </a:lnTo>
                <a:lnTo>
                  <a:pt x="740550" y="13750"/>
                </a:lnTo>
                <a:lnTo>
                  <a:pt x="738691" y="11885"/>
                </a:lnTo>
                <a:lnTo>
                  <a:pt x="737297" y="11187"/>
                </a:lnTo>
                <a:close/>
              </a:path>
              <a:path w="744219" h="154940">
                <a:moveTo>
                  <a:pt x="731252" y="15848"/>
                </a:moveTo>
                <a:lnTo>
                  <a:pt x="722652" y="15848"/>
                </a:lnTo>
                <a:lnTo>
                  <a:pt x="722652" y="31462"/>
                </a:lnTo>
                <a:lnTo>
                  <a:pt x="725210" y="31462"/>
                </a:lnTo>
                <a:lnTo>
                  <a:pt x="725210" y="24704"/>
                </a:lnTo>
                <a:lnTo>
                  <a:pt x="730786" y="24704"/>
                </a:lnTo>
                <a:lnTo>
                  <a:pt x="730323" y="24471"/>
                </a:lnTo>
                <a:lnTo>
                  <a:pt x="731717" y="24237"/>
                </a:lnTo>
                <a:lnTo>
                  <a:pt x="732879" y="23771"/>
                </a:lnTo>
                <a:lnTo>
                  <a:pt x="734041" y="22607"/>
                </a:lnTo>
                <a:lnTo>
                  <a:pt x="725210" y="22607"/>
                </a:lnTo>
                <a:lnTo>
                  <a:pt x="725210" y="17945"/>
                </a:lnTo>
                <a:lnTo>
                  <a:pt x="734196" y="17945"/>
                </a:lnTo>
                <a:lnTo>
                  <a:pt x="733576" y="17012"/>
                </a:lnTo>
                <a:lnTo>
                  <a:pt x="732182" y="16080"/>
                </a:lnTo>
                <a:lnTo>
                  <a:pt x="731252" y="15848"/>
                </a:lnTo>
                <a:close/>
              </a:path>
              <a:path w="744219" h="154940">
                <a:moveTo>
                  <a:pt x="730786" y="24704"/>
                </a:moveTo>
                <a:lnTo>
                  <a:pt x="727534" y="24704"/>
                </a:lnTo>
                <a:lnTo>
                  <a:pt x="728231" y="24937"/>
                </a:lnTo>
                <a:lnTo>
                  <a:pt x="728696" y="25403"/>
                </a:lnTo>
                <a:lnTo>
                  <a:pt x="729393" y="25869"/>
                </a:lnTo>
                <a:lnTo>
                  <a:pt x="730323" y="27034"/>
                </a:lnTo>
                <a:lnTo>
                  <a:pt x="731485" y="28898"/>
                </a:lnTo>
                <a:lnTo>
                  <a:pt x="732879" y="31462"/>
                </a:lnTo>
                <a:lnTo>
                  <a:pt x="735902" y="31462"/>
                </a:lnTo>
                <a:lnTo>
                  <a:pt x="734041" y="28432"/>
                </a:lnTo>
                <a:lnTo>
                  <a:pt x="733111" y="26802"/>
                </a:lnTo>
                <a:lnTo>
                  <a:pt x="732182" y="25869"/>
                </a:lnTo>
                <a:lnTo>
                  <a:pt x="731717" y="25170"/>
                </a:lnTo>
                <a:lnTo>
                  <a:pt x="730786" y="24704"/>
                </a:lnTo>
                <a:close/>
              </a:path>
              <a:path w="744219" h="154940">
                <a:moveTo>
                  <a:pt x="734196" y="17945"/>
                </a:moveTo>
                <a:lnTo>
                  <a:pt x="730090" y="17945"/>
                </a:lnTo>
                <a:lnTo>
                  <a:pt x="731485" y="18644"/>
                </a:lnTo>
                <a:lnTo>
                  <a:pt x="731717" y="18877"/>
                </a:lnTo>
                <a:lnTo>
                  <a:pt x="731949" y="19343"/>
                </a:lnTo>
                <a:lnTo>
                  <a:pt x="732065" y="21209"/>
                </a:lnTo>
                <a:lnTo>
                  <a:pt x="731949" y="21441"/>
                </a:lnTo>
                <a:lnTo>
                  <a:pt x="731252" y="21907"/>
                </a:lnTo>
                <a:lnTo>
                  <a:pt x="730787" y="22373"/>
                </a:lnTo>
                <a:lnTo>
                  <a:pt x="729858" y="22607"/>
                </a:lnTo>
                <a:lnTo>
                  <a:pt x="734041" y="22607"/>
                </a:lnTo>
                <a:lnTo>
                  <a:pt x="734506" y="22141"/>
                </a:lnTo>
                <a:lnTo>
                  <a:pt x="734680" y="21441"/>
                </a:lnTo>
                <a:lnTo>
                  <a:pt x="734584" y="18644"/>
                </a:lnTo>
                <a:lnTo>
                  <a:pt x="734506" y="18411"/>
                </a:lnTo>
                <a:lnTo>
                  <a:pt x="734196" y="17945"/>
                </a:lnTo>
                <a:close/>
              </a:path>
              <a:path w="744219" h="154940">
                <a:moveTo>
                  <a:pt x="555761" y="41250"/>
                </a:moveTo>
                <a:lnTo>
                  <a:pt x="514881" y="56808"/>
                </a:lnTo>
                <a:lnTo>
                  <a:pt x="499046" y="96253"/>
                </a:lnTo>
                <a:lnTo>
                  <a:pt x="499481" y="105109"/>
                </a:lnTo>
                <a:lnTo>
                  <a:pt x="520634" y="143910"/>
                </a:lnTo>
                <a:lnTo>
                  <a:pt x="555993" y="154284"/>
                </a:lnTo>
                <a:lnTo>
                  <a:pt x="567673" y="153279"/>
                </a:lnTo>
                <a:lnTo>
                  <a:pt x="578307" y="150264"/>
                </a:lnTo>
                <a:lnTo>
                  <a:pt x="587896" y="145239"/>
                </a:lnTo>
                <a:lnTo>
                  <a:pt x="596438" y="138203"/>
                </a:lnTo>
                <a:lnTo>
                  <a:pt x="602354" y="130978"/>
                </a:lnTo>
                <a:lnTo>
                  <a:pt x="548323" y="130978"/>
                </a:lnTo>
                <a:lnTo>
                  <a:pt x="541815" y="128182"/>
                </a:lnTo>
                <a:lnTo>
                  <a:pt x="529104" y="99049"/>
                </a:lnTo>
                <a:lnTo>
                  <a:pt x="529133" y="96253"/>
                </a:lnTo>
                <a:lnTo>
                  <a:pt x="548323" y="64557"/>
                </a:lnTo>
                <a:lnTo>
                  <a:pt x="602752" y="64557"/>
                </a:lnTo>
                <a:lnTo>
                  <a:pt x="596670" y="57099"/>
                </a:lnTo>
                <a:lnTo>
                  <a:pt x="588088" y="50198"/>
                </a:lnTo>
                <a:lnTo>
                  <a:pt x="578395" y="45242"/>
                </a:lnTo>
                <a:lnTo>
                  <a:pt x="567612" y="42252"/>
                </a:lnTo>
                <a:lnTo>
                  <a:pt x="555761" y="41250"/>
                </a:lnTo>
                <a:close/>
              </a:path>
              <a:path w="744219" h="154940">
                <a:moveTo>
                  <a:pt x="638974" y="43582"/>
                </a:moveTo>
                <a:lnTo>
                  <a:pt x="608525" y="43582"/>
                </a:lnTo>
                <a:lnTo>
                  <a:pt x="652920" y="151954"/>
                </a:lnTo>
                <a:lnTo>
                  <a:pt x="678954" y="151954"/>
                </a:lnTo>
                <a:lnTo>
                  <a:pt x="692862" y="117462"/>
                </a:lnTo>
                <a:lnTo>
                  <a:pt x="665705" y="117462"/>
                </a:lnTo>
                <a:lnTo>
                  <a:pt x="659894" y="99049"/>
                </a:lnTo>
                <a:lnTo>
                  <a:pt x="638974" y="43582"/>
                </a:lnTo>
                <a:close/>
              </a:path>
              <a:path w="744219" h="154940">
                <a:moveTo>
                  <a:pt x="602752" y="64557"/>
                </a:moveTo>
                <a:lnTo>
                  <a:pt x="563431" y="64557"/>
                </a:lnTo>
                <a:lnTo>
                  <a:pt x="569707" y="67354"/>
                </a:lnTo>
                <a:lnTo>
                  <a:pt x="574821" y="73179"/>
                </a:lnTo>
                <a:lnTo>
                  <a:pt x="582629" y="99049"/>
                </a:lnTo>
                <a:lnTo>
                  <a:pt x="582218" y="105109"/>
                </a:lnTo>
                <a:lnTo>
                  <a:pt x="563431" y="130978"/>
                </a:lnTo>
                <a:lnTo>
                  <a:pt x="602354" y="130978"/>
                </a:lnTo>
                <a:lnTo>
                  <a:pt x="603455" y="129635"/>
                </a:lnTo>
                <a:lnTo>
                  <a:pt x="608466" y="119996"/>
                </a:lnTo>
                <a:lnTo>
                  <a:pt x="611474" y="109264"/>
                </a:lnTo>
                <a:lnTo>
                  <a:pt x="612456" y="97651"/>
                </a:lnTo>
                <a:lnTo>
                  <a:pt x="612379" y="96253"/>
                </a:lnTo>
                <a:lnTo>
                  <a:pt x="611510" y="85842"/>
                </a:lnTo>
                <a:lnTo>
                  <a:pt x="608583" y="75248"/>
                </a:lnTo>
                <a:lnTo>
                  <a:pt x="603651" y="65660"/>
                </a:lnTo>
                <a:lnTo>
                  <a:pt x="602752" y="64557"/>
                </a:lnTo>
                <a:close/>
              </a:path>
              <a:path w="744219" h="154940">
                <a:moveTo>
                  <a:pt x="722652" y="43582"/>
                </a:moveTo>
                <a:lnTo>
                  <a:pt x="692900" y="43582"/>
                </a:lnTo>
                <a:lnTo>
                  <a:pt x="671980" y="99049"/>
                </a:lnTo>
                <a:lnTo>
                  <a:pt x="669656" y="105109"/>
                </a:lnTo>
                <a:lnTo>
                  <a:pt x="668726" y="108139"/>
                </a:lnTo>
                <a:lnTo>
                  <a:pt x="668261" y="109537"/>
                </a:lnTo>
                <a:lnTo>
                  <a:pt x="667332" y="112567"/>
                </a:lnTo>
                <a:lnTo>
                  <a:pt x="665705" y="117462"/>
                </a:lnTo>
                <a:lnTo>
                  <a:pt x="692862" y="117462"/>
                </a:lnTo>
                <a:lnTo>
                  <a:pt x="722652" y="43582"/>
                </a:lnTo>
                <a:close/>
              </a:path>
              <a:path w="744219" h="154940">
                <a:moveTo>
                  <a:pt x="169912" y="41250"/>
                </a:moveTo>
                <a:lnTo>
                  <a:pt x="129119" y="56808"/>
                </a:lnTo>
                <a:lnTo>
                  <a:pt x="113430" y="96253"/>
                </a:lnTo>
                <a:lnTo>
                  <a:pt x="113865" y="105204"/>
                </a:lnTo>
                <a:lnTo>
                  <a:pt x="134916" y="143910"/>
                </a:lnTo>
                <a:lnTo>
                  <a:pt x="170145" y="154284"/>
                </a:lnTo>
                <a:lnTo>
                  <a:pt x="181825" y="153279"/>
                </a:lnTo>
                <a:lnTo>
                  <a:pt x="192459" y="150264"/>
                </a:lnTo>
                <a:lnTo>
                  <a:pt x="202047" y="145239"/>
                </a:lnTo>
                <a:lnTo>
                  <a:pt x="210589" y="138203"/>
                </a:lnTo>
                <a:lnTo>
                  <a:pt x="216619" y="130978"/>
                </a:lnTo>
                <a:lnTo>
                  <a:pt x="162474" y="130978"/>
                </a:lnTo>
                <a:lnTo>
                  <a:pt x="155966" y="128182"/>
                </a:lnTo>
                <a:lnTo>
                  <a:pt x="143182" y="97885"/>
                </a:lnTo>
                <a:lnTo>
                  <a:pt x="143661" y="90288"/>
                </a:lnTo>
                <a:lnTo>
                  <a:pt x="162474" y="64557"/>
                </a:lnTo>
                <a:lnTo>
                  <a:pt x="216934" y="64557"/>
                </a:lnTo>
                <a:lnTo>
                  <a:pt x="210822" y="57099"/>
                </a:lnTo>
                <a:lnTo>
                  <a:pt x="202272" y="50198"/>
                </a:lnTo>
                <a:lnTo>
                  <a:pt x="192633" y="45242"/>
                </a:lnTo>
                <a:lnTo>
                  <a:pt x="181861" y="42252"/>
                </a:lnTo>
                <a:lnTo>
                  <a:pt x="169912" y="41250"/>
                </a:lnTo>
                <a:close/>
              </a:path>
              <a:path w="744219" h="154940">
                <a:moveTo>
                  <a:pt x="35795" y="2330"/>
                </a:moveTo>
                <a:lnTo>
                  <a:pt x="0" y="2330"/>
                </a:lnTo>
                <a:lnTo>
                  <a:pt x="55552" y="89028"/>
                </a:lnTo>
                <a:lnTo>
                  <a:pt x="55552" y="151954"/>
                </a:lnTo>
                <a:lnTo>
                  <a:pt x="86234" y="151954"/>
                </a:lnTo>
                <a:lnTo>
                  <a:pt x="86295" y="89166"/>
                </a:lnTo>
                <a:lnTo>
                  <a:pt x="104032" y="61527"/>
                </a:lnTo>
                <a:lnTo>
                  <a:pt x="71591" y="61527"/>
                </a:lnTo>
                <a:lnTo>
                  <a:pt x="35795" y="2330"/>
                </a:lnTo>
                <a:close/>
              </a:path>
              <a:path w="744219" h="154940">
                <a:moveTo>
                  <a:pt x="216934" y="64557"/>
                </a:moveTo>
                <a:lnTo>
                  <a:pt x="177583" y="64557"/>
                </a:lnTo>
                <a:lnTo>
                  <a:pt x="184091" y="67354"/>
                </a:lnTo>
                <a:lnTo>
                  <a:pt x="189205" y="73179"/>
                </a:lnTo>
                <a:lnTo>
                  <a:pt x="196861" y="97885"/>
                </a:lnTo>
                <a:lnTo>
                  <a:pt x="196399" y="105204"/>
                </a:lnTo>
                <a:lnTo>
                  <a:pt x="177583" y="130978"/>
                </a:lnTo>
                <a:lnTo>
                  <a:pt x="216619" y="130978"/>
                </a:lnTo>
                <a:lnTo>
                  <a:pt x="217740" y="129635"/>
                </a:lnTo>
                <a:lnTo>
                  <a:pt x="222821" y="119996"/>
                </a:lnTo>
                <a:lnTo>
                  <a:pt x="225854" y="109264"/>
                </a:lnTo>
                <a:lnTo>
                  <a:pt x="226820" y="97885"/>
                </a:lnTo>
                <a:lnTo>
                  <a:pt x="226759" y="96253"/>
                </a:lnTo>
                <a:lnTo>
                  <a:pt x="225857" y="85842"/>
                </a:lnTo>
                <a:lnTo>
                  <a:pt x="222850" y="75248"/>
                </a:lnTo>
                <a:lnTo>
                  <a:pt x="217838" y="65660"/>
                </a:lnTo>
                <a:lnTo>
                  <a:pt x="216934" y="64557"/>
                </a:lnTo>
                <a:close/>
              </a:path>
              <a:path w="744219" h="154940">
                <a:moveTo>
                  <a:pt x="142020" y="2330"/>
                </a:moveTo>
                <a:lnTo>
                  <a:pt x="106689" y="2330"/>
                </a:lnTo>
                <a:lnTo>
                  <a:pt x="71591" y="61527"/>
                </a:lnTo>
                <a:lnTo>
                  <a:pt x="104032" y="61527"/>
                </a:lnTo>
                <a:lnTo>
                  <a:pt x="142020" y="2330"/>
                </a:lnTo>
                <a:close/>
              </a:path>
              <a:path w="744219" h="154940">
                <a:moveTo>
                  <a:pt x="423968" y="0"/>
                </a:moveTo>
                <a:lnTo>
                  <a:pt x="378686" y="12741"/>
                </a:lnTo>
                <a:lnTo>
                  <a:pt x="354149" y="44590"/>
                </a:lnTo>
                <a:lnTo>
                  <a:pt x="348658" y="76676"/>
                </a:lnTo>
                <a:lnTo>
                  <a:pt x="349188" y="87295"/>
                </a:lnTo>
                <a:lnTo>
                  <a:pt x="362448" y="125130"/>
                </a:lnTo>
                <a:lnTo>
                  <a:pt x="393268" y="149012"/>
                </a:lnTo>
                <a:lnTo>
                  <a:pt x="425595" y="154518"/>
                </a:lnTo>
                <a:lnTo>
                  <a:pt x="434965" y="154081"/>
                </a:lnTo>
                <a:lnTo>
                  <a:pt x="478766" y="139980"/>
                </a:lnTo>
                <a:lnTo>
                  <a:pt x="490446" y="131212"/>
                </a:lnTo>
                <a:lnTo>
                  <a:pt x="490446" y="128648"/>
                </a:lnTo>
                <a:lnTo>
                  <a:pt x="423503" y="128648"/>
                </a:lnTo>
                <a:lnTo>
                  <a:pt x="414351" y="127818"/>
                </a:lnTo>
                <a:lnTo>
                  <a:pt x="383117" y="98758"/>
                </a:lnTo>
                <a:lnTo>
                  <a:pt x="380037" y="75511"/>
                </a:lnTo>
                <a:lnTo>
                  <a:pt x="380778" y="63883"/>
                </a:lnTo>
                <a:lnTo>
                  <a:pt x="405838" y="28782"/>
                </a:lnTo>
                <a:lnTo>
                  <a:pt x="423968" y="25636"/>
                </a:lnTo>
                <a:lnTo>
                  <a:pt x="481238" y="25636"/>
                </a:lnTo>
                <a:lnTo>
                  <a:pt x="481148" y="25461"/>
                </a:lnTo>
                <a:lnTo>
                  <a:pt x="449101" y="2854"/>
                </a:lnTo>
                <a:lnTo>
                  <a:pt x="437308" y="706"/>
                </a:lnTo>
                <a:lnTo>
                  <a:pt x="423968" y="0"/>
                </a:lnTo>
                <a:close/>
              </a:path>
              <a:path w="744219" h="154940">
                <a:moveTo>
                  <a:pt x="490446" y="71781"/>
                </a:moveTo>
                <a:lnTo>
                  <a:pt x="424433" y="71781"/>
                </a:lnTo>
                <a:lnTo>
                  <a:pt x="424433" y="96953"/>
                </a:lnTo>
                <a:lnTo>
                  <a:pt x="459531" y="96953"/>
                </a:lnTo>
                <a:lnTo>
                  <a:pt x="459531" y="115830"/>
                </a:lnTo>
                <a:lnTo>
                  <a:pt x="454882" y="119559"/>
                </a:lnTo>
                <a:lnTo>
                  <a:pt x="449304" y="122589"/>
                </a:lnTo>
                <a:lnTo>
                  <a:pt x="443028" y="124919"/>
                </a:lnTo>
                <a:lnTo>
                  <a:pt x="436520" y="127482"/>
                </a:lnTo>
                <a:lnTo>
                  <a:pt x="430011" y="128648"/>
                </a:lnTo>
                <a:lnTo>
                  <a:pt x="490446" y="128648"/>
                </a:lnTo>
                <a:lnTo>
                  <a:pt x="490446" y="71781"/>
                </a:lnTo>
                <a:close/>
              </a:path>
              <a:path w="744219" h="154940">
                <a:moveTo>
                  <a:pt x="481238" y="25636"/>
                </a:moveTo>
                <a:lnTo>
                  <a:pt x="432801" y="25636"/>
                </a:lnTo>
                <a:lnTo>
                  <a:pt x="440239" y="27734"/>
                </a:lnTo>
                <a:lnTo>
                  <a:pt x="446050" y="32162"/>
                </a:lnTo>
                <a:lnTo>
                  <a:pt x="451861" y="36357"/>
                </a:lnTo>
                <a:lnTo>
                  <a:pt x="455812" y="42184"/>
                </a:lnTo>
                <a:lnTo>
                  <a:pt x="458137" y="49408"/>
                </a:lnTo>
                <a:lnTo>
                  <a:pt x="488586" y="43814"/>
                </a:lnTo>
                <a:lnTo>
                  <a:pt x="485586" y="34070"/>
                </a:lnTo>
                <a:lnTo>
                  <a:pt x="481238" y="25636"/>
                </a:lnTo>
                <a:close/>
              </a:path>
              <a:path w="744219" h="154940">
                <a:moveTo>
                  <a:pt x="265212" y="43582"/>
                </a:moveTo>
                <a:lnTo>
                  <a:pt x="236157" y="43582"/>
                </a:lnTo>
                <a:lnTo>
                  <a:pt x="236199" y="122589"/>
                </a:lnTo>
                <a:lnTo>
                  <a:pt x="265445" y="154284"/>
                </a:lnTo>
                <a:lnTo>
                  <a:pt x="280088" y="154284"/>
                </a:lnTo>
                <a:lnTo>
                  <a:pt x="286829" y="152653"/>
                </a:lnTo>
                <a:lnTo>
                  <a:pt x="299846" y="146127"/>
                </a:lnTo>
                <a:lnTo>
                  <a:pt x="305192" y="141466"/>
                </a:lnTo>
                <a:lnTo>
                  <a:pt x="309143" y="135873"/>
                </a:lnTo>
                <a:lnTo>
                  <a:pt x="336339" y="135873"/>
                </a:lnTo>
                <a:lnTo>
                  <a:pt x="336339" y="132610"/>
                </a:lnTo>
                <a:lnTo>
                  <a:pt x="279159" y="132610"/>
                </a:lnTo>
                <a:lnTo>
                  <a:pt x="275672" y="131444"/>
                </a:lnTo>
                <a:lnTo>
                  <a:pt x="265336" y="103725"/>
                </a:lnTo>
                <a:lnTo>
                  <a:pt x="265212" y="43582"/>
                </a:lnTo>
                <a:close/>
              </a:path>
              <a:path w="744219" h="154940">
                <a:moveTo>
                  <a:pt x="336339" y="135873"/>
                </a:moveTo>
                <a:lnTo>
                  <a:pt x="309143" y="135873"/>
                </a:lnTo>
                <a:lnTo>
                  <a:pt x="309143" y="151954"/>
                </a:lnTo>
                <a:lnTo>
                  <a:pt x="336339" y="151954"/>
                </a:lnTo>
                <a:lnTo>
                  <a:pt x="336339" y="135873"/>
                </a:lnTo>
                <a:close/>
              </a:path>
              <a:path w="744219" h="154940">
                <a:moveTo>
                  <a:pt x="336339" y="43582"/>
                </a:moveTo>
                <a:lnTo>
                  <a:pt x="307051" y="43582"/>
                </a:lnTo>
                <a:lnTo>
                  <a:pt x="307000" y="93456"/>
                </a:lnTo>
                <a:lnTo>
                  <a:pt x="306921" y="99880"/>
                </a:lnTo>
                <a:lnTo>
                  <a:pt x="288456" y="132610"/>
                </a:lnTo>
                <a:lnTo>
                  <a:pt x="336339" y="132610"/>
                </a:lnTo>
                <a:lnTo>
                  <a:pt x="336339" y="435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552448" y="1282700"/>
            <a:ext cx="2529840" cy="492125"/>
          </a:xfrm>
          <a:custGeom>
            <a:avLst/>
            <a:gdLst/>
            <a:ahLst/>
            <a:cxnLst/>
            <a:rect l="l" t="t" r="r" b="b"/>
            <a:pathLst>
              <a:path w="2529840" h="492125">
                <a:moveTo>
                  <a:pt x="0" y="246062"/>
                </a:moveTo>
                <a:lnTo>
                  <a:pt x="4999" y="196472"/>
                </a:lnTo>
                <a:lnTo>
                  <a:pt x="19336" y="150283"/>
                </a:lnTo>
                <a:lnTo>
                  <a:pt x="42023" y="108486"/>
                </a:lnTo>
                <a:lnTo>
                  <a:pt x="72069" y="72070"/>
                </a:lnTo>
                <a:lnTo>
                  <a:pt x="108486" y="42023"/>
                </a:lnTo>
                <a:lnTo>
                  <a:pt x="150283" y="19336"/>
                </a:lnTo>
                <a:lnTo>
                  <a:pt x="196472" y="4999"/>
                </a:lnTo>
                <a:lnTo>
                  <a:pt x="246062" y="0"/>
                </a:lnTo>
                <a:lnTo>
                  <a:pt x="2283355" y="0"/>
                </a:lnTo>
                <a:lnTo>
                  <a:pt x="2332945" y="4999"/>
                </a:lnTo>
                <a:lnTo>
                  <a:pt x="2379133" y="19336"/>
                </a:lnTo>
                <a:lnTo>
                  <a:pt x="2420930" y="42023"/>
                </a:lnTo>
                <a:lnTo>
                  <a:pt x="2457347" y="72070"/>
                </a:lnTo>
                <a:lnTo>
                  <a:pt x="2487393" y="108486"/>
                </a:lnTo>
                <a:lnTo>
                  <a:pt x="2510080" y="150283"/>
                </a:lnTo>
                <a:lnTo>
                  <a:pt x="2524417" y="196472"/>
                </a:lnTo>
                <a:lnTo>
                  <a:pt x="2529417" y="246062"/>
                </a:lnTo>
                <a:lnTo>
                  <a:pt x="2524417" y="295652"/>
                </a:lnTo>
                <a:lnTo>
                  <a:pt x="2510080" y="341841"/>
                </a:lnTo>
                <a:lnTo>
                  <a:pt x="2487393" y="383638"/>
                </a:lnTo>
                <a:lnTo>
                  <a:pt x="2457347" y="420054"/>
                </a:lnTo>
                <a:lnTo>
                  <a:pt x="2420930" y="450101"/>
                </a:lnTo>
                <a:lnTo>
                  <a:pt x="2379133" y="472788"/>
                </a:lnTo>
                <a:lnTo>
                  <a:pt x="2332945" y="487125"/>
                </a:lnTo>
                <a:lnTo>
                  <a:pt x="2283355" y="492125"/>
                </a:lnTo>
                <a:lnTo>
                  <a:pt x="246062" y="492125"/>
                </a:lnTo>
                <a:lnTo>
                  <a:pt x="196472" y="487125"/>
                </a:lnTo>
                <a:lnTo>
                  <a:pt x="150283" y="472788"/>
                </a:lnTo>
                <a:lnTo>
                  <a:pt x="108486" y="450101"/>
                </a:lnTo>
                <a:lnTo>
                  <a:pt x="72069" y="420054"/>
                </a:lnTo>
                <a:lnTo>
                  <a:pt x="42023" y="383638"/>
                </a:lnTo>
                <a:lnTo>
                  <a:pt x="19336" y="341841"/>
                </a:lnTo>
                <a:lnTo>
                  <a:pt x="4999" y="295652"/>
                </a:lnTo>
                <a:lnTo>
                  <a:pt x="0" y="246062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863817" y="1438655"/>
            <a:ext cx="17094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35">
                <a:solidFill>
                  <a:srgbClr val="FFFFFF"/>
                </a:solidFill>
                <a:latin typeface="Lucida Sans"/>
                <a:cs typeface="Lucida Sans"/>
              </a:rPr>
              <a:t>UN</a:t>
            </a:r>
            <a:r>
              <a:rPr dirty="0" sz="11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100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dirty="0" sz="11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100" spc="-90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dirty="0" sz="11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10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dirty="0" sz="11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100">
                <a:solidFill>
                  <a:srgbClr val="FFFFFF"/>
                </a:solidFill>
                <a:latin typeface="Lucida Sans"/>
                <a:cs typeface="Lucida Sans"/>
              </a:rPr>
              <a:t>D</a:t>
            </a:r>
            <a:r>
              <a:rPr dirty="0" sz="1100" spc="90">
                <a:solidFill>
                  <a:srgbClr val="FFFFFF"/>
                </a:solidFill>
                <a:latin typeface="Lucida Sans"/>
                <a:cs typeface="Lucida Sans"/>
              </a:rPr>
              <a:t>  </a:t>
            </a:r>
            <a:r>
              <a:rPr dirty="0" sz="1100" spc="-40">
                <a:solidFill>
                  <a:srgbClr val="FFFFFF"/>
                </a:solidFill>
                <a:latin typeface="Lucida Sans"/>
                <a:cs typeface="Lucida Sans"/>
              </a:rPr>
              <a:t>K</a:t>
            </a:r>
            <a:r>
              <a:rPr dirty="0" sz="11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100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dirty="0" sz="11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100">
                <a:solidFill>
                  <a:srgbClr val="FFFFFF"/>
                </a:solidFill>
                <a:latin typeface="Lucida Sans"/>
                <a:cs typeface="Lucida Sans"/>
              </a:rPr>
              <a:t>N</a:t>
            </a:r>
            <a:r>
              <a:rPr dirty="0" sz="11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100">
                <a:solidFill>
                  <a:srgbClr val="FFFFFF"/>
                </a:solidFill>
                <a:latin typeface="Lucida Sans"/>
                <a:cs typeface="Lucida Sans"/>
              </a:rPr>
              <a:t>G</a:t>
            </a:r>
            <a:r>
              <a:rPr dirty="0" sz="11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100" spc="130">
                <a:solidFill>
                  <a:srgbClr val="FFFFFF"/>
                </a:solidFill>
                <a:latin typeface="Lucida Sans"/>
                <a:cs typeface="Lucida Sans"/>
              </a:rPr>
              <a:t>DO</a:t>
            </a:r>
            <a:r>
              <a:rPr dirty="0" sz="11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Lucida Sans"/>
                <a:cs typeface="Lucida Sans"/>
              </a:rPr>
              <a:t>M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59315" y="1853691"/>
            <a:ext cx="6290945" cy="3386454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2700" marR="5080">
              <a:lnSpc>
                <a:spcPts val="9000"/>
              </a:lnSpc>
              <a:spcBef>
                <a:spcPts val="1700"/>
              </a:spcBef>
            </a:pPr>
            <a:r>
              <a:rPr dirty="0" sz="8800" spc="-960">
                <a:solidFill>
                  <a:srgbClr val="FFFFFF"/>
                </a:solidFill>
                <a:latin typeface="Arial Black"/>
                <a:cs typeface="Arial Black"/>
              </a:rPr>
              <a:t>UK</a:t>
            </a:r>
            <a:r>
              <a:rPr dirty="0" sz="8800" spc="-179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800" spc="-850">
                <a:solidFill>
                  <a:srgbClr val="FFFFFF"/>
                </a:solidFill>
                <a:latin typeface="Arial Black"/>
                <a:cs typeface="Arial Black"/>
              </a:rPr>
              <a:t>media </a:t>
            </a:r>
            <a:r>
              <a:rPr dirty="0" sz="8800" spc="-610">
                <a:solidFill>
                  <a:srgbClr val="FFFFFF"/>
                </a:solidFill>
                <a:latin typeface="Arial Black"/>
                <a:cs typeface="Arial Black"/>
              </a:rPr>
              <a:t>report</a:t>
            </a:r>
            <a:r>
              <a:rPr dirty="0" sz="8800" spc="-177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800" spc="-350">
                <a:solidFill>
                  <a:srgbClr val="FFFFFF"/>
                </a:solidFill>
                <a:latin typeface="Arial Black"/>
                <a:cs typeface="Arial Black"/>
              </a:rPr>
              <a:t>2024</a:t>
            </a:r>
            <a:endParaRPr sz="8800">
              <a:latin typeface="Arial Black"/>
              <a:cs typeface="Arial Black"/>
            </a:endParaRPr>
          </a:p>
          <a:p>
            <a:pPr marL="103505" marR="1433830">
              <a:lnSpc>
                <a:spcPts val="2810"/>
              </a:lnSpc>
              <a:spcBef>
                <a:spcPts val="1325"/>
              </a:spcBef>
            </a:pPr>
            <a:r>
              <a:rPr dirty="0" sz="2400" spc="-125">
                <a:solidFill>
                  <a:srgbClr val="FFFFFF"/>
                </a:solidFill>
                <a:latin typeface="Verdana"/>
                <a:cs typeface="Verdana"/>
              </a:rPr>
              <a:t>Understanding</a:t>
            </a:r>
            <a:r>
              <a:rPr dirty="0" sz="24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13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dirty="0" sz="24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135">
                <a:solidFill>
                  <a:srgbClr val="FFFFFF"/>
                </a:solidFill>
                <a:latin typeface="Verdana"/>
                <a:cs typeface="Verdana"/>
              </a:rPr>
              <a:t>evolving</a:t>
            </a:r>
            <a:r>
              <a:rPr dirty="0" sz="24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95">
                <a:solidFill>
                  <a:srgbClr val="FFFFFF"/>
                </a:solidFill>
                <a:latin typeface="Verdana"/>
                <a:cs typeface="Verdana"/>
              </a:rPr>
              <a:t>media </a:t>
            </a:r>
            <a:r>
              <a:rPr dirty="0" sz="2400" spc="-100">
                <a:solidFill>
                  <a:srgbClr val="FFFFFF"/>
                </a:solidFill>
                <a:latin typeface="Verdana"/>
                <a:cs typeface="Verdana"/>
              </a:rPr>
              <a:t>landscape</a:t>
            </a:r>
            <a:r>
              <a:rPr dirty="0" sz="2400" spc="-2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145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dirty="0" sz="2400" spc="-2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135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dirty="0" sz="2400" spc="-2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Verdana"/>
                <a:cs typeface="Verdana"/>
              </a:rPr>
              <a:t>UK.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27048" y="6085332"/>
            <a:ext cx="44596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Living</a:t>
            </a:r>
            <a:r>
              <a:rPr dirty="0" sz="1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consumer</a:t>
            </a:r>
            <a:r>
              <a:rPr dirty="0" sz="14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intelligence</a:t>
            </a:r>
            <a:r>
              <a:rPr dirty="0" sz="14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yougov.com/business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79096" y="304606"/>
            <a:ext cx="5512903" cy="6553392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6444" y="1350262"/>
            <a:ext cx="362712" cy="362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4304030" cy="6858000"/>
          </a:xfrm>
          <a:custGeom>
            <a:avLst/>
            <a:gdLst/>
            <a:ahLst/>
            <a:cxnLst/>
            <a:rect l="l" t="t" r="r" b="b"/>
            <a:pathLst>
              <a:path w="4304030" h="6858000">
                <a:moveTo>
                  <a:pt x="4303712" y="0"/>
                </a:moveTo>
                <a:lnTo>
                  <a:pt x="0" y="0"/>
                </a:lnTo>
                <a:lnTo>
                  <a:pt x="0" y="6858000"/>
                </a:lnTo>
                <a:lnTo>
                  <a:pt x="4303712" y="6858000"/>
                </a:lnTo>
                <a:lnTo>
                  <a:pt x="4303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157043" y="491597"/>
            <a:ext cx="494030" cy="102870"/>
          </a:xfrm>
          <a:custGeom>
            <a:avLst/>
            <a:gdLst/>
            <a:ahLst/>
            <a:cxnLst/>
            <a:rect l="l" t="t" r="r" b="b"/>
            <a:pathLst>
              <a:path w="494029" h="102870">
                <a:moveTo>
                  <a:pt x="485289" y="5875"/>
                </a:moveTo>
                <a:lnTo>
                  <a:pt x="482051" y="5875"/>
                </a:lnTo>
                <a:lnTo>
                  <a:pt x="480509" y="6339"/>
                </a:lnTo>
                <a:lnTo>
                  <a:pt x="478967" y="7112"/>
                </a:lnTo>
                <a:lnTo>
                  <a:pt x="477271" y="7885"/>
                </a:lnTo>
                <a:lnTo>
                  <a:pt x="476037" y="9122"/>
                </a:lnTo>
                <a:lnTo>
                  <a:pt x="475267" y="10667"/>
                </a:lnTo>
                <a:lnTo>
                  <a:pt x="474341" y="12214"/>
                </a:lnTo>
                <a:lnTo>
                  <a:pt x="473878" y="13760"/>
                </a:lnTo>
                <a:lnTo>
                  <a:pt x="473878" y="17162"/>
                </a:lnTo>
                <a:lnTo>
                  <a:pt x="474341" y="18708"/>
                </a:lnTo>
                <a:lnTo>
                  <a:pt x="475267" y="20255"/>
                </a:lnTo>
                <a:lnTo>
                  <a:pt x="476037" y="21800"/>
                </a:lnTo>
                <a:lnTo>
                  <a:pt x="477271" y="23037"/>
                </a:lnTo>
                <a:lnTo>
                  <a:pt x="478814" y="23811"/>
                </a:lnTo>
                <a:lnTo>
                  <a:pt x="480355" y="24738"/>
                </a:lnTo>
                <a:lnTo>
                  <a:pt x="482051" y="25048"/>
                </a:lnTo>
                <a:lnTo>
                  <a:pt x="485444" y="25048"/>
                </a:lnTo>
                <a:lnTo>
                  <a:pt x="486986" y="24738"/>
                </a:lnTo>
                <a:lnTo>
                  <a:pt x="488528" y="23811"/>
                </a:lnTo>
                <a:lnTo>
                  <a:pt x="489146" y="23501"/>
                </a:lnTo>
                <a:lnTo>
                  <a:pt x="482359" y="23501"/>
                </a:lnTo>
                <a:lnTo>
                  <a:pt x="480973" y="23192"/>
                </a:lnTo>
                <a:lnTo>
                  <a:pt x="479585" y="22419"/>
                </a:lnTo>
                <a:lnTo>
                  <a:pt x="478350" y="21800"/>
                </a:lnTo>
                <a:lnTo>
                  <a:pt x="477271" y="20718"/>
                </a:lnTo>
                <a:lnTo>
                  <a:pt x="476655" y="19481"/>
                </a:lnTo>
                <a:lnTo>
                  <a:pt x="475884" y="18244"/>
                </a:lnTo>
                <a:lnTo>
                  <a:pt x="475644" y="17162"/>
                </a:lnTo>
                <a:lnTo>
                  <a:pt x="475652" y="13760"/>
                </a:lnTo>
                <a:lnTo>
                  <a:pt x="475884" y="12833"/>
                </a:lnTo>
                <a:lnTo>
                  <a:pt x="482359" y="7421"/>
                </a:lnTo>
                <a:lnTo>
                  <a:pt x="489145" y="7421"/>
                </a:lnTo>
                <a:lnTo>
                  <a:pt x="486986" y="6339"/>
                </a:lnTo>
                <a:lnTo>
                  <a:pt x="485289" y="5875"/>
                </a:lnTo>
                <a:close/>
              </a:path>
              <a:path w="494029" h="102870">
                <a:moveTo>
                  <a:pt x="489145" y="7421"/>
                </a:moveTo>
                <a:lnTo>
                  <a:pt x="484982" y="7421"/>
                </a:lnTo>
                <a:lnTo>
                  <a:pt x="486369" y="7885"/>
                </a:lnTo>
                <a:lnTo>
                  <a:pt x="487757" y="8503"/>
                </a:lnTo>
                <a:lnTo>
                  <a:pt x="488991" y="9277"/>
                </a:lnTo>
                <a:lnTo>
                  <a:pt x="490070" y="10204"/>
                </a:lnTo>
                <a:lnTo>
                  <a:pt x="490687" y="11441"/>
                </a:lnTo>
                <a:lnTo>
                  <a:pt x="491458" y="12833"/>
                </a:lnTo>
                <a:lnTo>
                  <a:pt x="491805" y="13760"/>
                </a:lnTo>
                <a:lnTo>
                  <a:pt x="491818" y="17162"/>
                </a:lnTo>
                <a:lnTo>
                  <a:pt x="491458" y="18244"/>
                </a:lnTo>
                <a:lnTo>
                  <a:pt x="490687" y="19481"/>
                </a:lnTo>
                <a:lnTo>
                  <a:pt x="490070" y="20718"/>
                </a:lnTo>
                <a:lnTo>
                  <a:pt x="488991" y="21800"/>
                </a:lnTo>
                <a:lnTo>
                  <a:pt x="487757" y="22419"/>
                </a:lnTo>
                <a:lnTo>
                  <a:pt x="486524" y="23192"/>
                </a:lnTo>
                <a:lnTo>
                  <a:pt x="485136" y="23501"/>
                </a:lnTo>
                <a:lnTo>
                  <a:pt x="489146" y="23501"/>
                </a:lnTo>
                <a:lnTo>
                  <a:pt x="493463" y="17162"/>
                </a:lnTo>
                <a:lnTo>
                  <a:pt x="493463" y="13760"/>
                </a:lnTo>
                <a:lnTo>
                  <a:pt x="493001" y="12214"/>
                </a:lnTo>
                <a:lnTo>
                  <a:pt x="491998" y="10514"/>
                </a:lnTo>
                <a:lnTo>
                  <a:pt x="491304" y="9122"/>
                </a:lnTo>
                <a:lnTo>
                  <a:pt x="490070" y="7885"/>
                </a:lnTo>
                <a:lnTo>
                  <a:pt x="489145" y="7421"/>
                </a:lnTo>
                <a:close/>
              </a:path>
              <a:path w="494029" h="102870">
                <a:moveTo>
                  <a:pt x="485136" y="10514"/>
                </a:moveTo>
                <a:lnTo>
                  <a:pt x="479430" y="10514"/>
                </a:lnTo>
                <a:lnTo>
                  <a:pt x="479430" y="20873"/>
                </a:lnTo>
                <a:lnTo>
                  <a:pt x="481126" y="20873"/>
                </a:lnTo>
                <a:lnTo>
                  <a:pt x="481126" y="16389"/>
                </a:lnTo>
                <a:lnTo>
                  <a:pt x="484828" y="16389"/>
                </a:lnTo>
                <a:lnTo>
                  <a:pt x="484518" y="16234"/>
                </a:lnTo>
                <a:lnTo>
                  <a:pt x="485444" y="16079"/>
                </a:lnTo>
                <a:lnTo>
                  <a:pt x="486215" y="15770"/>
                </a:lnTo>
                <a:lnTo>
                  <a:pt x="486987" y="14997"/>
                </a:lnTo>
                <a:lnTo>
                  <a:pt x="481126" y="14997"/>
                </a:lnTo>
                <a:lnTo>
                  <a:pt x="481126" y="11904"/>
                </a:lnTo>
                <a:lnTo>
                  <a:pt x="487089" y="11904"/>
                </a:lnTo>
                <a:lnTo>
                  <a:pt x="486677" y="11286"/>
                </a:lnTo>
                <a:lnTo>
                  <a:pt x="485753" y="10667"/>
                </a:lnTo>
                <a:lnTo>
                  <a:pt x="485136" y="10514"/>
                </a:lnTo>
                <a:close/>
              </a:path>
              <a:path w="494029" h="102870">
                <a:moveTo>
                  <a:pt x="484828" y="16389"/>
                </a:moveTo>
                <a:lnTo>
                  <a:pt x="482668" y="16389"/>
                </a:lnTo>
                <a:lnTo>
                  <a:pt x="483130" y="16544"/>
                </a:lnTo>
                <a:lnTo>
                  <a:pt x="483439" y="16852"/>
                </a:lnTo>
                <a:lnTo>
                  <a:pt x="483903" y="17162"/>
                </a:lnTo>
                <a:lnTo>
                  <a:pt x="484518" y="17934"/>
                </a:lnTo>
                <a:lnTo>
                  <a:pt x="485289" y="19171"/>
                </a:lnTo>
                <a:lnTo>
                  <a:pt x="486215" y="20873"/>
                </a:lnTo>
                <a:lnTo>
                  <a:pt x="488219" y="20873"/>
                </a:lnTo>
                <a:lnTo>
                  <a:pt x="486898" y="18708"/>
                </a:lnTo>
                <a:lnTo>
                  <a:pt x="486369" y="17781"/>
                </a:lnTo>
                <a:lnTo>
                  <a:pt x="485753" y="17162"/>
                </a:lnTo>
                <a:lnTo>
                  <a:pt x="485444" y="16697"/>
                </a:lnTo>
                <a:lnTo>
                  <a:pt x="484828" y="16389"/>
                </a:lnTo>
                <a:close/>
              </a:path>
              <a:path w="494029" h="102870">
                <a:moveTo>
                  <a:pt x="487089" y="11904"/>
                </a:moveTo>
                <a:lnTo>
                  <a:pt x="484365" y="11904"/>
                </a:lnTo>
                <a:lnTo>
                  <a:pt x="485289" y="12369"/>
                </a:lnTo>
                <a:lnTo>
                  <a:pt x="485444" y="12523"/>
                </a:lnTo>
                <a:lnTo>
                  <a:pt x="485599" y="12833"/>
                </a:lnTo>
                <a:lnTo>
                  <a:pt x="485675" y="14070"/>
                </a:lnTo>
                <a:lnTo>
                  <a:pt x="485598" y="14225"/>
                </a:lnTo>
                <a:lnTo>
                  <a:pt x="485136" y="14533"/>
                </a:lnTo>
                <a:lnTo>
                  <a:pt x="484827" y="14843"/>
                </a:lnTo>
                <a:lnTo>
                  <a:pt x="484210" y="14997"/>
                </a:lnTo>
                <a:lnTo>
                  <a:pt x="486987" y="14997"/>
                </a:lnTo>
                <a:lnTo>
                  <a:pt x="487295" y="14688"/>
                </a:lnTo>
                <a:lnTo>
                  <a:pt x="487410" y="14225"/>
                </a:lnTo>
                <a:lnTo>
                  <a:pt x="487295" y="12214"/>
                </a:lnTo>
                <a:lnTo>
                  <a:pt x="487089" y="11904"/>
                </a:lnTo>
                <a:close/>
              </a:path>
              <a:path w="494029" h="102870">
                <a:moveTo>
                  <a:pt x="368710" y="27367"/>
                </a:moveTo>
                <a:lnTo>
                  <a:pt x="361462" y="27367"/>
                </a:lnTo>
                <a:lnTo>
                  <a:pt x="354985" y="28912"/>
                </a:lnTo>
                <a:lnTo>
                  <a:pt x="343574" y="35097"/>
                </a:lnTo>
                <a:lnTo>
                  <a:pt x="338947" y="39582"/>
                </a:lnTo>
                <a:lnTo>
                  <a:pt x="335864" y="45457"/>
                </a:lnTo>
                <a:lnTo>
                  <a:pt x="332625" y="51487"/>
                </a:lnTo>
                <a:lnTo>
                  <a:pt x="331227" y="56949"/>
                </a:lnTo>
                <a:lnTo>
                  <a:pt x="331177" y="72487"/>
                </a:lnTo>
                <a:lnTo>
                  <a:pt x="332625" y="79162"/>
                </a:lnTo>
                <a:lnTo>
                  <a:pt x="335947" y="85039"/>
                </a:lnTo>
                <a:lnTo>
                  <a:pt x="338947" y="90605"/>
                </a:lnTo>
                <a:lnTo>
                  <a:pt x="343574" y="94933"/>
                </a:lnTo>
                <a:lnTo>
                  <a:pt x="349742" y="98026"/>
                </a:lnTo>
                <a:lnTo>
                  <a:pt x="355756" y="100963"/>
                </a:lnTo>
                <a:lnTo>
                  <a:pt x="362078" y="102355"/>
                </a:lnTo>
                <a:lnTo>
                  <a:pt x="368863" y="102355"/>
                </a:lnTo>
                <a:lnTo>
                  <a:pt x="399620" y="86894"/>
                </a:lnTo>
                <a:lnTo>
                  <a:pt x="363774" y="86894"/>
                </a:lnTo>
                <a:lnTo>
                  <a:pt x="359456" y="85039"/>
                </a:lnTo>
                <a:lnTo>
                  <a:pt x="356064" y="81328"/>
                </a:lnTo>
                <a:lnTo>
                  <a:pt x="352672" y="77462"/>
                </a:lnTo>
                <a:lnTo>
                  <a:pt x="350975" y="72050"/>
                </a:lnTo>
                <a:lnTo>
                  <a:pt x="351070" y="57517"/>
                </a:lnTo>
                <a:lnTo>
                  <a:pt x="352672" y="52260"/>
                </a:lnTo>
                <a:lnTo>
                  <a:pt x="356064" y="48549"/>
                </a:lnTo>
                <a:lnTo>
                  <a:pt x="359456" y="44683"/>
                </a:lnTo>
                <a:lnTo>
                  <a:pt x="363774" y="42828"/>
                </a:lnTo>
                <a:lnTo>
                  <a:pt x="399883" y="42828"/>
                </a:lnTo>
                <a:lnTo>
                  <a:pt x="395850" y="37881"/>
                </a:lnTo>
                <a:lnTo>
                  <a:pt x="390156" y="33303"/>
                </a:lnTo>
                <a:lnTo>
                  <a:pt x="383726" y="30015"/>
                </a:lnTo>
                <a:lnTo>
                  <a:pt x="376572" y="28031"/>
                </a:lnTo>
                <a:lnTo>
                  <a:pt x="368710" y="27367"/>
                </a:lnTo>
                <a:close/>
              </a:path>
              <a:path w="494029" h="102870">
                <a:moveTo>
                  <a:pt x="423915" y="28912"/>
                </a:moveTo>
                <a:lnTo>
                  <a:pt x="403715" y="28912"/>
                </a:lnTo>
                <a:lnTo>
                  <a:pt x="433167" y="100810"/>
                </a:lnTo>
                <a:lnTo>
                  <a:pt x="450439" y="100810"/>
                </a:lnTo>
                <a:lnTo>
                  <a:pt x="459667" y="77925"/>
                </a:lnTo>
                <a:lnTo>
                  <a:pt x="441650" y="77925"/>
                </a:lnTo>
                <a:lnTo>
                  <a:pt x="437794" y="65712"/>
                </a:lnTo>
                <a:lnTo>
                  <a:pt x="423915" y="28912"/>
                </a:lnTo>
                <a:close/>
              </a:path>
              <a:path w="494029" h="102870">
                <a:moveTo>
                  <a:pt x="399883" y="42828"/>
                </a:moveTo>
                <a:lnTo>
                  <a:pt x="373799" y="42828"/>
                </a:lnTo>
                <a:lnTo>
                  <a:pt x="377962" y="44683"/>
                </a:lnTo>
                <a:lnTo>
                  <a:pt x="381354" y="48549"/>
                </a:lnTo>
                <a:lnTo>
                  <a:pt x="384747" y="52260"/>
                </a:lnTo>
                <a:lnTo>
                  <a:pt x="386545" y="57517"/>
                </a:lnTo>
                <a:lnTo>
                  <a:pt x="386546" y="72050"/>
                </a:lnTo>
                <a:lnTo>
                  <a:pt x="384747" y="77462"/>
                </a:lnTo>
                <a:lnTo>
                  <a:pt x="381354" y="81328"/>
                </a:lnTo>
                <a:lnTo>
                  <a:pt x="377962" y="85039"/>
                </a:lnTo>
                <a:lnTo>
                  <a:pt x="373799" y="86894"/>
                </a:lnTo>
                <a:lnTo>
                  <a:pt x="399620" y="86894"/>
                </a:lnTo>
                <a:lnTo>
                  <a:pt x="406272" y="63856"/>
                </a:lnTo>
                <a:lnTo>
                  <a:pt x="405695" y="56949"/>
                </a:lnTo>
                <a:lnTo>
                  <a:pt x="403753" y="49921"/>
                </a:lnTo>
                <a:lnTo>
                  <a:pt x="400481" y="43561"/>
                </a:lnTo>
                <a:lnTo>
                  <a:pt x="399883" y="42828"/>
                </a:lnTo>
                <a:close/>
              </a:path>
              <a:path w="494029" h="102870">
                <a:moveTo>
                  <a:pt x="479430" y="28912"/>
                </a:moveTo>
                <a:lnTo>
                  <a:pt x="459691" y="28912"/>
                </a:lnTo>
                <a:lnTo>
                  <a:pt x="445813" y="65712"/>
                </a:lnTo>
                <a:lnTo>
                  <a:pt x="444271" y="69731"/>
                </a:lnTo>
                <a:lnTo>
                  <a:pt x="442729" y="74679"/>
                </a:lnTo>
                <a:lnTo>
                  <a:pt x="441650" y="77925"/>
                </a:lnTo>
                <a:lnTo>
                  <a:pt x="459667" y="77925"/>
                </a:lnTo>
                <a:lnTo>
                  <a:pt x="479430" y="28912"/>
                </a:lnTo>
                <a:close/>
              </a:path>
              <a:path w="494029" h="102870">
                <a:moveTo>
                  <a:pt x="112726" y="27367"/>
                </a:moveTo>
                <a:lnTo>
                  <a:pt x="105632" y="27367"/>
                </a:lnTo>
                <a:lnTo>
                  <a:pt x="99155" y="28912"/>
                </a:lnTo>
                <a:lnTo>
                  <a:pt x="75348" y="72487"/>
                </a:lnTo>
                <a:lnTo>
                  <a:pt x="76795" y="79162"/>
                </a:lnTo>
                <a:lnTo>
                  <a:pt x="106249" y="102355"/>
                </a:lnTo>
                <a:lnTo>
                  <a:pt x="112880" y="102355"/>
                </a:lnTo>
                <a:lnTo>
                  <a:pt x="143712" y="86894"/>
                </a:lnTo>
                <a:lnTo>
                  <a:pt x="107791" y="86894"/>
                </a:lnTo>
                <a:lnTo>
                  <a:pt x="103473" y="85039"/>
                </a:lnTo>
                <a:lnTo>
                  <a:pt x="100081" y="81328"/>
                </a:lnTo>
                <a:lnTo>
                  <a:pt x="96688" y="77462"/>
                </a:lnTo>
                <a:lnTo>
                  <a:pt x="94992" y="72050"/>
                </a:lnTo>
                <a:lnTo>
                  <a:pt x="95086" y="57517"/>
                </a:lnTo>
                <a:lnTo>
                  <a:pt x="96688" y="52260"/>
                </a:lnTo>
                <a:lnTo>
                  <a:pt x="100081" y="48549"/>
                </a:lnTo>
                <a:lnTo>
                  <a:pt x="103473" y="44683"/>
                </a:lnTo>
                <a:lnTo>
                  <a:pt x="107791" y="42828"/>
                </a:lnTo>
                <a:lnTo>
                  <a:pt x="143920" y="42828"/>
                </a:lnTo>
                <a:lnTo>
                  <a:pt x="139866" y="37881"/>
                </a:lnTo>
                <a:lnTo>
                  <a:pt x="134194" y="33303"/>
                </a:lnTo>
                <a:lnTo>
                  <a:pt x="127799" y="30015"/>
                </a:lnTo>
                <a:lnTo>
                  <a:pt x="120653" y="28031"/>
                </a:lnTo>
                <a:lnTo>
                  <a:pt x="112726" y="27367"/>
                </a:lnTo>
                <a:close/>
              </a:path>
              <a:path w="494029" h="102870">
                <a:moveTo>
                  <a:pt x="23749" y="1545"/>
                </a:moveTo>
                <a:lnTo>
                  <a:pt x="0" y="1545"/>
                </a:lnTo>
                <a:lnTo>
                  <a:pt x="36855" y="59063"/>
                </a:lnTo>
                <a:lnTo>
                  <a:pt x="36855" y="100810"/>
                </a:lnTo>
                <a:lnTo>
                  <a:pt x="57210" y="100810"/>
                </a:lnTo>
                <a:lnTo>
                  <a:pt x="57309" y="59063"/>
                </a:lnTo>
                <a:lnTo>
                  <a:pt x="69017" y="40819"/>
                </a:lnTo>
                <a:lnTo>
                  <a:pt x="47496" y="40819"/>
                </a:lnTo>
                <a:lnTo>
                  <a:pt x="23749" y="1545"/>
                </a:lnTo>
                <a:close/>
              </a:path>
              <a:path w="494029" h="102870">
                <a:moveTo>
                  <a:pt x="143920" y="42828"/>
                </a:moveTo>
                <a:lnTo>
                  <a:pt x="117815" y="42828"/>
                </a:lnTo>
                <a:lnTo>
                  <a:pt x="122132" y="44683"/>
                </a:lnTo>
                <a:lnTo>
                  <a:pt x="125525" y="48549"/>
                </a:lnTo>
                <a:lnTo>
                  <a:pt x="128917" y="52260"/>
                </a:lnTo>
                <a:lnTo>
                  <a:pt x="130565" y="57517"/>
                </a:lnTo>
                <a:lnTo>
                  <a:pt x="130567" y="72050"/>
                </a:lnTo>
                <a:lnTo>
                  <a:pt x="128917" y="77462"/>
                </a:lnTo>
                <a:lnTo>
                  <a:pt x="125525" y="81328"/>
                </a:lnTo>
                <a:lnTo>
                  <a:pt x="122132" y="85039"/>
                </a:lnTo>
                <a:lnTo>
                  <a:pt x="117815" y="86894"/>
                </a:lnTo>
                <a:lnTo>
                  <a:pt x="143712" y="86894"/>
                </a:lnTo>
                <a:lnTo>
                  <a:pt x="144456" y="86002"/>
                </a:lnTo>
                <a:lnTo>
                  <a:pt x="147827" y="79607"/>
                </a:lnTo>
                <a:lnTo>
                  <a:pt x="149838" y="72487"/>
                </a:lnTo>
                <a:lnTo>
                  <a:pt x="150480" y="64938"/>
                </a:lnTo>
                <a:lnTo>
                  <a:pt x="150439" y="63856"/>
                </a:lnTo>
                <a:lnTo>
                  <a:pt x="149841" y="56949"/>
                </a:lnTo>
                <a:lnTo>
                  <a:pt x="147846" y="49921"/>
                </a:lnTo>
                <a:lnTo>
                  <a:pt x="144521" y="43561"/>
                </a:lnTo>
                <a:lnTo>
                  <a:pt x="143920" y="42828"/>
                </a:lnTo>
                <a:close/>
              </a:path>
              <a:path w="494029" h="102870">
                <a:moveTo>
                  <a:pt x="94221" y="1545"/>
                </a:moveTo>
                <a:lnTo>
                  <a:pt x="70782" y="1545"/>
                </a:lnTo>
                <a:lnTo>
                  <a:pt x="47496" y="40819"/>
                </a:lnTo>
                <a:lnTo>
                  <a:pt x="69017" y="40819"/>
                </a:lnTo>
                <a:lnTo>
                  <a:pt x="94221" y="1545"/>
                </a:lnTo>
                <a:close/>
              </a:path>
              <a:path w="494029" h="102870">
                <a:moveTo>
                  <a:pt x="281274" y="0"/>
                </a:moveTo>
                <a:lnTo>
                  <a:pt x="271713" y="0"/>
                </a:lnTo>
                <a:lnTo>
                  <a:pt x="263540" y="1545"/>
                </a:lnTo>
                <a:lnTo>
                  <a:pt x="234954" y="29581"/>
                </a:lnTo>
                <a:lnTo>
                  <a:pt x="231311" y="50868"/>
                </a:lnTo>
                <a:lnTo>
                  <a:pt x="231663" y="57913"/>
                </a:lnTo>
                <a:lnTo>
                  <a:pt x="249293" y="92397"/>
                </a:lnTo>
                <a:lnTo>
                  <a:pt x="282354" y="102510"/>
                </a:lnTo>
                <a:lnTo>
                  <a:pt x="290681" y="102510"/>
                </a:lnTo>
                <a:lnTo>
                  <a:pt x="298853" y="100963"/>
                </a:lnTo>
                <a:lnTo>
                  <a:pt x="315045" y="94780"/>
                </a:lnTo>
                <a:lnTo>
                  <a:pt x="321213" y="91222"/>
                </a:lnTo>
                <a:lnTo>
                  <a:pt x="325377" y="87048"/>
                </a:lnTo>
                <a:lnTo>
                  <a:pt x="325377" y="85347"/>
                </a:lnTo>
                <a:lnTo>
                  <a:pt x="272484" y="85347"/>
                </a:lnTo>
                <a:lnTo>
                  <a:pt x="265545" y="82410"/>
                </a:lnTo>
                <a:lnTo>
                  <a:pt x="252129" y="50095"/>
                </a:lnTo>
                <a:lnTo>
                  <a:pt x="252620" y="42381"/>
                </a:lnTo>
                <a:lnTo>
                  <a:pt x="272329" y="17007"/>
                </a:lnTo>
                <a:lnTo>
                  <a:pt x="320228" y="17007"/>
                </a:lnTo>
                <a:lnTo>
                  <a:pt x="317512" y="12833"/>
                </a:lnTo>
                <a:lnTo>
                  <a:pt x="310573" y="7730"/>
                </a:lnTo>
                <a:lnTo>
                  <a:pt x="304759" y="4305"/>
                </a:lnTo>
                <a:lnTo>
                  <a:pt x="297948" y="1894"/>
                </a:lnTo>
                <a:lnTo>
                  <a:pt x="290124" y="468"/>
                </a:lnTo>
                <a:lnTo>
                  <a:pt x="281274" y="0"/>
                </a:lnTo>
                <a:close/>
              </a:path>
              <a:path w="494029" h="102870">
                <a:moveTo>
                  <a:pt x="325377" y="47621"/>
                </a:moveTo>
                <a:lnTo>
                  <a:pt x="281583" y="47621"/>
                </a:lnTo>
                <a:lnTo>
                  <a:pt x="281583" y="64320"/>
                </a:lnTo>
                <a:lnTo>
                  <a:pt x="304868" y="64320"/>
                </a:lnTo>
                <a:lnTo>
                  <a:pt x="304868" y="76843"/>
                </a:lnTo>
                <a:lnTo>
                  <a:pt x="301783" y="79317"/>
                </a:lnTo>
                <a:lnTo>
                  <a:pt x="298082" y="81328"/>
                </a:lnTo>
                <a:lnTo>
                  <a:pt x="293919" y="82873"/>
                </a:lnTo>
                <a:lnTo>
                  <a:pt x="289601" y="84574"/>
                </a:lnTo>
                <a:lnTo>
                  <a:pt x="285283" y="85347"/>
                </a:lnTo>
                <a:lnTo>
                  <a:pt x="325377" y="85347"/>
                </a:lnTo>
                <a:lnTo>
                  <a:pt x="325377" y="47621"/>
                </a:lnTo>
                <a:close/>
              </a:path>
              <a:path w="494029" h="102870">
                <a:moveTo>
                  <a:pt x="320228" y="17007"/>
                </a:moveTo>
                <a:lnTo>
                  <a:pt x="287134" y="17007"/>
                </a:lnTo>
                <a:lnTo>
                  <a:pt x="292068" y="18399"/>
                </a:lnTo>
                <a:lnTo>
                  <a:pt x="295923" y="21337"/>
                </a:lnTo>
                <a:lnTo>
                  <a:pt x="299779" y="24119"/>
                </a:lnTo>
                <a:lnTo>
                  <a:pt x="302400" y="27985"/>
                </a:lnTo>
                <a:lnTo>
                  <a:pt x="303942" y="32778"/>
                </a:lnTo>
                <a:lnTo>
                  <a:pt x="324143" y="29067"/>
                </a:lnTo>
                <a:lnTo>
                  <a:pt x="322139" y="19945"/>
                </a:lnTo>
                <a:lnTo>
                  <a:pt x="320228" y="17007"/>
                </a:lnTo>
                <a:close/>
              </a:path>
              <a:path w="494029" h="102870">
                <a:moveTo>
                  <a:pt x="175950" y="28912"/>
                </a:moveTo>
                <a:lnTo>
                  <a:pt x="156674" y="28912"/>
                </a:lnTo>
                <a:lnTo>
                  <a:pt x="156702" y="81328"/>
                </a:lnTo>
                <a:lnTo>
                  <a:pt x="176104" y="102355"/>
                </a:lnTo>
                <a:lnTo>
                  <a:pt x="185820" y="102355"/>
                </a:lnTo>
                <a:lnTo>
                  <a:pt x="190291" y="101273"/>
                </a:lnTo>
                <a:lnTo>
                  <a:pt x="198927" y="96944"/>
                </a:lnTo>
                <a:lnTo>
                  <a:pt x="202474" y="93851"/>
                </a:lnTo>
                <a:lnTo>
                  <a:pt x="205096" y="90140"/>
                </a:lnTo>
                <a:lnTo>
                  <a:pt x="223137" y="90140"/>
                </a:lnTo>
                <a:lnTo>
                  <a:pt x="223137" y="87976"/>
                </a:lnTo>
                <a:lnTo>
                  <a:pt x="185202" y="87976"/>
                </a:lnTo>
                <a:lnTo>
                  <a:pt x="182890" y="87203"/>
                </a:lnTo>
                <a:lnTo>
                  <a:pt x="175950" y="72050"/>
                </a:lnTo>
                <a:lnTo>
                  <a:pt x="175950" y="28912"/>
                </a:lnTo>
                <a:close/>
              </a:path>
              <a:path w="494029" h="102870">
                <a:moveTo>
                  <a:pt x="223137" y="90140"/>
                </a:moveTo>
                <a:lnTo>
                  <a:pt x="205096" y="90140"/>
                </a:lnTo>
                <a:lnTo>
                  <a:pt x="205096" y="100810"/>
                </a:lnTo>
                <a:lnTo>
                  <a:pt x="223137" y="100810"/>
                </a:lnTo>
                <a:lnTo>
                  <a:pt x="223137" y="90140"/>
                </a:lnTo>
                <a:close/>
              </a:path>
              <a:path w="494029" h="102870">
                <a:moveTo>
                  <a:pt x="223137" y="28912"/>
                </a:moveTo>
                <a:lnTo>
                  <a:pt x="203708" y="28912"/>
                </a:lnTo>
                <a:lnTo>
                  <a:pt x="203708" y="69576"/>
                </a:lnTo>
                <a:lnTo>
                  <a:pt x="203245" y="76070"/>
                </a:lnTo>
                <a:lnTo>
                  <a:pt x="191371" y="87976"/>
                </a:lnTo>
                <a:lnTo>
                  <a:pt x="223137" y="87976"/>
                </a:lnTo>
                <a:lnTo>
                  <a:pt x="223137" y="28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412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1287462" y="470407"/>
            <a:ext cx="12045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>
                <a:solidFill>
                  <a:srgbClr val="FF412C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412C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412C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412C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412C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27050" y="470407"/>
            <a:ext cx="153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FF412C"/>
                </a:solidFill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6831" y="5623559"/>
            <a:ext cx="280416" cy="283463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0703" y="5647944"/>
            <a:ext cx="280415" cy="280416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7308439" y="6112255"/>
            <a:ext cx="26460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news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website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not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associated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with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newspaper</a:t>
            </a:r>
            <a:endParaRPr sz="900">
              <a:latin typeface="Lucida Sans"/>
              <a:cs typeface="Lucida Sans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35823" y="5663183"/>
            <a:ext cx="277368" cy="277368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10413009" y="6112255"/>
            <a:ext cx="12522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newspaper's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 website</a:t>
            </a:r>
            <a:endParaRPr sz="900">
              <a:latin typeface="Lucida Sans"/>
              <a:cs typeface="Lucida Sans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22407" y="6056376"/>
            <a:ext cx="246888" cy="243839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55535" y="6019800"/>
            <a:ext cx="310896" cy="332232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520869" y="1040891"/>
            <a:ext cx="3401060" cy="2701925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19050" marR="5080">
              <a:lnSpc>
                <a:spcPct val="90400"/>
              </a:lnSpc>
              <a:spcBef>
                <a:spcPts val="465"/>
              </a:spcBef>
            </a:pPr>
            <a:r>
              <a:rPr dirty="0" sz="3200" spc="-215">
                <a:latin typeface="Arial Black"/>
                <a:cs typeface="Arial Black"/>
              </a:rPr>
              <a:t>Social</a:t>
            </a:r>
            <a:r>
              <a:rPr dirty="0" sz="3200" spc="-405">
                <a:latin typeface="Arial Black"/>
                <a:cs typeface="Arial Black"/>
              </a:rPr>
              <a:t> </a:t>
            </a:r>
            <a:r>
              <a:rPr dirty="0" sz="3200" spc="-204">
                <a:latin typeface="Arial Black"/>
                <a:cs typeface="Arial Black"/>
              </a:rPr>
              <a:t>media</a:t>
            </a:r>
            <a:r>
              <a:rPr dirty="0" sz="3200" spc="-400">
                <a:latin typeface="Arial Black"/>
                <a:cs typeface="Arial Black"/>
              </a:rPr>
              <a:t> </a:t>
            </a:r>
            <a:r>
              <a:rPr dirty="0" sz="3200" spc="-25">
                <a:latin typeface="Arial Black"/>
                <a:cs typeface="Arial Black"/>
              </a:rPr>
              <a:t>is </a:t>
            </a:r>
            <a:r>
              <a:rPr dirty="0" sz="3200" spc="-204">
                <a:latin typeface="Arial Black"/>
                <a:cs typeface="Arial Black"/>
              </a:rPr>
              <a:t>the</a:t>
            </a:r>
            <a:r>
              <a:rPr dirty="0" sz="3200" spc="-415">
                <a:latin typeface="Arial Black"/>
                <a:cs typeface="Arial Black"/>
              </a:rPr>
              <a:t> </a:t>
            </a:r>
            <a:r>
              <a:rPr dirty="0" sz="3200" spc="-229">
                <a:latin typeface="Arial Black"/>
                <a:cs typeface="Arial Black"/>
              </a:rPr>
              <a:t>most</a:t>
            </a:r>
            <a:r>
              <a:rPr dirty="0" sz="3200" spc="-405">
                <a:latin typeface="Arial Black"/>
                <a:cs typeface="Arial Black"/>
              </a:rPr>
              <a:t> </a:t>
            </a:r>
            <a:r>
              <a:rPr dirty="0" sz="3200" spc="-130">
                <a:latin typeface="Arial Black"/>
                <a:cs typeface="Arial Black"/>
              </a:rPr>
              <a:t>popular </a:t>
            </a:r>
            <a:r>
              <a:rPr dirty="0" sz="3200" spc="-260">
                <a:latin typeface="Arial Black"/>
                <a:cs typeface="Arial Black"/>
              </a:rPr>
              <a:t>news</a:t>
            </a:r>
            <a:r>
              <a:rPr dirty="0" sz="3200" spc="-415">
                <a:latin typeface="Arial Black"/>
                <a:cs typeface="Arial Black"/>
              </a:rPr>
              <a:t> </a:t>
            </a:r>
            <a:r>
              <a:rPr dirty="0" sz="3200" spc="-204">
                <a:latin typeface="Arial Black"/>
                <a:cs typeface="Arial Black"/>
              </a:rPr>
              <a:t>source</a:t>
            </a:r>
            <a:r>
              <a:rPr dirty="0" sz="3200" spc="-420">
                <a:latin typeface="Arial Black"/>
                <a:cs typeface="Arial Black"/>
              </a:rPr>
              <a:t> </a:t>
            </a:r>
            <a:r>
              <a:rPr dirty="0" sz="3200" spc="-25">
                <a:latin typeface="Arial Black"/>
                <a:cs typeface="Arial Black"/>
              </a:rPr>
              <a:t>for </a:t>
            </a:r>
            <a:r>
              <a:rPr dirty="0" sz="3200" spc="-145">
                <a:latin typeface="Arial Black"/>
                <a:cs typeface="Arial Black"/>
              </a:rPr>
              <a:t>under</a:t>
            </a:r>
            <a:r>
              <a:rPr dirty="0" sz="3200" spc="-409">
                <a:latin typeface="Arial Black"/>
                <a:cs typeface="Arial Black"/>
              </a:rPr>
              <a:t> </a:t>
            </a:r>
            <a:r>
              <a:rPr dirty="0" sz="3200" spc="-25">
                <a:latin typeface="Arial Black"/>
                <a:cs typeface="Arial Black"/>
              </a:rPr>
              <a:t>40s</a:t>
            </a:r>
            <a:endParaRPr sz="3200">
              <a:latin typeface="Arial Black"/>
              <a:cs typeface="Arial Black"/>
            </a:endParaRPr>
          </a:p>
          <a:p>
            <a:pPr marL="12700" marR="659765">
              <a:lnSpc>
                <a:spcPct val="107100"/>
              </a:lnSpc>
              <a:spcBef>
                <a:spcPts val="1420"/>
              </a:spcBef>
            </a:pPr>
            <a:r>
              <a:rPr dirty="0" sz="1400" spc="-60">
                <a:latin typeface="Lucida Sans"/>
                <a:cs typeface="Lucida Sans"/>
              </a:rPr>
              <a:t>TV </a:t>
            </a:r>
            <a:r>
              <a:rPr dirty="0" sz="1400" spc="-50">
                <a:latin typeface="Lucida Sans"/>
                <a:cs typeface="Lucida Sans"/>
              </a:rPr>
              <a:t>is</a:t>
            </a:r>
            <a:r>
              <a:rPr dirty="0" sz="1400" spc="-45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the</a:t>
            </a:r>
            <a:r>
              <a:rPr dirty="0" sz="1400" spc="-45">
                <a:latin typeface="Lucida Sans"/>
                <a:cs typeface="Lucida Sans"/>
              </a:rPr>
              <a:t> </a:t>
            </a:r>
            <a:r>
              <a:rPr dirty="0" sz="1400" spc="-35">
                <a:latin typeface="Lucida Sans"/>
                <a:cs typeface="Lucida Sans"/>
              </a:rPr>
              <a:t>primary</a:t>
            </a:r>
            <a:r>
              <a:rPr dirty="0" sz="1400" spc="-55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choice</a:t>
            </a:r>
            <a:r>
              <a:rPr dirty="0" sz="1400" spc="-45">
                <a:latin typeface="Lucida Sans"/>
                <a:cs typeface="Lucida Sans"/>
              </a:rPr>
              <a:t> </a:t>
            </a:r>
            <a:r>
              <a:rPr dirty="0" sz="1400" spc="-40">
                <a:latin typeface="Lucida Sans"/>
                <a:cs typeface="Lucida Sans"/>
              </a:rPr>
              <a:t>for</a:t>
            </a:r>
            <a:r>
              <a:rPr dirty="0" sz="1400" spc="-55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Brits </a:t>
            </a:r>
            <a:r>
              <a:rPr dirty="0" sz="1400">
                <a:latin typeface="Lucida Sans"/>
                <a:cs typeface="Lucida Sans"/>
              </a:rPr>
              <a:t>aged</a:t>
            </a:r>
            <a:r>
              <a:rPr dirty="0" sz="1400" spc="-95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over</a:t>
            </a:r>
            <a:r>
              <a:rPr dirty="0" sz="1400" spc="-90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40,</a:t>
            </a:r>
            <a:r>
              <a:rPr dirty="0" sz="1400" spc="-80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news</a:t>
            </a:r>
            <a:r>
              <a:rPr dirty="0" sz="1400" spc="-90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apps</a:t>
            </a:r>
            <a:r>
              <a:rPr dirty="0" sz="1400" spc="-85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rank </a:t>
            </a:r>
            <a:r>
              <a:rPr dirty="0" sz="1400">
                <a:latin typeface="Lucida Sans"/>
                <a:cs typeface="Lucida Sans"/>
              </a:rPr>
              <a:t>second</a:t>
            </a:r>
            <a:r>
              <a:rPr dirty="0" sz="1400" spc="-80">
                <a:latin typeface="Lucida Sans"/>
                <a:cs typeface="Lucida Sans"/>
              </a:rPr>
              <a:t> </a:t>
            </a:r>
            <a:r>
              <a:rPr dirty="0" sz="1400" spc="-40">
                <a:latin typeface="Lucida Sans"/>
                <a:cs typeface="Lucida Sans"/>
              </a:rPr>
              <a:t>for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 spc="-45">
                <a:latin typeface="Lucida Sans"/>
                <a:cs typeface="Lucida Sans"/>
              </a:rPr>
              <a:t>all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age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groups.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27048" y="6057391"/>
            <a:ext cx="33712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Lucida Sans"/>
                <a:cs typeface="Lucida Sans"/>
              </a:rPr>
              <a:t>Datasets</a:t>
            </a:r>
            <a:r>
              <a:rPr dirty="0" sz="900" spc="-15">
                <a:latin typeface="Lucida Sans"/>
                <a:cs typeface="Lucida Sans"/>
              </a:rPr>
              <a:t> </a:t>
            </a:r>
            <a:r>
              <a:rPr dirty="0" sz="900">
                <a:latin typeface="Lucida Sans"/>
                <a:cs typeface="Lucida Sans"/>
              </a:rPr>
              <a:t>accessed</a:t>
            </a:r>
            <a:r>
              <a:rPr dirty="0" sz="900" spc="-25">
                <a:latin typeface="Lucida Sans"/>
                <a:cs typeface="Lucida Sans"/>
              </a:rPr>
              <a:t> </a:t>
            </a:r>
            <a:r>
              <a:rPr dirty="0" sz="900">
                <a:latin typeface="Lucida Sans"/>
                <a:cs typeface="Lucida Sans"/>
              </a:rPr>
              <a:t>–</a:t>
            </a:r>
            <a:r>
              <a:rPr dirty="0" sz="900" spc="-15">
                <a:latin typeface="Lucida Sans"/>
                <a:cs typeface="Lucida Sans"/>
              </a:rPr>
              <a:t> </a:t>
            </a:r>
            <a:r>
              <a:rPr dirty="0" sz="900" spc="-10">
                <a:latin typeface="Lucida Sans"/>
                <a:cs typeface="Lucida Sans"/>
              </a:rPr>
              <a:t>YouGov</a:t>
            </a:r>
            <a:r>
              <a:rPr dirty="0" sz="900" spc="-25">
                <a:latin typeface="Lucida Sans"/>
                <a:cs typeface="Lucida Sans"/>
              </a:rPr>
              <a:t> </a:t>
            </a:r>
            <a:r>
              <a:rPr dirty="0" sz="900" spc="-35">
                <a:latin typeface="Lucida Sans"/>
                <a:cs typeface="Lucida Sans"/>
              </a:rPr>
              <a:t>Profiles+</a:t>
            </a:r>
            <a:r>
              <a:rPr dirty="0" sz="900" spc="-25">
                <a:latin typeface="Lucida Sans"/>
                <a:cs typeface="Lucida Sans"/>
              </a:rPr>
              <a:t> </a:t>
            </a:r>
            <a:r>
              <a:rPr dirty="0" sz="900">
                <a:latin typeface="Lucida Sans"/>
                <a:cs typeface="Lucida Sans"/>
              </a:rPr>
              <a:t>GB:</a:t>
            </a:r>
            <a:r>
              <a:rPr dirty="0" sz="900" spc="-20">
                <a:latin typeface="Lucida Sans"/>
                <a:cs typeface="Lucida Sans"/>
              </a:rPr>
              <a:t> </a:t>
            </a:r>
            <a:r>
              <a:rPr dirty="0" sz="900" spc="-10">
                <a:latin typeface="Lucida Sans"/>
                <a:cs typeface="Lucida Sans"/>
              </a:rPr>
              <a:t>December</a:t>
            </a:r>
            <a:r>
              <a:rPr dirty="0" sz="900" spc="-15">
                <a:latin typeface="Lucida Sans"/>
                <a:cs typeface="Lucida Sans"/>
              </a:rPr>
              <a:t> </a:t>
            </a:r>
            <a:r>
              <a:rPr dirty="0" sz="900" spc="-100">
                <a:latin typeface="Lucida Sans"/>
                <a:cs typeface="Lucida Sans"/>
              </a:rPr>
              <a:t>31,</a:t>
            </a:r>
            <a:r>
              <a:rPr dirty="0" sz="900" spc="-25">
                <a:latin typeface="Lucida Sans"/>
                <a:cs typeface="Lucida Sans"/>
              </a:rPr>
              <a:t> </a:t>
            </a:r>
            <a:r>
              <a:rPr dirty="0" sz="900" spc="-10">
                <a:latin typeface="Lucida Sans"/>
                <a:cs typeface="Lucida Sans"/>
              </a:rPr>
              <a:t>2023. </a:t>
            </a:r>
            <a:r>
              <a:rPr dirty="0" sz="900" spc="-50">
                <a:latin typeface="Lucida Sans"/>
                <a:cs typeface="Lucida Sans"/>
              </a:rPr>
              <a:t>(N&gt; </a:t>
            </a:r>
            <a:r>
              <a:rPr dirty="0" sz="900" spc="-10">
                <a:latin typeface="Lucida Sans"/>
                <a:cs typeface="Lucida Sans"/>
              </a:rPr>
              <a:t>4,200)</a:t>
            </a:r>
            <a:endParaRPr sz="900">
              <a:latin typeface="Lucida Sans"/>
              <a:cs typeface="Lucida Sans"/>
            </a:endParaRPr>
          </a:p>
        </p:txBody>
      </p:sp>
      <p:pic>
        <p:nvPicPr>
          <p:cNvPr id="18" name="object 18" descr="">
            <a:hlinkClick r:id="rId8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01596" y="5330365"/>
            <a:ext cx="1389779" cy="428130"/>
          </a:xfrm>
          <a:prstGeom prst="rect">
            <a:avLst/>
          </a:prstGeom>
        </p:spPr>
      </p:pic>
      <p:pic>
        <p:nvPicPr>
          <p:cNvPr id="19" name="object 19" descr="">
            <a:hlinkClick r:id="rId10"/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01596" y="4797425"/>
            <a:ext cx="1844238" cy="428126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4824412" y="897635"/>
            <a:ext cx="23260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70">
                <a:solidFill>
                  <a:srgbClr val="FFFFFF"/>
                </a:solidFill>
                <a:latin typeface="Arial Black"/>
                <a:cs typeface="Arial Black"/>
              </a:rPr>
              <a:t>Main</a:t>
            </a:r>
            <a:r>
              <a:rPr dirty="0" sz="1400" spc="-17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95">
                <a:solidFill>
                  <a:srgbClr val="FFFFFF"/>
                </a:solidFill>
                <a:latin typeface="Arial Black"/>
                <a:cs typeface="Arial Black"/>
              </a:rPr>
              <a:t>source</a:t>
            </a:r>
            <a:r>
              <a:rPr dirty="0" sz="1400" spc="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dirty="0" sz="1400" spc="-1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120">
                <a:solidFill>
                  <a:srgbClr val="FFFFFF"/>
                </a:solidFill>
                <a:latin typeface="Arial Black"/>
                <a:cs typeface="Arial Black"/>
              </a:rPr>
              <a:t>news</a:t>
            </a:r>
            <a:r>
              <a:rPr dirty="0" sz="1400" spc="-17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Arial Black"/>
                <a:cs typeface="Arial Black"/>
              </a:rPr>
              <a:t>2023</a:t>
            </a:r>
            <a:endParaRPr sz="1400">
              <a:latin typeface="Arial Black"/>
              <a:cs typeface="Arial Black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196328" y="2910839"/>
            <a:ext cx="356616" cy="359663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912352" y="1557527"/>
            <a:ext cx="359664" cy="356615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501640" y="1557527"/>
            <a:ext cx="347472" cy="347472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199376" y="1557527"/>
            <a:ext cx="347472" cy="347472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492496" y="2261616"/>
            <a:ext cx="368808" cy="365760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603992" y="1557527"/>
            <a:ext cx="356616" cy="356615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504688" y="2910839"/>
            <a:ext cx="356615" cy="359663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918447" y="2898648"/>
            <a:ext cx="347472" cy="347472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0628376" y="2243327"/>
            <a:ext cx="304800" cy="304800"/>
          </a:xfrm>
          <a:prstGeom prst="rect">
            <a:avLst/>
          </a:prstGeom>
        </p:spPr>
      </p:pic>
      <p:pic>
        <p:nvPicPr>
          <p:cNvPr id="30" name="object 30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434584" y="3517391"/>
            <a:ext cx="454151" cy="487679"/>
          </a:xfrm>
          <a:prstGeom prst="rect">
            <a:avLst/>
          </a:prstGeom>
        </p:spPr>
      </p:pic>
      <p:pic>
        <p:nvPicPr>
          <p:cNvPr id="31" name="object 31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220711" y="3587496"/>
            <a:ext cx="332231" cy="332232"/>
          </a:xfrm>
          <a:prstGeom prst="rect">
            <a:avLst/>
          </a:prstGeom>
        </p:spPr>
      </p:pic>
      <p:pic>
        <p:nvPicPr>
          <p:cNvPr id="32" name="object 32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933688" y="3587496"/>
            <a:ext cx="332231" cy="332232"/>
          </a:xfrm>
          <a:prstGeom prst="rect">
            <a:avLst/>
          </a:prstGeom>
        </p:spPr>
      </p:pic>
      <p:pic>
        <p:nvPicPr>
          <p:cNvPr id="33" name="object 33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622280" y="3587496"/>
            <a:ext cx="332231" cy="332232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522976" y="4267200"/>
            <a:ext cx="332232" cy="332231"/>
          </a:xfrm>
          <a:prstGeom prst="rect">
            <a:avLst/>
          </a:prstGeom>
        </p:spPr>
      </p:pic>
      <p:pic>
        <p:nvPicPr>
          <p:cNvPr id="35" name="object 35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184135" y="2261616"/>
            <a:ext cx="368807" cy="365760"/>
          </a:xfrm>
          <a:prstGeom prst="rect">
            <a:avLst/>
          </a:prstGeom>
        </p:spPr>
      </p:pic>
      <p:pic>
        <p:nvPicPr>
          <p:cNvPr id="36" name="object 36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897111" y="2261616"/>
            <a:ext cx="368807" cy="365760"/>
          </a:xfrm>
          <a:prstGeom prst="rect">
            <a:avLst/>
          </a:prstGeom>
        </p:spPr>
      </p:pic>
      <p:pic>
        <p:nvPicPr>
          <p:cNvPr id="37" name="object 37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126223" y="4191000"/>
            <a:ext cx="454151" cy="487680"/>
          </a:xfrm>
          <a:prstGeom prst="rect">
            <a:avLst/>
          </a:prstGeom>
        </p:spPr>
      </p:pic>
      <p:pic>
        <p:nvPicPr>
          <p:cNvPr id="38" name="object 38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924543" y="4258055"/>
            <a:ext cx="332231" cy="332231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0622280" y="4258055"/>
            <a:ext cx="332231" cy="332231"/>
          </a:xfrm>
          <a:prstGeom prst="rect">
            <a:avLst/>
          </a:prstGeom>
        </p:spPr>
      </p:pic>
      <p:pic>
        <p:nvPicPr>
          <p:cNvPr id="40" name="object 40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842247" y="4864608"/>
            <a:ext cx="454151" cy="487680"/>
          </a:xfrm>
          <a:prstGeom prst="rect">
            <a:avLst/>
          </a:prstGeom>
        </p:spPr>
      </p:pic>
      <p:pic>
        <p:nvPicPr>
          <p:cNvPr id="41" name="object 41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522976" y="4934711"/>
            <a:ext cx="332232" cy="332231"/>
          </a:xfrm>
          <a:prstGeom prst="rect">
            <a:avLst/>
          </a:prstGeom>
        </p:spPr>
      </p:pic>
      <p:pic>
        <p:nvPicPr>
          <p:cNvPr id="42" name="object 42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226807" y="4934711"/>
            <a:ext cx="335279" cy="332231"/>
          </a:xfrm>
          <a:prstGeom prst="rect">
            <a:avLst/>
          </a:prstGeom>
        </p:spPr>
      </p:pic>
      <p:pic>
        <p:nvPicPr>
          <p:cNvPr id="43" name="object 43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536935" y="4864608"/>
            <a:ext cx="451103" cy="487680"/>
          </a:xfrm>
          <a:prstGeom prst="rect">
            <a:avLst/>
          </a:prstGeom>
        </p:spPr>
      </p:pic>
      <p:sp>
        <p:nvSpPr>
          <p:cNvPr id="44" name="object 44" descr=""/>
          <p:cNvSpPr txBox="1"/>
          <p:nvPr/>
        </p:nvSpPr>
        <p:spPr>
          <a:xfrm>
            <a:off x="5147455" y="6118352"/>
            <a:ext cx="16700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printed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copy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newspaper</a:t>
            </a:r>
            <a:endParaRPr sz="900">
              <a:latin typeface="Lucida Sans"/>
              <a:cs typeface="Lucida Sans"/>
            </a:endParaRPr>
          </a:p>
        </p:txBody>
      </p:sp>
      <p:graphicFrame>
        <p:nvGraphicFramePr>
          <p:cNvPr id="45" name="object 45" descr=""/>
          <p:cNvGraphicFramePr>
            <a:graphicFrameLocks noGrp="1"/>
          </p:cNvGraphicFramePr>
          <p:nvPr/>
        </p:nvGraphicFramePr>
        <p:xfrm>
          <a:off x="4839253" y="1240193"/>
          <a:ext cx="6899909" cy="4617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2775"/>
                <a:gridCol w="1122045"/>
                <a:gridCol w="2595880"/>
                <a:gridCol w="1223009"/>
              </a:tblGrid>
              <a:tr h="254000">
                <a:tc>
                  <a:txBody>
                    <a:bodyPr/>
                    <a:lstStyle/>
                    <a:p>
                      <a:pPr algn="ctr" marR="17208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100" spc="-8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18-</a:t>
                      </a: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24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9050"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545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100" spc="-3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25-</a:t>
                      </a:r>
                      <a:r>
                        <a:rPr dirty="0" sz="1100" spc="-3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39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9050"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8064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1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40-</a:t>
                      </a: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54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9050"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177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55+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9050"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720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29%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83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22%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812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29%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0827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46%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72085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19%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41655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17%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81280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18%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12725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29%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72085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13%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37845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15%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81280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18%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27965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12%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714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7%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391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12%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812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12%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65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8%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71450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7%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67690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8%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80645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11%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6540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8%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71450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7%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67690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8%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81915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9%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6540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8%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6230">
                        <a:lnSpc>
                          <a:spcPts val="1000"/>
                        </a:lnSpc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Social</a:t>
                      </a:r>
                      <a:r>
                        <a:rPr dirty="0" sz="900" spc="-35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900" spc="-25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network</a:t>
                      </a:r>
                      <a:r>
                        <a:rPr dirty="0" sz="900" spc="-3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900" spc="-1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websites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54610">
                    <a:lnT w="635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74320">
                        <a:lnSpc>
                          <a:spcPts val="100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Television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54610">
                    <a:lnT w="635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43204">
                        <a:lnSpc>
                          <a:spcPts val="1000"/>
                        </a:lnSpc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A</a:t>
                      </a:r>
                      <a:r>
                        <a:rPr dirty="0" sz="900" spc="-45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900" spc="-1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news</a:t>
                      </a:r>
                      <a:r>
                        <a:rPr dirty="0" sz="900" spc="-45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app</a:t>
                      </a:r>
                      <a:r>
                        <a:rPr dirty="0" sz="900" spc="-5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900" spc="-3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on</a:t>
                      </a:r>
                      <a:r>
                        <a:rPr dirty="0" sz="900" spc="-45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a</a:t>
                      </a:r>
                      <a:r>
                        <a:rPr dirty="0" sz="900" spc="-5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900" spc="-2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mobile</a:t>
                      </a:r>
                      <a:r>
                        <a:rPr dirty="0" sz="900" spc="-5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900" spc="-3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or</a:t>
                      </a:r>
                      <a:r>
                        <a:rPr dirty="0" sz="900" spc="-5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900" spc="-2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tablet</a:t>
                      </a:r>
                      <a:r>
                        <a:rPr dirty="0" sz="900" spc="-4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900" spc="-1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device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54610">
                    <a:lnT w="635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21945">
                        <a:lnSpc>
                          <a:spcPts val="100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Listened</a:t>
                      </a:r>
                      <a:r>
                        <a:rPr dirty="0" sz="900" spc="-6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900" spc="-1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to</a:t>
                      </a:r>
                      <a:r>
                        <a:rPr dirty="0" sz="900" spc="-6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900" spc="-3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radio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54610">
                    <a:lnT w="6350">
                      <a:solidFill>
                        <a:srgbClr val="FFFFFF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pic>
        <p:nvPicPr>
          <p:cNvPr id="46" name="object 46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843271" y="6050279"/>
            <a:ext cx="249936" cy="246887"/>
          </a:xfrm>
          <a:prstGeom prst="rect">
            <a:avLst/>
          </a:prstGeom>
        </p:spPr>
      </p:pic>
      <p:pic>
        <p:nvPicPr>
          <p:cNvPr id="47" name="object 47" descr="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0442447" y="5635751"/>
            <a:ext cx="252983" cy="252984"/>
          </a:xfrm>
          <a:prstGeom prst="rect">
            <a:avLst/>
          </a:prstGeom>
        </p:spPr>
      </p:pic>
      <p:pic>
        <p:nvPicPr>
          <p:cNvPr id="48" name="object 48" descr="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610088" y="2916935"/>
            <a:ext cx="368807" cy="3657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303712" y="0"/>
            <a:ext cx="7888605" cy="6858000"/>
            <a:chOff x="4303712" y="0"/>
            <a:chExt cx="7888605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4303712" y="0"/>
              <a:ext cx="7888605" cy="6858000"/>
            </a:xfrm>
            <a:custGeom>
              <a:avLst/>
              <a:gdLst/>
              <a:ahLst/>
              <a:cxnLst/>
              <a:rect l="l" t="t" r="r" b="b"/>
              <a:pathLst>
                <a:path w="7888605" h="6858000">
                  <a:moveTo>
                    <a:pt x="788828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888286" y="6858000"/>
                  </a:lnTo>
                  <a:lnTo>
                    <a:pt x="78882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1157043" y="491597"/>
              <a:ext cx="494030" cy="102870"/>
            </a:xfrm>
            <a:custGeom>
              <a:avLst/>
              <a:gdLst/>
              <a:ahLst/>
              <a:cxnLst/>
              <a:rect l="l" t="t" r="r" b="b"/>
              <a:pathLst>
                <a:path w="494029" h="102870">
                  <a:moveTo>
                    <a:pt x="485289" y="5875"/>
                  </a:moveTo>
                  <a:lnTo>
                    <a:pt x="482051" y="5875"/>
                  </a:lnTo>
                  <a:lnTo>
                    <a:pt x="480509" y="6339"/>
                  </a:lnTo>
                  <a:lnTo>
                    <a:pt x="478967" y="7112"/>
                  </a:lnTo>
                  <a:lnTo>
                    <a:pt x="477271" y="7885"/>
                  </a:lnTo>
                  <a:lnTo>
                    <a:pt x="476037" y="9122"/>
                  </a:lnTo>
                  <a:lnTo>
                    <a:pt x="475267" y="10667"/>
                  </a:lnTo>
                  <a:lnTo>
                    <a:pt x="474341" y="12214"/>
                  </a:lnTo>
                  <a:lnTo>
                    <a:pt x="473878" y="13760"/>
                  </a:lnTo>
                  <a:lnTo>
                    <a:pt x="473878" y="17162"/>
                  </a:lnTo>
                  <a:lnTo>
                    <a:pt x="474341" y="18708"/>
                  </a:lnTo>
                  <a:lnTo>
                    <a:pt x="475267" y="20255"/>
                  </a:lnTo>
                  <a:lnTo>
                    <a:pt x="476037" y="21800"/>
                  </a:lnTo>
                  <a:lnTo>
                    <a:pt x="477271" y="23037"/>
                  </a:lnTo>
                  <a:lnTo>
                    <a:pt x="478814" y="23811"/>
                  </a:lnTo>
                  <a:lnTo>
                    <a:pt x="480355" y="24738"/>
                  </a:lnTo>
                  <a:lnTo>
                    <a:pt x="482051" y="25048"/>
                  </a:lnTo>
                  <a:lnTo>
                    <a:pt x="485444" y="25048"/>
                  </a:lnTo>
                  <a:lnTo>
                    <a:pt x="486986" y="24738"/>
                  </a:lnTo>
                  <a:lnTo>
                    <a:pt x="488528" y="23811"/>
                  </a:lnTo>
                  <a:lnTo>
                    <a:pt x="489146" y="23501"/>
                  </a:lnTo>
                  <a:lnTo>
                    <a:pt x="482359" y="23501"/>
                  </a:lnTo>
                  <a:lnTo>
                    <a:pt x="480973" y="23192"/>
                  </a:lnTo>
                  <a:lnTo>
                    <a:pt x="479585" y="22419"/>
                  </a:lnTo>
                  <a:lnTo>
                    <a:pt x="478350" y="21800"/>
                  </a:lnTo>
                  <a:lnTo>
                    <a:pt x="477271" y="20718"/>
                  </a:lnTo>
                  <a:lnTo>
                    <a:pt x="476655" y="19481"/>
                  </a:lnTo>
                  <a:lnTo>
                    <a:pt x="475884" y="18244"/>
                  </a:lnTo>
                  <a:lnTo>
                    <a:pt x="475644" y="17162"/>
                  </a:lnTo>
                  <a:lnTo>
                    <a:pt x="475652" y="13760"/>
                  </a:lnTo>
                  <a:lnTo>
                    <a:pt x="475884" y="12833"/>
                  </a:lnTo>
                  <a:lnTo>
                    <a:pt x="482359" y="7421"/>
                  </a:lnTo>
                  <a:lnTo>
                    <a:pt x="489145" y="7421"/>
                  </a:lnTo>
                  <a:lnTo>
                    <a:pt x="486986" y="6339"/>
                  </a:lnTo>
                  <a:lnTo>
                    <a:pt x="485289" y="5875"/>
                  </a:lnTo>
                  <a:close/>
                </a:path>
                <a:path w="494029" h="102870">
                  <a:moveTo>
                    <a:pt x="489145" y="7421"/>
                  </a:moveTo>
                  <a:lnTo>
                    <a:pt x="484982" y="7421"/>
                  </a:lnTo>
                  <a:lnTo>
                    <a:pt x="486369" y="7885"/>
                  </a:lnTo>
                  <a:lnTo>
                    <a:pt x="487757" y="8503"/>
                  </a:lnTo>
                  <a:lnTo>
                    <a:pt x="488991" y="9277"/>
                  </a:lnTo>
                  <a:lnTo>
                    <a:pt x="490070" y="10204"/>
                  </a:lnTo>
                  <a:lnTo>
                    <a:pt x="490687" y="11441"/>
                  </a:lnTo>
                  <a:lnTo>
                    <a:pt x="491458" y="12833"/>
                  </a:lnTo>
                  <a:lnTo>
                    <a:pt x="491805" y="13760"/>
                  </a:lnTo>
                  <a:lnTo>
                    <a:pt x="491818" y="17162"/>
                  </a:lnTo>
                  <a:lnTo>
                    <a:pt x="491458" y="18244"/>
                  </a:lnTo>
                  <a:lnTo>
                    <a:pt x="490687" y="19481"/>
                  </a:lnTo>
                  <a:lnTo>
                    <a:pt x="490070" y="20718"/>
                  </a:lnTo>
                  <a:lnTo>
                    <a:pt x="488991" y="21800"/>
                  </a:lnTo>
                  <a:lnTo>
                    <a:pt x="487757" y="22419"/>
                  </a:lnTo>
                  <a:lnTo>
                    <a:pt x="486524" y="23192"/>
                  </a:lnTo>
                  <a:lnTo>
                    <a:pt x="485136" y="23501"/>
                  </a:lnTo>
                  <a:lnTo>
                    <a:pt x="489146" y="23501"/>
                  </a:lnTo>
                  <a:lnTo>
                    <a:pt x="493463" y="17162"/>
                  </a:lnTo>
                  <a:lnTo>
                    <a:pt x="493463" y="13760"/>
                  </a:lnTo>
                  <a:lnTo>
                    <a:pt x="493001" y="12214"/>
                  </a:lnTo>
                  <a:lnTo>
                    <a:pt x="491998" y="10514"/>
                  </a:lnTo>
                  <a:lnTo>
                    <a:pt x="491304" y="9122"/>
                  </a:lnTo>
                  <a:lnTo>
                    <a:pt x="490070" y="7885"/>
                  </a:lnTo>
                  <a:lnTo>
                    <a:pt x="489145" y="7421"/>
                  </a:lnTo>
                  <a:close/>
                </a:path>
                <a:path w="494029" h="102870">
                  <a:moveTo>
                    <a:pt x="485136" y="10514"/>
                  </a:moveTo>
                  <a:lnTo>
                    <a:pt x="479430" y="10514"/>
                  </a:lnTo>
                  <a:lnTo>
                    <a:pt x="479430" y="20873"/>
                  </a:lnTo>
                  <a:lnTo>
                    <a:pt x="481126" y="20873"/>
                  </a:lnTo>
                  <a:lnTo>
                    <a:pt x="481126" y="16389"/>
                  </a:lnTo>
                  <a:lnTo>
                    <a:pt x="484828" y="16389"/>
                  </a:lnTo>
                  <a:lnTo>
                    <a:pt x="484518" y="16234"/>
                  </a:lnTo>
                  <a:lnTo>
                    <a:pt x="485444" y="16079"/>
                  </a:lnTo>
                  <a:lnTo>
                    <a:pt x="486215" y="15770"/>
                  </a:lnTo>
                  <a:lnTo>
                    <a:pt x="486987" y="14997"/>
                  </a:lnTo>
                  <a:lnTo>
                    <a:pt x="481126" y="14997"/>
                  </a:lnTo>
                  <a:lnTo>
                    <a:pt x="481126" y="11904"/>
                  </a:lnTo>
                  <a:lnTo>
                    <a:pt x="487089" y="11904"/>
                  </a:lnTo>
                  <a:lnTo>
                    <a:pt x="486677" y="11286"/>
                  </a:lnTo>
                  <a:lnTo>
                    <a:pt x="485753" y="10667"/>
                  </a:lnTo>
                  <a:lnTo>
                    <a:pt x="485136" y="10514"/>
                  </a:lnTo>
                  <a:close/>
                </a:path>
                <a:path w="494029" h="102870">
                  <a:moveTo>
                    <a:pt x="484828" y="16389"/>
                  </a:moveTo>
                  <a:lnTo>
                    <a:pt x="482668" y="16389"/>
                  </a:lnTo>
                  <a:lnTo>
                    <a:pt x="483130" y="16544"/>
                  </a:lnTo>
                  <a:lnTo>
                    <a:pt x="483439" y="16852"/>
                  </a:lnTo>
                  <a:lnTo>
                    <a:pt x="483903" y="17162"/>
                  </a:lnTo>
                  <a:lnTo>
                    <a:pt x="484518" y="17934"/>
                  </a:lnTo>
                  <a:lnTo>
                    <a:pt x="485289" y="19171"/>
                  </a:lnTo>
                  <a:lnTo>
                    <a:pt x="486215" y="20873"/>
                  </a:lnTo>
                  <a:lnTo>
                    <a:pt x="488219" y="20873"/>
                  </a:lnTo>
                  <a:lnTo>
                    <a:pt x="486898" y="18708"/>
                  </a:lnTo>
                  <a:lnTo>
                    <a:pt x="486369" y="17781"/>
                  </a:lnTo>
                  <a:lnTo>
                    <a:pt x="485753" y="17162"/>
                  </a:lnTo>
                  <a:lnTo>
                    <a:pt x="485444" y="16697"/>
                  </a:lnTo>
                  <a:lnTo>
                    <a:pt x="484828" y="16389"/>
                  </a:lnTo>
                  <a:close/>
                </a:path>
                <a:path w="494029" h="102870">
                  <a:moveTo>
                    <a:pt x="487089" y="11904"/>
                  </a:moveTo>
                  <a:lnTo>
                    <a:pt x="484365" y="11904"/>
                  </a:lnTo>
                  <a:lnTo>
                    <a:pt x="485289" y="12369"/>
                  </a:lnTo>
                  <a:lnTo>
                    <a:pt x="485444" y="12523"/>
                  </a:lnTo>
                  <a:lnTo>
                    <a:pt x="485599" y="12833"/>
                  </a:lnTo>
                  <a:lnTo>
                    <a:pt x="485675" y="14070"/>
                  </a:lnTo>
                  <a:lnTo>
                    <a:pt x="485598" y="14225"/>
                  </a:lnTo>
                  <a:lnTo>
                    <a:pt x="485136" y="14533"/>
                  </a:lnTo>
                  <a:lnTo>
                    <a:pt x="484827" y="14843"/>
                  </a:lnTo>
                  <a:lnTo>
                    <a:pt x="484210" y="14997"/>
                  </a:lnTo>
                  <a:lnTo>
                    <a:pt x="486987" y="14997"/>
                  </a:lnTo>
                  <a:lnTo>
                    <a:pt x="487295" y="14688"/>
                  </a:lnTo>
                  <a:lnTo>
                    <a:pt x="487410" y="14225"/>
                  </a:lnTo>
                  <a:lnTo>
                    <a:pt x="487295" y="12214"/>
                  </a:lnTo>
                  <a:lnTo>
                    <a:pt x="487089" y="11904"/>
                  </a:lnTo>
                  <a:close/>
                </a:path>
                <a:path w="494029" h="102870">
                  <a:moveTo>
                    <a:pt x="368710" y="27367"/>
                  </a:moveTo>
                  <a:lnTo>
                    <a:pt x="361462" y="27367"/>
                  </a:lnTo>
                  <a:lnTo>
                    <a:pt x="354985" y="28912"/>
                  </a:lnTo>
                  <a:lnTo>
                    <a:pt x="343574" y="35097"/>
                  </a:lnTo>
                  <a:lnTo>
                    <a:pt x="338947" y="39582"/>
                  </a:lnTo>
                  <a:lnTo>
                    <a:pt x="335864" y="45457"/>
                  </a:lnTo>
                  <a:lnTo>
                    <a:pt x="332625" y="51487"/>
                  </a:lnTo>
                  <a:lnTo>
                    <a:pt x="331227" y="56949"/>
                  </a:lnTo>
                  <a:lnTo>
                    <a:pt x="331177" y="72487"/>
                  </a:lnTo>
                  <a:lnTo>
                    <a:pt x="332625" y="79162"/>
                  </a:lnTo>
                  <a:lnTo>
                    <a:pt x="335947" y="85039"/>
                  </a:lnTo>
                  <a:lnTo>
                    <a:pt x="338947" y="90605"/>
                  </a:lnTo>
                  <a:lnTo>
                    <a:pt x="343574" y="94933"/>
                  </a:lnTo>
                  <a:lnTo>
                    <a:pt x="349742" y="98026"/>
                  </a:lnTo>
                  <a:lnTo>
                    <a:pt x="355756" y="100963"/>
                  </a:lnTo>
                  <a:lnTo>
                    <a:pt x="362078" y="102355"/>
                  </a:lnTo>
                  <a:lnTo>
                    <a:pt x="368863" y="102355"/>
                  </a:lnTo>
                  <a:lnTo>
                    <a:pt x="399620" y="86894"/>
                  </a:lnTo>
                  <a:lnTo>
                    <a:pt x="363774" y="86894"/>
                  </a:lnTo>
                  <a:lnTo>
                    <a:pt x="359456" y="85039"/>
                  </a:lnTo>
                  <a:lnTo>
                    <a:pt x="356064" y="81328"/>
                  </a:lnTo>
                  <a:lnTo>
                    <a:pt x="352672" y="77462"/>
                  </a:lnTo>
                  <a:lnTo>
                    <a:pt x="350975" y="72050"/>
                  </a:lnTo>
                  <a:lnTo>
                    <a:pt x="351070" y="57517"/>
                  </a:lnTo>
                  <a:lnTo>
                    <a:pt x="352672" y="52260"/>
                  </a:lnTo>
                  <a:lnTo>
                    <a:pt x="356064" y="48549"/>
                  </a:lnTo>
                  <a:lnTo>
                    <a:pt x="359456" y="44683"/>
                  </a:lnTo>
                  <a:lnTo>
                    <a:pt x="363774" y="42828"/>
                  </a:lnTo>
                  <a:lnTo>
                    <a:pt x="399883" y="42828"/>
                  </a:lnTo>
                  <a:lnTo>
                    <a:pt x="395850" y="37881"/>
                  </a:lnTo>
                  <a:lnTo>
                    <a:pt x="390156" y="33303"/>
                  </a:lnTo>
                  <a:lnTo>
                    <a:pt x="383726" y="30015"/>
                  </a:lnTo>
                  <a:lnTo>
                    <a:pt x="376572" y="28031"/>
                  </a:lnTo>
                  <a:lnTo>
                    <a:pt x="368710" y="27367"/>
                  </a:lnTo>
                  <a:close/>
                </a:path>
                <a:path w="494029" h="102870">
                  <a:moveTo>
                    <a:pt x="423915" y="28912"/>
                  </a:moveTo>
                  <a:lnTo>
                    <a:pt x="403715" y="28912"/>
                  </a:lnTo>
                  <a:lnTo>
                    <a:pt x="433167" y="100810"/>
                  </a:lnTo>
                  <a:lnTo>
                    <a:pt x="450439" y="100810"/>
                  </a:lnTo>
                  <a:lnTo>
                    <a:pt x="459667" y="77925"/>
                  </a:lnTo>
                  <a:lnTo>
                    <a:pt x="441650" y="77925"/>
                  </a:lnTo>
                  <a:lnTo>
                    <a:pt x="437794" y="65712"/>
                  </a:lnTo>
                  <a:lnTo>
                    <a:pt x="423915" y="28912"/>
                  </a:lnTo>
                  <a:close/>
                </a:path>
                <a:path w="494029" h="102870">
                  <a:moveTo>
                    <a:pt x="399883" y="42828"/>
                  </a:moveTo>
                  <a:lnTo>
                    <a:pt x="373799" y="42828"/>
                  </a:lnTo>
                  <a:lnTo>
                    <a:pt x="377962" y="44683"/>
                  </a:lnTo>
                  <a:lnTo>
                    <a:pt x="381354" y="48549"/>
                  </a:lnTo>
                  <a:lnTo>
                    <a:pt x="384747" y="52260"/>
                  </a:lnTo>
                  <a:lnTo>
                    <a:pt x="386545" y="57517"/>
                  </a:lnTo>
                  <a:lnTo>
                    <a:pt x="386546" y="72050"/>
                  </a:lnTo>
                  <a:lnTo>
                    <a:pt x="384747" y="77462"/>
                  </a:lnTo>
                  <a:lnTo>
                    <a:pt x="381354" y="81328"/>
                  </a:lnTo>
                  <a:lnTo>
                    <a:pt x="377962" y="85039"/>
                  </a:lnTo>
                  <a:lnTo>
                    <a:pt x="373799" y="86894"/>
                  </a:lnTo>
                  <a:lnTo>
                    <a:pt x="399620" y="86894"/>
                  </a:lnTo>
                  <a:lnTo>
                    <a:pt x="406272" y="63856"/>
                  </a:lnTo>
                  <a:lnTo>
                    <a:pt x="405695" y="56949"/>
                  </a:lnTo>
                  <a:lnTo>
                    <a:pt x="403753" y="49921"/>
                  </a:lnTo>
                  <a:lnTo>
                    <a:pt x="400481" y="43561"/>
                  </a:lnTo>
                  <a:lnTo>
                    <a:pt x="399883" y="42828"/>
                  </a:lnTo>
                  <a:close/>
                </a:path>
                <a:path w="494029" h="102870">
                  <a:moveTo>
                    <a:pt x="479430" y="28912"/>
                  </a:moveTo>
                  <a:lnTo>
                    <a:pt x="459691" y="28912"/>
                  </a:lnTo>
                  <a:lnTo>
                    <a:pt x="445813" y="65712"/>
                  </a:lnTo>
                  <a:lnTo>
                    <a:pt x="444271" y="69731"/>
                  </a:lnTo>
                  <a:lnTo>
                    <a:pt x="442729" y="74679"/>
                  </a:lnTo>
                  <a:lnTo>
                    <a:pt x="441650" y="77925"/>
                  </a:lnTo>
                  <a:lnTo>
                    <a:pt x="459667" y="77925"/>
                  </a:lnTo>
                  <a:lnTo>
                    <a:pt x="479430" y="28912"/>
                  </a:lnTo>
                  <a:close/>
                </a:path>
                <a:path w="494029" h="102870">
                  <a:moveTo>
                    <a:pt x="112726" y="27367"/>
                  </a:moveTo>
                  <a:lnTo>
                    <a:pt x="105632" y="27367"/>
                  </a:lnTo>
                  <a:lnTo>
                    <a:pt x="99155" y="28912"/>
                  </a:lnTo>
                  <a:lnTo>
                    <a:pt x="75348" y="72487"/>
                  </a:lnTo>
                  <a:lnTo>
                    <a:pt x="76795" y="79162"/>
                  </a:lnTo>
                  <a:lnTo>
                    <a:pt x="106249" y="102355"/>
                  </a:lnTo>
                  <a:lnTo>
                    <a:pt x="112880" y="102355"/>
                  </a:lnTo>
                  <a:lnTo>
                    <a:pt x="143712" y="86894"/>
                  </a:lnTo>
                  <a:lnTo>
                    <a:pt x="107791" y="86894"/>
                  </a:lnTo>
                  <a:lnTo>
                    <a:pt x="103473" y="85039"/>
                  </a:lnTo>
                  <a:lnTo>
                    <a:pt x="100081" y="81328"/>
                  </a:lnTo>
                  <a:lnTo>
                    <a:pt x="96688" y="77462"/>
                  </a:lnTo>
                  <a:lnTo>
                    <a:pt x="94992" y="72050"/>
                  </a:lnTo>
                  <a:lnTo>
                    <a:pt x="95086" y="57517"/>
                  </a:lnTo>
                  <a:lnTo>
                    <a:pt x="96688" y="52260"/>
                  </a:lnTo>
                  <a:lnTo>
                    <a:pt x="100081" y="48549"/>
                  </a:lnTo>
                  <a:lnTo>
                    <a:pt x="103473" y="44683"/>
                  </a:lnTo>
                  <a:lnTo>
                    <a:pt x="107791" y="42828"/>
                  </a:lnTo>
                  <a:lnTo>
                    <a:pt x="143920" y="42828"/>
                  </a:lnTo>
                  <a:lnTo>
                    <a:pt x="139866" y="37881"/>
                  </a:lnTo>
                  <a:lnTo>
                    <a:pt x="134194" y="33303"/>
                  </a:lnTo>
                  <a:lnTo>
                    <a:pt x="127799" y="30015"/>
                  </a:lnTo>
                  <a:lnTo>
                    <a:pt x="120653" y="28031"/>
                  </a:lnTo>
                  <a:lnTo>
                    <a:pt x="112726" y="27367"/>
                  </a:lnTo>
                  <a:close/>
                </a:path>
                <a:path w="494029" h="102870">
                  <a:moveTo>
                    <a:pt x="23749" y="1545"/>
                  </a:moveTo>
                  <a:lnTo>
                    <a:pt x="0" y="1545"/>
                  </a:lnTo>
                  <a:lnTo>
                    <a:pt x="36855" y="59063"/>
                  </a:lnTo>
                  <a:lnTo>
                    <a:pt x="36855" y="100810"/>
                  </a:lnTo>
                  <a:lnTo>
                    <a:pt x="57210" y="100810"/>
                  </a:lnTo>
                  <a:lnTo>
                    <a:pt x="57309" y="59063"/>
                  </a:lnTo>
                  <a:lnTo>
                    <a:pt x="69017" y="40819"/>
                  </a:lnTo>
                  <a:lnTo>
                    <a:pt x="47496" y="40819"/>
                  </a:lnTo>
                  <a:lnTo>
                    <a:pt x="23749" y="1545"/>
                  </a:lnTo>
                  <a:close/>
                </a:path>
                <a:path w="494029" h="102870">
                  <a:moveTo>
                    <a:pt x="143920" y="42828"/>
                  </a:moveTo>
                  <a:lnTo>
                    <a:pt x="117815" y="42828"/>
                  </a:lnTo>
                  <a:lnTo>
                    <a:pt x="122132" y="44683"/>
                  </a:lnTo>
                  <a:lnTo>
                    <a:pt x="125525" y="48549"/>
                  </a:lnTo>
                  <a:lnTo>
                    <a:pt x="128917" y="52260"/>
                  </a:lnTo>
                  <a:lnTo>
                    <a:pt x="130565" y="57517"/>
                  </a:lnTo>
                  <a:lnTo>
                    <a:pt x="130567" y="72050"/>
                  </a:lnTo>
                  <a:lnTo>
                    <a:pt x="128917" y="77462"/>
                  </a:lnTo>
                  <a:lnTo>
                    <a:pt x="125525" y="81328"/>
                  </a:lnTo>
                  <a:lnTo>
                    <a:pt x="122132" y="85039"/>
                  </a:lnTo>
                  <a:lnTo>
                    <a:pt x="117815" y="86894"/>
                  </a:lnTo>
                  <a:lnTo>
                    <a:pt x="143712" y="86894"/>
                  </a:lnTo>
                  <a:lnTo>
                    <a:pt x="144456" y="86002"/>
                  </a:lnTo>
                  <a:lnTo>
                    <a:pt x="147827" y="79607"/>
                  </a:lnTo>
                  <a:lnTo>
                    <a:pt x="149838" y="72487"/>
                  </a:lnTo>
                  <a:lnTo>
                    <a:pt x="150480" y="64938"/>
                  </a:lnTo>
                  <a:lnTo>
                    <a:pt x="150439" y="63856"/>
                  </a:lnTo>
                  <a:lnTo>
                    <a:pt x="149841" y="56949"/>
                  </a:lnTo>
                  <a:lnTo>
                    <a:pt x="147846" y="49921"/>
                  </a:lnTo>
                  <a:lnTo>
                    <a:pt x="144521" y="43561"/>
                  </a:lnTo>
                  <a:lnTo>
                    <a:pt x="143920" y="42828"/>
                  </a:lnTo>
                  <a:close/>
                </a:path>
                <a:path w="494029" h="102870">
                  <a:moveTo>
                    <a:pt x="94221" y="1545"/>
                  </a:moveTo>
                  <a:lnTo>
                    <a:pt x="70782" y="1545"/>
                  </a:lnTo>
                  <a:lnTo>
                    <a:pt x="47496" y="40819"/>
                  </a:lnTo>
                  <a:lnTo>
                    <a:pt x="69017" y="40819"/>
                  </a:lnTo>
                  <a:lnTo>
                    <a:pt x="94221" y="1545"/>
                  </a:lnTo>
                  <a:close/>
                </a:path>
                <a:path w="494029" h="102870">
                  <a:moveTo>
                    <a:pt x="281274" y="0"/>
                  </a:moveTo>
                  <a:lnTo>
                    <a:pt x="271713" y="0"/>
                  </a:lnTo>
                  <a:lnTo>
                    <a:pt x="263540" y="1545"/>
                  </a:lnTo>
                  <a:lnTo>
                    <a:pt x="234954" y="29581"/>
                  </a:lnTo>
                  <a:lnTo>
                    <a:pt x="231311" y="50868"/>
                  </a:lnTo>
                  <a:lnTo>
                    <a:pt x="231663" y="57913"/>
                  </a:lnTo>
                  <a:lnTo>
                    <a:pt x="249293" y="92397"/>
                  </a:lnTo>
                  <a:lnTo>
                    <a:pt x="282354" y="102510"/>
                  </a:lnTo>
                  <a:lnTo>
                    <a:pt x="290681" y="102510"/>
                  </a:lnTo>
                  <a:lnTo>
                    <a:pt x="298853" y="100963"/>
                  </a:lnTo>
                  <a:lnTo>
                    <a:pt x="315045" y="94780"/>
                  </a:lnTo>
                  <a:lnTo>
                    <a:pt x="321213" y="91222"/>
                  </a:lnTo>
                  <a:lnTo>
                    <a:pt x="325377" y="87048"/>
                  </a:lnTo>
                  <a:lnTo>
                    <a:pt x="325377" y="85347"/>
                  </a:lnTo>
                  <a:lnTo>
                    <a:pt x="272484" y="85347"/>
                  </a:lnTo>
                  <a:lnTo>
                    <a:pt x="265545" y="82410"/>
                  </a:lnTo>
                  <a:lnTo>
                    <a:pt x="252129" y="50095"/>
                  </a:lnTo>
                  <a:lnTo>
                    <a:pt x="252620" y="42381"/>
                  </a:lnTo>
                  <a:lnTo>
                    <a:pt x="272329" y="17007"/>
                  </a:lnTo>
                  <a:lnTo>
                    <a:pt x="320228" y="17007"/>
                  </a:lnTo>
                  <a:lnTo>
                    <a:pt x="317512" y="12833"/>
                  </a:lnTo>
                  <a:lnTo>
                    <a:pt x="310573" y="7730"/>
                  </a:lnTo>
                  <a:lnTo>
                    <a:pt x="304759" y="4305"/>
                  </a:lnTo>
                  <a:lnTo>
                    <a:pt x="297948" y="1894"/>
                  </a:lnTo>
                  <a:lnTo>
                    <a:pt x="290124" y="468"/>
                  </a:lnTo>
                  <a:lnTo>
                    <a:pt x="281274" y="0"/>
                  </a:lnTo>
                  <a:close/>
                </a:path>
                <a:path w="494029" h="102870">
                  <a:moveTo>
                    <a:pt x="325377" y="47621"/>
                  </a:moveTo>
                  <a:lnTo>
                    <a:pt x="281583" y="47621"/>
                  </a:lnTo>
                  <a:lnTo>
                    <a:pt x="281583" y="64320"/>
                  </a:lnTo>
                  <a:lnTo>
                    <a:pt x="304868" y="64320"/>
                  </a:lnTo>
                  <a:lnTo>
                    <a:pt x="304868" y="76843"/>
                  </a:lnTo>
                  <a:lnTo>
                    <a:pt x="301783" y="79317"/>
                  </a:lnTo>
                  <a:lnTo>
                    <a:pt x="298082" y="81328"/>
                  </a:lnTo>
                  <a:lnTo>
                    <a:pt x="293919" y="82873"/>
                  </a:lnTo>
                  <a:lnTo>
                    <a:pt x="289601" y="84574"/>
                  </a:lnTo>
                  <a:lnTo>
                    <a:pt x="285283" y="85347"/>
                  </a:lnTo>
                  <a:lnTo>
                    <a:pt x="325377" y="85347"/>
                  </a:lnTo>
                  <a:lnTo>
                    <a:pt x="325377" y="47621"/>
                  </a:lnTo>
                  <a:close/>
                </a:path>
                <a:path w="494029" h="102870">
                  <a:moveTo>
                    <a:pt x="320228" y="17007"/>
                  </a:moveTo>
                  <a:lnTo>
                    <a:pt x="287134" y="17007"/>
                  </a:lnTo>
                  <a:lnTo>
                    <a:pt x="292068" y="18399"/>
                  </a:lnTo>
                  <a:lnTo>
                    <a:pt x="295923" y="21337"/>
                  </a:lnTo>
                  <a:lnTo>
                    <a:pt x="299779" y="24119"/>
                  </a:lnTo>
                  <a:lnTo>
                    <a:pt x="302400" y="27985"/>
                  </a:lnTo>
                  <a:lnTo>
                    <a:pt x="303942" y="32778"/>
                  </a:lnTo>
                  <a:lnTo>
                    <a:pt x="324143" y="29067"/>
                  </a:lnTo>
                  <a:lnTo>
                    <a:pt x="322139" y="19945"/>
                  </a:lnTo>
                  <a:lnTo>
                    <a:pt x="320228" y="17007"/>
                  </a:lnTo>
                  <a:close/>
                </a:path>
                <a:path w="494029" h="102870">
                  <a:moveTo>
                    <a:pt x="175950" y="28912"/>
                  </a:moveTo>
                  <a:lnTo>
                    <a:pt x="156674" y="28912"/>
                  </a:lnTo>
                  <a:lnTo>
                    <a:pt x="156702" y="81328"/>
                  </a:lnTo>
                  <a:lnTo>
                    <a:pt x="176104" y="102355"/>
                  </a:lnTo>
                  <a:lnTo>
                    <a:pt x="185820" y="102355"/>
                  </a:lnTo>
                  <a:lnTo>
                    <a:pt x="190291" y="101273"/>
                  </a:lnTo>
                  <a:lnTo>
                    <a:pt x="198927" y="96944"/>
                  </a:lnTo>
                  <a:lnTo>
                    <a:pt x="202474" y="93851"/>
                  </a:lnTo>
                  <a:lnTo>
                    <a:pt x="205096" y="90140"/>
                  </a:lnTo>
                  <a:lnTo>
                    <a:pt x="223137" y="90140"/>
                  </a:lnTo>
                  <a:lnTo>
                    <a:pt x="223137" y="87976"/>
                  </a:lnTo>
                  <a:lnTo>
                    <a:pt x="185202" y="87976"/>
                  </a:lnTo>
                  <a:lnTo>
                    <a:pt x="182890" y="87203"/>
                  </a:lnTo>
                  <a:lnTo>
                    <a:pt x="175950" y="72050"/>
                  </a:lnTo>
                  <a:lnTo>
                    <a:pt x="175950" y="28912"/>
                  </a:lnTo>
                  <a:close/>
                </a:path>
                <a:path w="494029" h="102870">
                  <a:moveTo>
                    <a:pt x="223137" y="90140"/>
                  </a:moveTo>
                  <a:lnTo>
                    <a:pt x="205096" y="90140"/>
                  </a:lnTo>
                  <a:lnTo>
                    <a:pt x="205096" y="100810"/>
                  </a:lnTo>
                  <a:lnTo>
                    <a:pt x="223137" y="100810"/>
                  </a:lnTo>
                  <a:lnTo>
                    <a:pt x="223137" y="90140"/>
                  </a:lnTo>
                  <a:close/>
                </a:path>
                <a:path w="494029" h="102870">
                  <a:moveTo>
                    <a:pt x="223137" y="28912"/>
                  </a:moveTo>
                  <a:lnTo>
                    <a:pt x="203708" y="28912"/>
                  </a:lnTo>
                  <a:lnTo>
                    <a:pt x="203708" y="69576"/>
                  </a:lnTo>
                  <a:lnTo>
                    <a:pt x="203245" y="76070"/>
                  </a:lnTo>
                  <a:lnTo>
                    <a:pt x="191371" y="87976"/>
                  </a:lnTo>
                  <a:lnTo>
                    <a:pt x="223137" y="87976"/>
                  </a:lnTo>
                  <a:lnTo>
                    <a:pt x="223137" y="28912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412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4764023" y="1021079"/>
            <a:ext cx="7019925" cy="4883150"/>
            <a:chOff x="4764023" y="1021079"/>
            <a:chExt cx="7019925" cy="488315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64023" y="1021079"/>
              <a:ext cx="7019544" cy="4882896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4895940" y="1132677"/>
              <a:ext cx="6756400" cy="4658995"/>
            </a:xfrm>
            <a:custGeom>
              <a:avLst/>
              <a:gdLst/>
              <a:ahLst/>
              <a:cxnLst/>
              <a:rect l="l" t="t" r="r" b="b"/>
              <a:pathLst>
                <a:path w="6756400" h="4658995">
                  <a:moveTo>
                    <a:pt x="6456654" y="0"/>
                  </a:moveTo>
                  <a:lnTo>
                    <a:pt x="299405" y="0"/>
                  </a:lnTo>
                  <a:lnTo>
                    <a:pt x="250840" y="3918"/>
                  </a:lnTo>
                  <a:lnTo>
                    <a:pt x="204770" y="15263"/>
                  </a:lnTo>
                  <a:lnTo>
                    <a:pt x="161811" y="33418"/>
                  </a:lnTo>
                  <a:lnTo>
                    <a:pt x="122580" y="57767"/>
                  </a:lnTo>
                  <a:lnTo>
                    <a:pt x="87693" y="87693"/>
                  </a:lnTo>
                  <a:lnTo>
                    <a:pt x="57767" y="122579"/>
                  </a:lnTo>
                  <a:lnTo>
                    <a:pt x="33419" y="161810"/>
                  </a:lnTo>
                  <a:lnTo>
                    <a:pt x="15263" y="204769"/>
                  </a:lnTo>
                  <a:lnTo>
                    <a:pt x="3918" y="250839"/>
                  </a:lnTo>
                  <a:lnTo>
                    <a:pt x="0" y="299405"/>
                  </a:lnTo>
                  <a:lnTo>
                    <a:pt x="0" y="4359117"/>
                  </a:lnTo>
                  <a:lnTo>
                    <a:pt x="3918" y="4407682"/>
                  </a:lnTo>
                  <a:lnTo>
                    <a:pt x="15263" y="4453752"/>
                  </a:lnTo>
                  <a:lnTo>
                    <a:pt x="33419" y="4496711"/>
                  </a:lnTo>
                  <a:lnTo>
                    <a:pt x="57767" y="4535942"/>
                  </a:lnTo>
                  <a:lnTo>
                    <a:pt x="87693" y="4570828"/>
                  </a:lnTo>
                  <a:lnTo>
                    <a:pt x="122580" y="4600754"/>
                  </a:lnTo>
                  <a:lnTo>
                    <a:pt x="161811" y="4625103"/>
                  </a:lnTo>
                  <a:lnTo>
                    <a:pt x="204770" y="4643258"/>
                  </a:lnTo>
                  <a:lnTo>
                    <a:pt x="250840" y="4654603"/>
                  </a:lnTo>
                  <a:lnTo>
                    <a:pt x="299405" y="4658522"/>
                  </a:lnTo>
                  <a:lnTo>
                    <a:pt x="6456654" y="4658522"/>
                  </a:lnTo>
                  <a:lnTo>
                    <a:pt x="6505219" y="4654603"/>
                  </a:lnTo>
                  <a:lnTo>
                    <a:pt x="6551289" y="4643258"/>
                  </a:lnTo>
                  <a:lnTo>
                    <a:pt x="6594248" y="4625103"/>
                  </a:lnTo>
                  <a:lnTo>
                    <a:pt x="6633479" y="4600754"/>
                  </a:lnTo>
                  <a:lnTo>
                    <a:pt x="6668365" y="4570828"/>
                  </a:lnTo>
                  <a:lnTo>
                    <a:pt x="6698291" y="4535942"/>
                  </a:lnTo>
                  <a:lnTo>
                    <a:pt x="6722640" y="4496711"/>
                  </a:lnTo>
                  <a:lnTo>
                    <a:pt x="6740795" y="4453752"/>
                  </a:lnTo>
                  <a:lnTo>
                    <a:pt x="6752140" y="4407682"/>
                  </a:lnTo>
                  <a:lnTo>
                    <a:pt x="6756059" y="4359117"/>
                  </a:lnTo>
                  <a:lnTo>
                    <a:pt x="6756059" y="299405"/>
                  </a:lnTo>
                  <a:lnTo>
                    <a:pt x="6752140" y="250839"/>
                  </a:lnTo>
                  <a:lnTo>
                    <a:pt x="6740795" y="204769"/>
                  </a:lnTo>
                  <a:lnTo>
                    <a:pt x="6722640" y="161810"/>
                  </a:lnTo>
                  <a:lnTo>
                    <a:pt x="6698291" y="122579"/>
                  </a:lnTo>
                  <a:lnTo>
                    <a:pt x="6668365" y="87693"/>
                  </a:lnTo>
                  <a:lnTo>
                    <a:pt x="6633479" y="57767"/>
                  </a:lnTo>
                  <a:lnTo>
                    <a:pt x="6594248" y="33418"/>
                  </a:lnTo>
                  <a:lnTo>
                    <a:pt x="6551289" y="15263"/>
                  </a:lnTo>
                  <a:lnTo>
                    <a:pt x="6505219" y="3918"/>
                  </a:lnTo>
                  <a:lnTo>
                    <a:pt x="64566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276088" y="2356103"/>
              <a:ext cx="5760720" cy="2195195"/>
            </a:xfrm>
            <a:custGeom>
              <a:avLst/>
              <a:gdLst/>
              <a:ahLst/>
              <a:cxnLst/>
              <a:rect l="l" t="t" r="r" b="b"/>
              <a:pathLst>
                <a:path w="5760720" h="2195195">
                  <a:moveTo>
                    <a:pt x="167640" y="0"/>
                  </a:moveTo>
                  <a:lnTo>
                    <a:pt x="0" y="0"/>
                  </a:lnTo>
                  <a:lnTo>
                    <a:pt x="0" y="2194814"/>
                  </a:lnTo>
                  <a:lnTo>
                    <a:pt x="167640" y="2194814"/>
                  </a:lnTo>
                  <a:lnTo>
                    <a:pt x="167640" y="0"/>
                  </a:lnTo>
                  <a:close/>
                </a:path>
                <a:path w="5760720" h="2195195">
                  <a:moveTo>
                    <a:pt x="786384" y="1889760"/>
                  </a:moveTo>
                  <a:lnTo>
                    <a:pt x="621792" y="1889760"/>
                  </a:lnTo>
                  <a:lnTo>
                    <a:pt x="621792" y="2194814"/>
                  </a:lnTo>
                  <a:lnTo>
                    <a:pt x="786384" y="2194814"/>
                  </a:lnTo>
                  <a:lnTo>
                    <a:pt x="786384" y="1889760"/>
                  </a:lnTo>
                  <a:close/>
                </a:path>
                <a:path w="5760720" h="2195195">
                  <a:moveTo>
                    <a:pt x="1408176" y="1036320"/>
                  </a:moveTo>
                  <a:lnTo>
                    <a:pt x="1243584" y="1036320"/>
                  </a:lnTo>
                  <a:lnTo>
                    <a:pt x="1243584" y="2194814"/>
                  </a:lnTo>
                  <a:lnTo>
                    <a:pt x="1408176" y="2194814"/>
                  </a:lnTo>
                  <a:lnTo>
                    <a:pt x="1408176" y="1036320"/>
                  </a:lnTo>
                  <a:close/>
                </a:path>
                <a:path w="5760720" h="2195195">
                  <a:moveTo>
                    <a:pt x="2029968" y="1280160"/>
                  </a:moveTo>
                  <a:lnTo>
                    <a:pt x="1865376" y="1280160"/>
                  </a:lnTo>
                  <a:lnTo>
                    <a:pt x="1865376" y="2194814"/>
                  </a:lnTo>
                  <a:lnTo>
                    <a:pt x="2029968" y="2194814"/>
                  </a:lnTo>
                  <a:lnTo>
                    <a:pt x="2029968" y="1280160"/>
                  </a:lnTo>
                  <a:close/>
                </a:path>
                <a:path w="5760720" h="2195195">
                  <a:moveTo>
                    <a:pt x="2651760" y="1950720"/>
                  </a:moveTo>
                  <a:lnTo>
                    <a:pt x="2487168" y="1950720"/>
                  </a:lnTo>
                  <a:lnTo>
                    <a:pt x="2487168" y="2194814"/>
                  </a:lnTo>
                  <a:lnTo>
                    <a:pt x="2651760" y="2194814"/>
                  </a:lnTo>
                  <a:lnTo>
                    <a:pt x="2651760" y="1950720"/>
                  </a:lnTo>
                  <a:close/>
                </a:path>
                <a:path w="5760720" h="2195195">
                  <a:moveTo>
                    <a:pt x="3273552" y="1676400"/>
                  </a:moveTo>
                  <a:lnTo>
                    <a:pt x="3108960" y="1676400"/>
                  </a:lnTo>
                  <a:lnTo>
                    <a:pt x="3108960" y="2194814"/>
                  </a:lnTo>
                  <a:lnTo>
                    <a:pt x="3273552" y="2194814"/>
                  </a:lnTo>
                  <a:lnTo>
                    <a:pt x="3273552" y="1676400"/>
                  </a:lnTo>
                  <a:close/>
                </a:path>
                <a:path w="5760720" h="2195195">
                  <a:moveTo>
                    <a:pt x="3895344" y="1676400"/>
                  </a:moveTo>
                  <a:lnTo>
                    <a:pt x="3730752" y="1676400"/>
                  </a:lnTo>
                  <a:lnTo>
                    <a:pt x="3730752" y="2194814"/>
                  </a:lnTo>
                  <a:lnTo>
                    <a:pt x="3895344" y="2194814"/>
                  </a:lnTo>
                  <a:lnTo>
                    <a:pt x="3895344" y="1676400"/>
                  </a:lnTo>
                  <a:close/>
                </a:path>
                <a:path w="5760720" h="2195195">
                  <a:moveTo>
                    <a:pt x="4517136" y="1767840"/>
                  </a:moveTo>
                  <a:lnTo>
                    <a:pt x="4352544" y="1767840"/>
                  </a:lnTo>
                  <a:lnTo>
                    <a:pt x="4352544" y="2194814"/>
                  </a:lnTo>
                  <a:lnTo>
                    <a:pt x="4517136" y="2194814"/>
                  </a:lnTo>
                  <a:lnTo>
                    <a:pt x="4517136" y="1767840"/>
                  </a:lnTo>
                  <a:close/>
                </a:path>
                <a:path w="5760720" h="2195195">
                  <a:moveTo>
                    <a:pt x="5138928" y="1981200"/>
                  </a:moveTo>
                  <a:lnTo>
                    <a:pt x="4974336" y="1981200"/>
                  </a:lnTo>
                  <a:lnTo>
                    <a:pt x="4974336" y="2194814"/>
                  </a:lnTo>
                  <a:lnTo>
                    <a:pt x="5138928" y="2194814"/>
                  </a:lnTo>
                  <a:lnTo>
                    <a:pt x="5138928" y="1981200"/>
                  </a:lnTo>
                  <a:close/>
                </a:path>
                <a:path w="5760720" h="2195195">
                  <a:moveTo>
                    <a:pt x="5760720" y="2133600"/>
                  </a:moveTo>
                  <a:lnTo>
                    <a:pt x="5596128" y="2133600"/>
                  </a:lnTo>
                  <a:lnTo>
                    <a:pt x="5596128" y="2194814"/>
                  </a:lnTo>
                  <a:lnTo>
                    <a:pt x="5760720" y="2194814"/>
                  </a:lnTo>
                  <a:lnTo>
                    <a:pt x="5760720" y="213360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483352" y="2447543"/>
              <a:ext cx="5760720" cy="2103755"/>
            </a:xfrm>
            <a:custGeom>
              <a:avLst/>
              <a:gdLst/>
              <a:ahLst/>
              <a:cxnLst/>
              <a:rect l="l" t="t" r="r" b="b"/>
              <a:pathLst>
                <a:path w="5760720" h="2103754">
                  <a:moveTo>
                    <a:pt x="167640" y="0"/>
                  </a:moveTo>
                  <a:lnTo>
                    <a:pt x="0" y="0"/>
                  </a:lnTo>
                  <a:lnTo>
                    <a:pt x="0" y="2103374"/>
                  </a:lnTo>
                  <a:lnTo>
                    <a:pt x="167640" y="2103374"/>
                  </a:lnTo>
                  <a:lnTo>
                    <a:pt x="167640" y="0"/>
                  </a:lnTo>
                  <a:close/>
                </a:path>
                <a:path w="5760720" h="2103754">
                  <a:moveTo>
                    <a:pt x="786384" y="701040"/>
                  </a:moveTo>
                  <a:lnTo>
                    <a:pt x="621792" y="701040"/>
                  </a:lnTo>
                  <a:lnTo>
                    <a:pt x="621792" y="2103374"/>
                  </a:lnTo>
                  <a:lnTo>
                    <a:pt x="786384" y="2103374"/>
                  </a:lnTo>
                  <a:lnTo>
                    <a:pt x="786384" y="701040"/>
                  </a:lnTo>
                  <a:close/>
                </a:path>
                <a:path w="5760720" h="2103754">
                  <a:moveTo>
                    <a:pt x="1408176" y="762000"/>
                  </a:moveTo>
                  <a:lnTo>
                    <a:pt x="1243584" y="762000"/>
                  </a:lnTo>
                  <a:lnTo>
                    <a:pt x="1243584" y="2103374"/>
                  </a:lnTo>
                  <a:lnTo>
                    <a:pt x="1408176" y="2103374"/>
                  </a:lnTo>
                  <a:lnTo>
                    <a:pt x="1408176" y="762000"/>
                  </a:lnTo>
                  <a:close/>
                </a:path>
                <a:path w="5760720" h="2103754">
                  <a:moveTo>
                    <a:pt x="2029968" y="1249680"/>
                  </a:moveTo>
                  <a:lnTo>
                    <a:pt x="1865376" y="1249680"/>
                  </a:lnTo>
                  <a:lnTo>
                    <a:pt x="1865376" y="2103374"/>
                  </a:lnTo>
                  <a:lnTo>
                    <a:pt x="2029968" y="2103374"/>
                  </a:lnTo>
                  <a:lnTo>
                    <a:pt x="2029968" y="1249680"/>
                  </a:lnTo>
                  <a:close/>
                </a:path>
                <a:path w="5760720" h="2103754">
                  <a:moveTo>
                    <a:pt x="2651760" y="1463040"/>
                  </a:moveTo>
                  <a:lnTo>
                    <a:pt x="2487168" y="1463040"/>
                  </a:lnTo>
                  <a:lnTo>
                    <a:pt x="2487168" y="2103374"/>
                  </a:lnTo>
                  <a:lnTo>
                    <a:pt x="2651760" y="2103374"/>
                  </a:lnTo>
                  <a:lnTo>
                    <a:pt x="2651760" y="1463040"/>
                  </a:lnTo>
                  <a:close/>
                </a:path>
                <a:path w="5760720" h="2103754">
                  <a:moveTo>
                    <a:pt x="3273552" y="1554480"/>
                  </a:moveTo>
                  <a:lnTo>
                    <a:pt x="3108960" y="1554480"/>
                  </a:lnTo>
                  <a:lnTo>
                    <a:pt x="3108960" y="2103374"/>
                  </a:lnTo>
                  <a:lnTo>
                    <a:pt x="3273552" y="2103374"/>
                  </a:lnTo>
                  <a:lnTo>
                    <a:pt x="3273552" y="1554480"/>
                  </a:lnTo>
                  <a:close/>
                </a:path>
                <a:path w="5760720" h="2103754">
                  <a:moveTo>
                    <a:pt x="3895344" y="1615440"/>
                  </a:moveTo>
                  <a:lnTo>
                    <a:pt x="3730752" y="1615440"/>
                  </a:lnTo>
                  <a:lnTo>
                    <a:pt x="3730752" y="2103374"/>
                  </a:lnTo>
                  <a:lnTo>
                    <a:pt x="3895344" y="2103374"/>
                  </a:lnTo>
                  <a:lnTo>
                    <a:pt x="3895344" y="1615440"/>
                  </a:lnTo>
                  <a:close/>
                </a:path>
                <a:path w="5760720" h="2103754">
                  <a:moveTo>
                    <a:pt x="4517136" y="1737360"/>
                  </a:moveTo>
                  <a:lnTo>
                    <a:pt x="4352544" y="1737360"/>
                  </a:lnTo>
                  <a:lnTo>
                    <a:pt x="4352544" y="2103374"/>
                  </a:lnTo>
                  <a:lnTo>
                    <a:pt x="4517136" y="2103374"/>
                  </a:lnTo>
                  <a:lnTo>
                    <a:pt x="4517136" y="1737360"/>
                  </a:lnTo>
                  <a:close/>
                </a:path>
                <a:path w="5760720" h="2103754">
                  <a:moveTo>
                    <a:pt x="5138928" y="1798320"/>
                  </a:moveTo>
                  <a:lnTo>
                    <a:pt x="4974336" y="1798320"/>
                  </a:lnTo>
                  <a:lnTo>
                    <a:pt x="4974336" y="2103374"/>
                  </a:lnTo>
                  <a:lnTo>
                    <a:pt x="5138928" y="2103374"/>
                  </a:lnTo>
                  <a:lnTo>
                    <a:pt x="5138928" y="1798320"/>
                  </a:lnTo>
                  <a:close/>
                </a:path>
                <a:path w="5760720" h="2103754">
                  <a:moveTo>
                    <a:pt x="5760720" y="2042160"/>
                  </a:moveTo>
                  <a:lnTo>
                    <a:pt x="5596128" y="2042160"/>
                  </a:lnTo>
                  <a:lnTo>
                    <a:pt x="5596128" y="2103374"/>
                  </a:lnTo>
                  <a:lnTo>
                    <a:pt x="5760720" y="2103374"/>
                  </a:lnTo>
                  <a:lnTo>
                    <a:pt x="5760720" y="204216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152108" y="4550915"/>
              <a:ext cx="6217920" cy="0"/>
            </a:xfrm>
            <a:custGeom>
              <a:avLst/>
              <a:gdLst/>
              <a:ahLst/>
              <a:cxnLst/>
              <a:rect l="l" t="t" r="r" b="b"/>
              <a:pathLst>
                <a:path w="6217920" h="0">
                  <a:moveTo>
                    <a:pt x="0" y="0"/>
                  </a:moveTo>
                  <a:lnTo>
                    <a:pt x="6217303" y="1"/>
                  </a:lnTo>
                </a:path>
              </a:pathLst>
            </a:custGeom>
            <a:ln w="9525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527050" y="470407"/>
            <a:ext cx="153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287462" y="470407"/>
            <a:ext cx="12045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27050" y="1068324"/>
            <a:ext cx="3432175" cy="393319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2700" marR="424180">
              <a:lnSpc>
                <a:spcPct val="90100"/>
              </a:lnSpc>
              <a:spcBef>
                <a:spcPts val="480"/>
              </a:spcBef>
            </a:pPr>
            <a:r>
              <a:rPr dirty="0" sz="3200" spc="-110">
                <a:solidFill>
                  <a:srgbClr val="FFFFFF"/>
                </a:solidFill>
                <a:latin typeface="Arial Black"/>
                <a:cs typeface="Arial Black"/>
              </a:rPr>
              <a:t>Facebook </a:t>
            </a:r>
            <a:r>
              <a:rPr dirty="0" sz="3200" spc="-195">
                <a:solidFill>
                  <a:srgbClr val="FFFFFF"/>
                </a:solidFill>
                <a:latin typeface="Arial Black"/>
                <a:cs typeface="Arial Black"/>
              </a:rPr>
              <a:t>dominates,</a:t>
            </a:r>
            <a:r>
              <a:rPr dirty="0" sz="3200" spc="-37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200" spc="-120">
                <a:solidFill>
                  <a:srgbClr val="FFFFFF"/>
                </a:solidFill>
                <a:latin typeface="Arial Black"/>
                <a:cs typeface="Arial Black"/>
              </a:rPr>
              <a:t>but </a:t>
            </a:r>
            <a:r>
              <a:rPr dirty="0" sz="3200" spc="-225">
                <a:solidFill>
                  <a:srgbClr val="FFFFFF"/>
                </a:solidFill>
                <a:latin typeface="Arial Black"/>
                <a:cs typeface="Arial Black"/>
              </a:rPr>
              <a:t>YouTube</a:t>
            </a:r>
            <a:r>
              <a:rPr dirty="0" sz="3200" spc="-39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200" spc="-25">
                <a:solidFill>
                  <a:srgbClr val="FFFFFF"/>
                </a:solidFill>
                <a:latin typeface="Arial Black"/>
                <a:cs typeface="Arial Black"/>
              </a:rPr>
              <a:t>and </a:t>
            </a:r>
            <a:r>
              <a:rPr dirty="0" sz="3200" spc="-265">
                <a:solidFill>
                  <a:srgbClr val="FFFFFF"/>
                </a:solidFill>
                <a:latin typeface="Arial Black"/>
                <a:cs typeface="Arial Black"/>
              </a:rPr>
              <a:t>TikTok</a:t>
            </a:r>
            <a:r>
              <a:rPr dirty="0" sz="3200" spc="-4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200" spc="-20">
                <a:solidFill>
                  <a:srgbClr val="FFFFFF"/>
                </a:solidFill>
                <a:latin typeface="Arial Black"/>
                <a:cs typeface="Arial Black"/>
              </a:rPr>
              <a:t>show </a:t>
            </a:r>
            <a:r>
              <a:rPr dirty="0" sz="3200" spc="-85">
                <a:solidFill>
                  <a:srgbClr val="FFFFFF"/>
                </a:solidFill>
                <a:latin typeface="Arial Black"/>
                <a:cs typeface="Arial Black"/>
              </a:rPr>
              <a:t>significant </a:t>
            </a:r>
            <a:r>
              <a:rPr dirty="0" sz="3200" spc="-10">
                <a:solidFill>
                  <a:srgbClr val="FFFFFF"/>
                </a:solidFill>
                <a:latin typeface="Arial Black"/>
                <a:cs typeface="Arial Black"/>
              </a:rPr>
              <a:t>growth</a:t>
            </a:r>
            <a:endParaRPr sz="3200">
              <a:latin typeface="Arial Black"/>
              <a:cs typeface="Arial Black"/>
            </a:endParaRPr>
          </a:p>
          <a:p>
            <a:pPr marL="12700" marR="5080">
              <a:lnSpc>
                <a:spcPct val="121400"/>
              </a:lnSpc>
              <a:spcBef>
                <a:spcPts val="1465"/>
              </a:spcBef>
            </a:pP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Facebook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continues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be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most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used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social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network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Lucida Sans"/>
                <a:cs typeface="Lucida Sans"/>
              </a:rPr>
              <a:t>for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Brits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but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YouTube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and </a:t>
            </a:r>
            <a:r>
              <a:rPr dirty="0" sz="1400" spc="-90">
                <a:solidFill>
                  <a:srgbClr val="FFFFFF"/>
                </a:solidFill>
                <a:latin typeface="Lucida Sans"/>
                <a:cs typeface="Lucida Sans"/>
              </a:rPr>
              <a:t>TikTok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register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most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significant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growth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last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three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years.</a:t>
            </a:r>
            <a:endParaRPr sz="1400">
              <a:latin typeface="Lucida Sans"/>
              <a:cs typeface="Lucida Sans"/>
            </a:endParaRPr>
          </a:p>
        </p:txBody>
      </p:sp>
      <p:pic>
        <p:nvPicPr>
          <p:cNvPr id="16" name="object 16" descr="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0241" y="5333578"/>
            <a:ext cx="1378753" cy="426756"/>
          </a:xfrm>
          <a:prstGeom prst="rect">
            <a:avLst/>
          </a:prstGeom>
        </p:spPr>
      </p:pic>
      <p:sp>
        <p:nvSpPr>
          <p:cNvPr id="17" name="object 17" descr=""/>
          <p:cNvSpPr txBox="1"/>
          <p:nvPr/>
        </p:nvSpPr>
        <p:spPr>
          <a:xfrm>
            <a:off x="527298" y="6020815"/>
            <a:ext cx="337248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2200"/>
              </a:lnSpc>
              <a:spcBef>
                <a:spcPts val="100"/>
              </a:spcBef>
            </a:pP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Datasets</a:t>
            </a:r>
            <a:r>
              <a:rPr dirty="0" sz="9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accessed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–</a:t>
            </a:r>
            <a:r>
              <a:rPr dirty="0" sz="9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YouGov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Profiles+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GB: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0">
                <a:solidFill>
                  <a:srgbClr val="FFFFFF"/>
                </a:solidFill>
                <a:latin typeface="Lucida Sans"/>
                <a:cs typeface="Lucida Sans"/>
              </a:rPr>
              <a:t>31,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2023; December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75">
                <a:solidFill>
                  <a:srgbClr val="FFFFFF"/>
                </a:solidFill>
                <a:latin typeface="Lucida Sans"/>
                <a:cs typeface="Lucida Sans"/>
              </a:rPr>
              <a:t>27,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2020.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(N&gt;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121,200)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5218507" y="2134108"/>
            <a:ext cx="2819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95">
                <a:solidFill>
                  <a:srgbClr val="404040"/>
                </a:solidFill>
                <a:latin typeface="Arial Black"/>
                <a:cs typeface="Arial Black"/>
              </a:rPr>
              <a:t>72%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5840810" y="4023867"/>
            <a:ext cx="2806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95">
                <a:solidFill>
                  <a:srgbClr val="404040"/>
                </a:solidFill>
                <a:latin typeface="Arial Black"/>
                <a:cs typeface="Arial Black"/>
              </a:rPr>
              <a:t>10%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6454475" y="3170428"/>
            <a:ext cx="29718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5">
                <a:solidFill>
                  <a:srgbClr val="404040"/>
                </a:solidFill>
                <a:latin typeface="Arial Black"/>
                <a:cs typeface="Arial Black"/>
              </a:rPr>
              <a:t>38%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739336" y="4084828"/>
            <a:ext cx="2139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70">
                <a:solidFill>
                  <a:srgbClr val="404040"/>
                </a:solidFill>
                <a:latin typeface="Arial Black"/>
                <a:cs typeface="Arial Black"/>
              </a:rPr>
              <a:t>8%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231403" y="4115308"/>
            <a:ext cx="20383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10">
                <a:solidFill>
                  <a:srgbClr val="404040"/>
                </a:solidFill>
                <a:latin typeface="Arial Black"/>
                <a:cs typeface="Arial Black"/>
              </a:rPr>
              <a:t>7%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5415716" y="2225547"/>
            <a:ext cx="3022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404040"/>
                </a:solidFill>
                <a:latin typeface="Arial Black"/>
                <a:cs typeface="Arial Black"/>
              </a:rPr>
              <a:t>69%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6037259" y="2926588"/>
            <a:ext cx="3022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404040"/>
                </a:solidFill>
                <a:latin typeface="Arial Black"/>
                <a:cs typeface="Arial Black"/>
              </a:rPr>
              <a:t>46%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6658735" y="2987547"/>
            <a:ext cx="3028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30">
                <a:solidFill>
                  <a:srgbClr val="404040"/>
                </a:solidFill>
                <a:latin typeface="Arial Black"/>
                <a:cs typeface="Arial Black"/>
              </a:rPr>
              <a:t>44%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7046043" y="3414267"/>
            <a:ext cx="5575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404040"/>
                </a:solidFill>
                <a:latin typeface="Arial Black"/>
                <a:cs typeface="Arial Black"/>
              </a:rPr>
              <a:t>30</a:t>
            </a:r>
            <a:r>
              <a:rPr dirty="0" sz="1000" spc="-645">
                <a:solidFill>
                  <a:srgbClr val="404040"/>
                </a:solidFill>
                <a:latin typeface="Arial Black"/>
                <a:cs typeface="Arial Black"/>
              </a:rPr>
              <a:t>%</a:t>
            </a:r>
            <a:r>
              <a:rPr dirty="0" baseline="-27777" sz="1500">
                <a:solidFill>
                  <a:srgbClr val="404040"/>
                </a:solidFill>
                <a:latin typeface="Arial Black"/>
                <a:cs typeface="Arial Black"/>
              </a:rPr>
              <a:t>28%</a:t>
            </a:r>
            <a:endParaRPr baseline="-27777" sz="1500">
              <a:latin typeface="Arial Black"/>
              <a:cs typeface="Arial Black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7920672" y="3688588"/>
            <a:ext cx="26606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35">
                <a:solidFill>
                  <a:srgbClr val="404040"/>
                </a:solidFill>
                <a:latin typeface="Arial Black"/>
                <a:cs typeface="Arial Black"/>
              </a:rPr>
              <a:t>21%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8312237" y="3780028"/>
            <a:ext cx="5245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13888" sz="1500" spc="-217">
                <a:solidFill>
                  <a:srgbClr val="404040"/>
                </a:solidFill>
                <a:latin typeface="Arial Black"/>
                <a:cs typeface="Arial Black"/>
              </a:rPr>
              <a:t>17%</a:t>
            </a:r>
            <a:r>
              <a:rPr dirty="0" sz="1000" spc="-145">
                <a:solidFill>
                  <a:srgbClr val="404040"/>
                </a:solidFill>
                <a:latin typeface="Arial Black"/>
                <a:cs typeface="Arial Black"/>
              </a:rPr>
              <a:t>18%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8933968" y="3810508"/>
            <a:ext cx="5251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000" spc="-150">
                <a:solidFill>
                  <a:srgbClr val="404040"/>
                </a:solidFill>
                <a:latin typeface="Arial Black"/>
                <a:cs typeface="Arial Black"/>
              </a:rPr>
              <a:t>17%</a:t>
            </a:r>
            <a:r>
              <a:rPr dirty="0" baseline="-13888" sz="1500" spc="-225">
                <a:solidFill>
                  <a:srgbClr val="404040"/>
                </a:solidFill>
                <a:latin typeface="Arial Black"/>
                <a:cs typeface="Arial Black"/>
              </a:rPr>
              <a:t>16%</a:t>
            </a:r>
            <a:endParaRPr baseline="-13888" sz="1500">
              <a:latin typeface="Arial Black"/>
              <a:cs typeface="Arial Black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9549221" y="3901948"/>
            <a:ext cx="5283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000" spc="-140">
                <a:solidFill>
                  <a:srgbClr val="404040"/>
                </a:solidFill>
                <a:latin typeface="Arial Black"/>
                <a:cs typeface="Arial Black"/>
              </a:rPr>
              <a:t>14%</a:t>
            </a:r>
            <a:r>
              <a:rPr dirty="0" baseline="-27777" sz="1500" spc="-209">
                <a:solidFill>
                  <a:srgbClr val="404040"/>
                </a:solidFill>
                <a:latin typeface="Arial Black"/>
                <a:cs typeface="Arial Black"/>
              </a:rPr>
              <a:t>12%</a:t>
            </a:r>
            <a:endParaRPr baseline="-27777" sz="1500">
              <a:latin typeface="Arial Black"/>
              <a:cs typeface="Arial Black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10400165" y="4023867"/>
            <a:ext cx="2806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95">
                <a:solidFill>
                  <a:srgbClr val="404040"/>
                </a:solidFill>
                <a:latin typeface="Arial Black"/>
                <a:cs typeface="Arial Black"/>
              </a:rPr>
              <a:t>10%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10850656" y="4267708"/>
            <a:ext cx="4159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25">
                <a:solidFill>
                  <a:srgbClr val="404040"/>
                </a:solidFill>
                <a:latin typeface="Arial Black"/>
                <a:cs typeface="Arial Black"/>
              </a:rPr>
              <a:t>2%</a:t>
            </a:r>
            <a:r>
              <a:rPr dirty="0" sz="1000" spc="-13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dirty="0" sz="1000" spc="-85">
                <a:solidFill>
                  <a:srgbClr val="404040"/>
                </a:solidFill>
                <a:latin typeface="Arial Black"/>
                <a:cs typeface="Arial Black"/>
              </a:rPr>
              <a:t>2%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5159761" y="4581652"/>
            <a:ext cx="185928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Lucida Sans"/>
                <a:cs typeface="Lucida Sans"/>
              </a:rPr>
              <a:t>Facebook</a:t>
            </a:r>
            <a:r>
              <a:rPr dirty="0" sz="1000" spc="105">
                <a:latin typeface="Lucida Sans"/>
                <a:cs typeface="Lucida Sans"/>
              </a:rPr>
              <a:t> </a:t>
            </a:r>
            <a:r>
              <a:rPr dirty="0" sz="1000" spc="-10">
                <a:latin typeface="Lucida Sans"/>
                <a:cs typeface="Lucida Sans"/>
              </a:rPr>
              <a:t>YouTube</a:t>
            </a:r>
            <a:r>
              <a:rPr dirty="0" sz="1000" spc="70">
                <a:latin typeface="Lucida Sans"/>
                <a:cs typeface="Lucida Sans"/>
              </a:rPr>
              <a:t> </a:t>
            </a:r>
            <a:r>
              <a:rPr dirty="0" sz="1000" spc="-10">
                <a:latin typeface="Lucida Sans"/>
                <a:cs typeface="Lucida Sans"/>
              </a:rPr>
              <a:t>Instagram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7043239" y="4581652"/>
            <a:ext cx="575310" cy="458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150"/>
              </a:lnSpc>
              <a:spcBef>
                <a:spcPts val="100"/>
              </a:spcBef>
            </a:pPr>
            <a:r>
              <a:rPr dirty="0" sz="1000" spc="-50">
                <a:latin typeface="Lucida Sans"/>
                <a:cs typeface="Lucida Sans"/>
              </a:rPr>
              <a:t>X</a:t>
            </a:r>
            <a:endParaRPr sz="1000">
              <a:latin typeface="Lucida Sans"/>
              <a:cs typeface="Lucida Sans"/>
            </a:endParaRPr>
          </a:p>
          <a:p>
            <a:pPr algn="ctr" marL="12065" marR="5080">
              <a:lnSpc>
                <a:spcPts val="1100"/>
              </a:lnSpc>
              <a:spcBef>
                <a:spcPts val="70"/>
              </a:spcBef>
            </a:pPr>
            <a:r>
              <a:rPr dirty="0" sz="1000" spc="-40">
                <a:latin typeface="Lucida Sans"/>
                <a:cs typeface="Lucida Sans"/>
              </a:rPr>
              <a:t>(form</a:t>
            </a:r>
            <a:r>
              <a:rPr dirty="0" sz="1000" spc="-190">
                <a:latin typeface="Lucida Sans"/>
                <a:cs typeface="Lucida Sans"/>
              </a:rPr>
              <a:t> </a:t>
            </a:r>
            <a:r>
              <a:rPr dirty="0" sz="1000" spc="-25">
                <a:latin typeface="Lucida Sans"/>
                <a:cs typeface="Lucida Sans"/>
              </a:rPr>
              <a:t>erly </a:t>
            </a:r>
            <a:r>
              <a:rPr dirty="0" sz="1000" spc="-10">
                <a:latin typeface="Lucida Sans"/>
                <a:cs typeface="Lucida Sans"/>
              </a:rPr>
              <a:t>Twitter)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7745868" y="4581652"/>
            <a:ext cx="4089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5">
                <a:latin typeface="Lucida Sans"/>
                <a:cs typeface="Lucida Sans"/>
              </a:rPr>
              <a:t>TikTok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8306575" y="4581652"/>
            <a:ext cx="17862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Lucida Sans"/>
                <a:cs typeface="Lucida Sans"/>
              </a:rPr>
              <a:t>LinkedIn</a:t>
            </a:r>
            <a:r>
              <a:rPr dirty="0" sz="1000" spc="250">
                <a:latin typeface="Lucida Sans"/>
                <a:cs typeface="Lucida Sans"/>
              </a:rPr>
              <a:t> </a:t>
            </a:r>
            <a:r>
              <a:rPr dirty="0" sz="1000">
                <a:latin typeface="Lucida Sans"/>
                <a:cs typeface="Lucida Sans"/>
              </a:rPr>
              <a:t>Snapchat</a:t>
            </a:r>
            <a:r>
              <a:rPr dirty="0" sz="1000" spc="200">
                <a:latin typeface="Lucida Sans"/>
                <a:cs typeface="Lucida Sans"/>
              </a:rPr>
              <a:t> </a:t>
            </a:r>
            <a:r>
              <a:rPr dirty="0" sz="1000" spc="-10">
                <a:latin typeface="Lucida Sans"/>
                <a:cs typeface="Lucida Sans"/>
              </a:rPr>
              <a:t>Pinterest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10229805" y="4581652"/>
            <a:ext cx="413384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latin typeface="Lucida Sans"/>
                <a:cs typeface="Lucida Sans"/>
              </a:rPr>
              <a:t>Reddit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10834771" y="4581652"/>
            <a:ext cx="441959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latin typeface="Lucida Sans"/>
                <a:cs typeface="Lucida Sans"/>
              </a:rPr>
              <a:t>Tumblr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6527424" y="1466596"/>
            <a:ext cx="345249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10">
                <a:latin typeface="Arial Black"/>
                <a:cs typeface="Arial Black"/>
              </a:rPr>
              <a:t>Social</a:t>
            </a:r>
            <a:r>
              <a:rPr dirty="0" sz="1600" spc="-180">
                <a:latin typeface="Arial Black"/>
                <a:cs typeface="Arial Black"/>
              </a:rPr>
              <a:t> </a:t>
            </a:r>
            <a:r>
              <a:rPr dirty="0" sz="1600" spc="-114">
                <a:latin typeface="Arial Black"/>
                <a:cs typeface="Arial Black"/>
              </a:rPr>
              <a:t>networks</a:t>
            </a:r>
            <a:r>
              <a:rPr dirty="0" sz="1600" spc="-180">
                <a:latin typeface="Arial Black"/>
                <a:cs typeface="Arial Black"/>
              </a:rPr>
              <a:t> </a:t>
            </a:r>
            <a:r>
              <a:rPr dirty="0" sz="1600" spc="-105">
                <a:latin typeface="Arial Black"/>
                <a:cs typeface="Arial Black"/>
              </a:rPr>
              <a:t>used</a:t>
            </a:r>
            <a:r>
              <a:rPr dirty="0" sz="1600" spc="-175">
                <a:latin typeface="Arial Black"/>
                <a:cs typeface="Arial Black"/>
              </a:rPr>
              <a:t> </a:t>
            </a:r>
            <a:r>
              <a:rPr dirty="0" sz="1600" spc="-80">
                <a:latin typeface="Arial Black"/>
                <a:cs typeface="Arial Black"/>
              </a:rPr>
              <a:t>in</a:t>
            </a:r>
            <a:r>
              <a:rPr dirty="0" sz="1600" spc="-180">
                <a:latin typeface="Arial Black"/>
                <a:cs typeface="Arial Black"/>
              </a:rPr>
              <a:t> </a:t>
            </a:r>
            <a:r>
              <a:rPr dirty="0" sz="1600" spc="-125">
                <a:latin typeface="Arial Black"/>
                <a:cs typeface="Arial Black"/>
              </a:rPr>
              <a:t>last</a:t>
            </a:r>
            <a:r>
              <a:rPr dirty="0" sz="1600" spc="-180">
                <a:latin typeface="Arial Black"/>
                <a:cs typeface="Arial Black"/>
              </a:rPr>
              <a:t> </a:t>
            </a:r>
            <a:r>
              <a:rPr dirty="0" sz="1600" spc="-55">
                <a:latin typeface="Arial Black"/>
                <a:cs typeface="Arial Black"/>
              </a:rPr>
              <a:t>month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40" name="object 40" descr=""/>
          <p:cNvGrpSpPr/>
          <p:nvPr/>
        </p:nvGrpSpPr>
        <p:grpSpPr>
          <a:xfrm>
            <a:off x="7856386" y="5396975"/>
            <a:ext cx="543560" cy="57150"/>
            <a:chOff x="7856386" y="5396975"/>
            <a:chExt cx="543560" cy="57150"/>
          </a:xfrm>
        </p:grpSpPr>
        <p:sp>
          <p:nvSpPr>
            <p:cNvPr id="41" name="object 41" descr=""/>
            <p:cNvSpPr/>
            <p:nvPr/>
          </p:nvSpPr>
          <p:spPr>
            <a:xfrm>
              <a:off x="7856386" y="539697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7150" y="0"/>
                  </a:moveTo>
                  <a:lnTo>
                    <a:pt x="0" y="0"/>
                  </a:lnTo>
                  <a:lnTo>
                    <a:pt x="0" y="57149"/>
                  </a:lnTo>
                  <a:lnTo>
                    <a:pt x="57150" y="57149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8342170" y="539697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7150" y="0"/>
                  </a:moveTo>
                  <a:lnTo>
                    <a:pt x="0" y="0"/>
                  </a:lnTo>
                  <a:lnTo>
                    <a:pt x="0" y="57149"/>
                  </a:lnTo>
                  <a:lnTo>
                    <a:pt x="57150" y="57149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 descr=""/>
          <p:cNvSpPr txBox="1"/>
          <p:nvPr/>
        </p:nvSpPr>
        <p:spPr>
          <a:xfrm>
            <a:off x="7924647" y="5319267"/>
            <a:ext cx="8229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7840" algn="l"/>
              </a:tabLst>
            </a:pPr>
            <a:r>
              <a:rPr dirty="0" sz="1000" spc="-20">
                <a:solidFill>
                  <a:srgbClr val="595959"/>
                </a:solidFill>
                <a:latin typeface="Lucida Sans"/>
                <a:cs typeface="Lucida Sans"/>
              </a:rPr>
              <a:t>2020</a:t>
            </a:r>
            <a:r>
              <a:rPr dirty="0" sz="1000">
                <a:solidFill>
                  <a:srgbClr val="595959"/>
                </a:solidFill>
                <a:latin typeface="Lucida Sans"/>
                <a:cs typeface="Lucida Sans"/>
              </a:rPr>
              <a:t>	</a:t>
            </a:r>
            <a:r>
              <a:rPr dirty="0" sz="1000" spc="-20">
                <a:solidFill>
                  <a:srgbClr val="595959"/>
                </a:solidFill>
                <a:latin typeface="Lucida Sans"/>
                <a:cs typeface="Lucida Sans"/>
              </a:rPr>
              <a:t>2023</a:t>
            </a:r>
            <a:endParaRPr sz="10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157043" y="491597"/>
            <a:ext cx="494030" cy="102870"/>
          </a:xfrm>
          <a:custGeom>
            <a:avLst/>
            <a:gdLst/>
            <a:ahLst/>
            <a:cxnLst/>
            <a:rect l="l" t="t" r="r" b="b"/>
            <a:pathLst>
              <a:path w="494029" h="102870">
                <a:moveTo>
                  <a:pt x="485289" y="5875"/>
                </a:moveTo>
                <a:lnTo>
                  <a:pt x="482051" y="5875"/>
                </a:lnTo>
                <a:lnTo>
                  <a:pt x="480509" y="6339"/>
                </a:lnTo>
                <a:lnTo>
                  <a:pt x="478967" y="7112"/>
                </a:lnTo>
                <a:lnTo>
                  <a:pt x="477271" y="7885"/>
                </a:lnTo>
                <a:lnTo>
                  <a:pt x="476037" y="9122"/>
                </a:lnTo>
                <a:lnTo>
                  <a:pt x="475267" y="10667"/>
                </a:lnTo>
                <a:lnTo>
                  <a:pt x="474341" y="12214"/>
                </a:lnTo>
                <a:lnTo>
                  <a:pt x="473878" y="13760"/>
                </a:lnTo>
                <a:lnTo>
                  <a:pt x="473878" y="17162"/>
                </a:lnTo>
                <a:lnTo>
                  <a:pt x="474341" y="18708"/>
                </a:lnTo>
                <a:lnTo>
                  <a:pt x="475267" y="20255"/>
                </a:lnTo>
                <a:lnTo>
                  <a:pt x="476037" y="21800"/>
                </a:lnTo>
                <a:lnTo>
                  <a:pt x="477271" y="23037"/>
                </a:lnTo>
                <a:lnTo>
                  <a:pt x="478814" y="23811"/>
                </a:lnTo>
                <a:lnTo>
                  <a:pt x="480355" y="24738"/>
                </a:lnTo>
                <a:lnTo>
                  <a:pt x="482051" y="25048"/>
                </a:lnTo>
                <a:lnTo>
                  <a:pt x="485444" y="25048"/>
                </a:lnTo>
                <a:lnTo>
                  <a:pt x="486986" y="24738"/>
                </a:lnTo>
                <a:lnTo>
                  <a:pt x="488528" y="23811"/>
                </a:lnTo>
                <a:lnTo>
                  <a:pt x="489146" y="23501"/>
                </a:lnTo>
                <a:lnTo>
                  <a:pt x="482359" y="23501"/>
                </a:lnTo>
                <a:lnTo>
                  <a:pt x="480973" y="23192"/>
                </a:lnTo>
                <a:lnTo>
                  <a:pt x="479585" y="22419"/>
                </a:lnTo>
                <a:lnTo>
                  <a:pt x="478350" y="21800"/>
                </a:lnTo>
                <a:lnTo>
                  <a:pt x="477271" y="20718"/>
                </a:lnTo>
                <a:lnTo>
                  <a:pt x="476655" y="19481"/>
                </a:lnTo>
                <a:lnTo>
                  <a:pt x="475884" y="18244"/>
                </a:lnTo>
                <a:lnTo>
                  <a:pt x="475644" y="17162"/>
                </a:lnTo>
                <a:lnTo>
                  <a:pt x="475652" y="13760"/>
                </a:lnTo>
                <a:lnTo>
                  <a:pt x="475884" y="12833"/>
                </a:lnTo>
                <a:lnTo>
                  <a:pt x="482359" y="7421"/>
                </a:lnTo>
                <a:lnTo>
                  <a:pt x="489145" y="7421"/>
                </a:lnTo>
                <a:lnTo>
                  <a:pt x="486986" y="6339"/>
                </a:lnTo>
                <a:lnTo>
                  <a:pt x="485289" y="5875"/>
                </a:lnTo>
                <a:close/>
              </a:path>
              <a:path w="494029" h="102870">
                <a:moveTo>
                  <a:pt x="489145" y="7421"/>
                </a:moveTo>
                <a:lnTo>
                  <a:pt x="484982" y="7421"/>
                </a:lnTo>
                <a:lnTo>
                  <a:pt x="486369" y="7885"/>
                </a:lnTo>
                <a:lnTo>
                  <a:pt x="487757" y="8503"/>
                </a:lnTo>
                <a:lnTo>
                  <a:pt x="488991" y="9277"/>
                </a:lnTo>
                <a:lnTo>
                  <a:pt x="490070" y="10204"/>
                </a:lnTo>
                <a:lnTo>
                  <a:pt x="490687" y="11441"/>
                </a:lnTo>
                <a:lnTo>
                  <a:pt x="491458" y="12833"/>
                </a:lnTo>
                <a:lnTo>
                  <a:pt x="491805" y="13760"/>
                </a:lnTo>
                <a:lnTo>
                  <a:pt x="491818" y="17162"/>
                </a:lnTo>
                <a:lnTo>
                  <a:pt x="491458" y="18244"/>
                </a:lnTo>
                <a:lnTo>
                  <a:pt x="490687" y="19481"/>
                </a:lnTo>
                <a:lnTo>
                  <a:pt x="490070" y="20718"/>
                </a:lnTo>
                <a:lnTo>
                  <a:pt x="488991" y="21800"/>
                </a:lnTo>
                <a:lnTo>
                  <a:pt x="487757" y="22419"/>
                </a:lnTo>
                <a:lnTo>
                  <a:pt x="486524" y="23192"/>
                </a:lnTo>
                <a:lnTo>
                  <a:pt x="485136" y="23501"/>
                </a:lnTo>
                <a:lnTo>
                  <a:pt x="489146" y="23501"/>
                </a:lnTo>
                <a:lnTo>
                  <a:pt x="493463" y="17162"/>
                </a:lnTo>
                <a:lnTo>
                  <a:pt x="493463" y="13760"/>
                </a:lnTo>
                <a:lnTo>
                  <a:pt x="493001" y="12214"/>
                </a:lnTo>
                <a:lnTo>
                  <a:pt x="491998" y="10514"/>
                </a:lnTo>
                <a:lnTo>
                  <a:pt x="491304" y="9122"/>
                </a:lnTo>
                <a:lnTo>
                  <a:pt x="490070" y="7885"/>
                </a:lnTo>
                <a:lnTo>
                  <a:pt x="489145" y="7421"/>
                </a:lnTo>
                <a:close/>
              </a:path>
              <a:path w="494029" h="102870">
                <a:moveTo>
                  <a:pt x="485136" y="10514"/>
                </a:moveTo>
                <a:lnTo>
                  <a:pt x="479430" y="10514"/>
                </a:lnTo>
                <a:lnTo>
                  <a:pt x="479430" y="20873"/>
                </a:lnTo>
                <a:lnTo>
                  <a:pt x="481126" y="20873"/>
                </a:lnTo>
                <a:lnTo>
                  <a:pt x="481126" y="16389"/>
                </a:lnTo>
                <a:lnTo>
                  <a:pt x="484828" y="16389"/>
                </a:lnTo>
                <a:lnTo>
                  <a:pt x="484518" y="16234"/>
                </a:lnTo>
                <a:lnTo>
                  <a:pt x="485444" y="16079"/>
                </a:lnTo>
                <a:lnTo>
                  <a:pt x="486215" y="15770"/>
                </a:lnTo>
                <a:lnTo>
                  <a:pt x="486987" y="14997"/>
                </a:lnTo>
                <a:lnTo>
                  <a:pt x="481126" y="14997"/>
                </a:lnTo>
                <a:lnTo>
                  <a:pt x="481126" y="11904"/>
                </a:lnTo>
                <a:lnTo>
                  <a:pt x="487089" y="11904"/>
                </a:lnTo>
                <a:lnTo>
                  <a:pt x="486677" y="11286"/>
                </a:lnTo>
                <a:lnTo>
                  <a:pt x="485753" y="10667"/>
                </a:lnTo>
                <a:lnTo>
                  <a:pt x="485136" y="10514"/>
                </a:lnTo>
                <a:close/>
              </a:path>
              <a:path w="494029" h="102870">
                <a:moveTo>
                  <a:pt x="484828" y="16389"/>
                </a:moveTo>
                <a:lnTo>
                  <a:pt x="482668" y="16389"/>
                </a:lnTo>
                <a:lnTo>
                  <a:pt x="483130" y="16544"/>
                </a:lnTo>
                <a:lnTo>
                  <a:pt x="483439" y="16852"/>
                </a:lnTo>
                <a:lnTo>
                  <a:pt x="483903" y="17162"/>
                </a:lnTo>
                <a:lnTo>
                  <a:pt x="484518" y="17934"/>
                </a:lnTo>
                <a:lnTo>
                  <a:pt x="485289" y="19171"/>
                </a:lnTo>
                <a:lnTo>
                  <a:pt x="486215" y="20873"/>
                </a:lnTo>
                <a:lnTo>
                  <a:pt x="488219" y="20873"/>
                </a:lnTo>
                <a:lnTo>
                  <a:pt x="486898" y="18708"/>
                </a:lnTo>
                <a:lnTo>
                  <a:pt x="486369" y="17781"/>
                </a:lnTo>
                <a:lnTo>
                  <a:pt x="485753" y="17162"/>
                </a:lnTo>
                <a:lnTo>
                  <a:pt x="485444" y="16697"/>
                </a:lnTo>
                <a:lnTo>
                  <a:pt x="484828" y="16389"/>
                </a:lnTo>
                <a:close/>
              </a:path>
              <a:path w="494029" h="102870">
                <a:moveTo>
                  <a:pt x="487089" y="11904"/>
                </a:moveTo>
                <a:lnTo>
                  <a:pt x="484365" y="11904"/>
                </a:lnTo>
                <a:lnTo>
                  <a:pt x="485289" y="12369"/>
                </a:lnTo>
                <a:lnTo>
                  <a:pt x="485444" y="12523"/>
                </a:lnTo>
                <a:lnTo>
                  <a:pt x="485599" y="12833"/>
                </a:lnTo>
                <a:lnTo>
                  <a:pt x="485675" y="14070"/>
                </a:lnTo>
                <a:lnTo>
                  <a:pt x="485598" y="14225"/>
                </a:lnTo>
                <a:lnTo>
                  <a:pt x="485136" y="14533"/>
                </a:lnTo>
                <a:lnTo>
                  <a:pt x="484827" y="14843"/>
                </a:lnTo>
                <a:lnTo>
                  <a:pt x="484210" y="14997"/>
                </a:lnTo>
                <a:lnTo>
                  <a:pt x="486987" y="14997"/>
                </a:lnTo>
                <a:lnTo>
                  <a:pt x="487295" y="14688"/>
                </a:lnTo>
                <a:lnTo>
                  <a:pt x="487410" y="14225"/>
                </a:lnTo>
                <a:lnTo>
                  <a:pt x="487295" y="12214"/>
                </a:lnTo>
                <a:lnTo>
                  <a:pt x="487089" y="11904"/>
                </a:lnTo>
                <a:close/>
              </a:path>
              <a:path w="494029" h="102870">
                <a:moveTo>
                  <a:pt x="368710" y="27367"/>
                </a:moveTo>
                <a:lnTo>
                  <a:pt x="361462" y="27367"/>
                </a:lnTo>
                <a:lnTo>
                  <a:pt x="354985" y="28912"/>
                </a:lnTo>
                <a:lnTo>
                  <a:pt x="343574" y="35097"/>
                </a:lnTo>
                <a:lnTo>
                  <a:pt x="338947" y="39582"/>
                </a:lnTo>
                <a:lnTo>
                  <a:pt x="335864" y="45457"/>
                </a:lnTo>
                <a:lnTo>
                  <a:pt x="332625" y="51487"/>
                </a:lnTo>
                <a:lnTo>
                  <a:pt x="331227" y="56949"/>
                </a:lnTo>
                <a:lnTo>
                  <a:pt x="331177" y="72487"/>
                </a:lnTo>
                <a:lnTo>
                  <a:pt x="332625" y="79162"/>
                </a:lnTo>
                <a:lnTo>
                  <a:pt x="335947" y="85039"/>
                </a:lnTo>
                <a:lnTo>
                  <a:pt x="338947" y="90605"/>
                </a:lnTo>
                <a:lnTo>
                  <a:pt x="343574" y="94933"/>
                </a:lnTo>
                <a:lnTo>
                  <a:pt x="349742" y="98026"/>
                </a:lnTo>
                <a:lnTo>
                  <a:pt x="355756" y="100963"/>
                </a:lnTo>
                <a:lnTo>
                  <a:pt x="362078" y="102355"/>
                </a:lnTo>
                <a:lnTo>
                  <a:pt x="368863" y="102355"/>
                </a:lnTo>
                <a:lnTo>
                  <a:pt x="399620" y="86894"/>
                </a:lnTo>
                <a:lnTo>
                  <a:pt x="363774" y="86894"/>
                </a:lnTo>
                <a:lnTo>
                  <a:pt x="359456" y="85039"/>
                </a:lnTo>
                <a:lnTo>
                  <a:pt x="356064" y="81328"/>
                </a:lnTo>
                <a:lnTo>
                  <a:pt x="352672" y="77462"/>
                </a:lnTo>
                <a:lnTo>
                  <a:pt x="350975" y="72050"/>
                </a:lnTo>
                <a:lnTo>
                  <a:pt x="351070" y="57517"/>
                </a:lnTo>
                <a:lnTo>
                  <a:pt x="352672" y="52260"/>
                </a:lnTo>
                <a:lnTo>
                  <a:pt x="356064" y="48549"/>
                </a:lnTo>
                <a:lnTo>
                  <a:pt x="359456" y="44683"/>
                </a:lnTo>
                <a:lnTo>
                  <a:pt x="363774" y="42828"/>
                </a:lnTo>
                <a:lnTo>
                  <a:pt x="399883" y="42828"/>
                </a:lnTo>
                <a:lnTo>
                  <a:pt x="395850" y="37881"/>
                </a:lnTo>
                <a:lnTo>
                  <a:pt x="390156" y="33303"/>
                </a:lnTo>
                <a:lnTo>
                  <a:pt x="383726" y="30015"/>
                </a:lnTo>
                <a:lnTo>
                  <a:pt x="376572" y="28031"/>
                </a:lnTo>
                <a:lnTo>
                  <a:pt x="368710" y="27367"/>
                </a:lnTo>
                <a:close/>
              </a:path>
              <a:path w="494029" h="102870">
                <a:moveTo>
                  <a:pt x="423915" y="28912"/>
                </a:moveTo>
                <a:lnTo>
                  <a:pt x="403715" y="28912"/>
                </a:lnTo>
                <a:lnTo>
                  <a:pt x="433167" y="100810"/>
                </a:lnTo>
                <a:lnTo>
                  <a:pt x="450439" y="100810"/>
                </a:lnTo>
                <a:lnTo>
                  <a:pt x="459667" y="77925"/>
                </a:lnTo>
                <a:lnTo>
                  <a:pt x="441650" y="77925"/>
                </a:lnTo>
                <a:lnTo>
                  <a:pt x="437794" y="65712"/>
                </a:lnTo>
                <a:lnTo>
                  <a:pt x="423915" y="28912"/>
                </a:lnTo>
                <a:close/>
              </a:path>
              <a:path w="494029" h="102870">
                <a:moveTo>
                  <a:pt x="399883" y="42828"/>
                </a:moveTo>
                <a:lnTo>
                  <a:pt x="373799" y="42828"/>
                </a:lnTo>
                <a:lnTo>
                  <a:pt x="377962" y="44683"/>
                </a:lnTo>
                <a:lnTo>
                  <a:pt x="381354" y="48549"/>
                </a:lnTo>
                <a:lnTo>
                  <a:pt x="384747" y="52260"/>
                </a:lnTo>
                <a:lnTo>
                  <a:pt x="386545" y="57517"/>
                </a:lnTo>
                <a:lnTo>
                  <a:pt x="386546" y="72050"/>
                </a:lnTo>
                <a:lnTo>
                  <a:pt x="384747" y="77462"/>
                </a:lnTo>
                <a:lnTo>
                  <a:pt x="381354" y="81328"/>
                </a:lnTo>
                <a:lnTo>
                  <a:pt x="377962" y="85039"/>
                </a:lnTo>
                <a:lnTo>
                  <a:pt x="373799" y="86894"/>
                </a:lnTo>
                <a:lnTo>
                  <a:pt x="399620" y="86894"/>
                </a:lnTo>
                <a:lnTo>
                  <a:pt x="406272" y="63856"/>
                </a:lnTo>
                <a:lnTo>
                  <a:pt x="405695" y="56949"/>
                </a:lnTo>
                <a:lnTo>
                  <a:pt x="403753" y="49921"/>
                </a:lnTo>
                <a:lnTo>
                  <a:pt x="400481" y="43561"/>
                </a:lnTo>
                <a:lnTo>
                  <a:pt x="399883" y="42828"/>
                </a:lnTo>
                <a:close/>
              </a:path>
              <a:path w="494029" h="102870">
                <a:moveTo>
                  <a:pt x="479430" y="28912"/>
                </a:moveTo>
                <a:lnTo>
                  <a:pt x="459691" y="28912"/>
                </a:lnTo>
                <a:lnTo>
                  <a:pt x="445813" y="65712"/>
                </a:lnTo>
                <a:lnTo>
                  <a:pt x="444271" y="69731"/>
                </a:lnTo>
                <a:lnTo>
                  <a:pt x="442729" y="74679"/>
                </a:lnTo>
                <a:lnTo>
                  <a:pt x="441650" y="77925"/>
                </a:lnTo>
                <a:lnTo>
                  <a:pt x="459667" y="77925"/>
                </a:lnTo>
                <a:lnTo>
                  <a:pt x="479430" y="28912"/>
                </a:lnTo>
                <a:close/>
              </a:path>
              <a:path w="494029" h="102870">
                <a:moveTo>
                  <a:pt x="112726" y="27367"/>
                </a:moveTo>
                <a:lnTo>
                  <a:pt x="105632" y="27367"/>
                </a:lnTo>
                <a:lnTo>
                  <a:pt x="99155" y="28912"/>
                </a:lnTo>
                <a:lnTo>
                  <a:pt x="75348" y="72487"/>
                </a:lnTo>
                <a:lnTo>
                  <a:pt x="76795" y="79162"/>
                </a:lnTo>
                <a:lnTo>
                  <a:pt x="106249" y="102355"/>
                </a:lnTo>
                <a:lnTo>
                  <a:pt x="112880" y="102355"/>
                </a:lnTo>
                <a:lnTo>
                  <a:pt x="143712" y="86894"/>
                </a:lnTo>
                <a:lnTo>
                  <a:pt x="107791" y="86894"/>
                </a:lnTo>
                <a:lnTo>
                  <a:pt x="103473" y="85039"/>
                </a:lnTo>
                <a:lnTo>
                  <a:pt x="100081" y="81328"/>
                </a:lnTo>
                <a:lnTo>
                  <a:pt x="96688" y="77462"/>
                </a:lnTo>
                <a:lnTo>
                  <a:pt x="94992" y="72050"/>
                </a:lnTo>
                <a:lnTo>
                  <a:pt x="95086" y="57517"/>
                </a:lnTo>
                <a:lnTo>
                  <a:pt x="96688" y="52260"/>
                </a:lnTo>
                <a:lnTo>
                  <a:pt x="100081" y="48549"/>
                </a:lnTo>
                <a:lnTo>
                  <a:pt x="103473" y="44683"/>
                </a:lnTo>
                <a:lnTo>
                  <a:pt x="107791" y="42828"/>
                </a:lnTo>
                <a:lnTo>
                  <a:pt x="143920" y="42828"/>
                </a:lnTo>
                <a:lnTo>
                  <a:pt x="139866" y="37881"/>
                </a:lnTo>
                <a:lnTo>
                  <a:pt x="134194" y="33303"/>
                </a:lnTo>
                <a:lnTo>
                  <a:pt x="127799" y="30015"/>
                </a:lnTo>
                <a:lnTo>
                  <a:pt x="120653" y="28031"/>
                </a:lnTo>
                <a:lnTo>
                  <a:pt x="112726" y="27367"/>
                </a:lnTo>
                <a:close/>
              </a:path>
              <a:path w="494029" h="102870">
                <a:moveTo>
                  <a:pt x="23749" y="1545"/>
                </a:moveTo>
                <a:lnTo>
                  <a:pt x="0" y="1545"/>
                </a:lnTo>
                <a:lnTo>
                  <a:pt x="36855" y="59063"/>
                </a:lnTo>
                <a:lnTo>
                  <a:pt x="36855" y="100810"/>
                </a:lnTo>
                <a:lnTo>
                  <a:pt x="57210" y="100810"/>
                </a:lnTo>
                <a:lnTo>
                  <a:pt x="57309" y="59063"/>
                </a:lnTo>
                <a:lnTo>
                  <a:pt x="69017" y="40819"/>
                </a:lnTo>
                <a:lnTo>
                  <a:pt x="47496" y="40819"/>
                </a:lnTo>
                <a:lnTo>
                  <a:pt x="23749" y="1545"/>
                </a:lnTo>
                <a:close/>
              </a:path>
              <a:path w="494029" h="102870">
                <a:moveTo>
                  <a:pt x="143920" y="42828"/>
                </a:moveTo>
                <a:lnTo>
                  <a:pt x="117815" y="42828"/>
                </a:lnTo>
                <a:lnTo>
                  <a:pt x="122132" y="44683"/>
                </a:lnTo>
                <a:lnTo>
                  <a:pt x="125525" y="48549"/>
                </a:lnTo>
                <a:lnTo>
                  <a:pt x="128917" y="52260"/>
                </a:lnTo>
                <a:lnTo>
                  <a:pt x="130565" y="57517"/>
                </a:lnTo>
                <a:lnTo>
                  <a:pt x="130567" y="72050"/>
                </a:lnTo>
                <a:lnTo>
                  <a:pt x="128917" y="77462"/>
                </a:lnTo>
                <a:lnTo>
                  <a:pt x="125525" y="81328"/>
                </a:lnTo>
                <a:lnTo>
                  <a:pt x="122132" y="85039"/>
                </a:lnTo>
                <a:lnTo>
                  <a:pt x="117815" y="86894"/>
                </a:lnTo>
                <a:lnTo>
                  <a:pt x="143712" y="86894"/>
                </a:lnTo>
                <a:lnTo>
                  <a:pt x="144456" y="86002"/>
                </a:lnTo>
                <a:lnTo>
                  <a:pt x="147827" y="79607"/>
                </a:lnTo>
                <a:lnTo>
                  <a:pt x="149838" y="72487"/>
                </a:lnTo>
                <a:lnTo>
                  <a:pt x="150480" y="64938"/>
                </a:lnTo>
                <a:lnTo>
                  <a:pt x="150439" y="63856"/>
                </a:lnTo>
                <a:lnTo>
                  <a:pt x="149841" y="56949"/>
                </a:lnTo>
                <a:lnTo>
                  <a:pt x="147846" y="49921"/>
                </a:lnTo>
                <a:lnTo>
                  <a:pt x="144521" y="43561"/>
                </a:lnTo>
                <a:lnTo>
                  <a:pt x="143920" y="42828"/>
                </a:lnTo>
                <a:close/>
              </a:path>
              <a:path w="494029" h="102870">
                <a:moveTo>
                  <a:pt x="94221" y="1545"/>
                </a:moveTo>
                <a:lnTo>
                  <a:pt x="70782" y="1545"/>
                </a:lnTo>
                <a:lnTo>
                  <a:pt x="47496" y="40819"/>
                </a:lnTo>
                <a:lnTo>
                  <a:pt x="69017" y="40819"/>
                </a:lnTo>
                <a:lnTo>
                  <a:pt x="94221" y="1545"/>
                </a:lnTo>
                <a:close/>
              </a:path>
              <a:path w="494029" h="102870">
                <a:moveTo>
                  <a:pt x="281274" y="0"/>
                </a:moveTo>
                <a:lnTo>
                  <a:pt x="271713" y="0"/>
                </a:lnTo>
                <a:lnTo>
                  <a:pt x="263540" y="1545"/>
                </a:lnTo>
                <a:lnTo>
                  <a:pt x="234954" y="29581"/>
                </a:lnTo>
                <a:lnTo>
                  <a:pt x="231311" y="50868"/>
                </a:lnTo>
                <a:lnTo>
                  <a:pt x="231663" y="57913"/>
                </a:lnTo>
                <a:lnTo>
                  <a:pt x="249293" y="92397"/>
                </a:lnTo>
                <a:lnTo>
                  <a:pt x="282354" y="102510"/>
                </a:lnTo>
                <a:lnTo>
                  <a:pt x="290681" y="102510"/>
                </a:lnTo>
                <a:lnTo>
                  <a:pt x="298853" y="100963"/>
                </a:lnTo>
                <a:lnTo>
                  <a:pt x="315045" y="94780"/>
                </a:lnTo>
                <a:lnTo>
                  <a:pt x="321213" y="91222"/>
                </a:lnTo>
                <a:lnTo>
                  <a:pt x="325377" y="87048"/>
                </a:lnTo>
                <a:lnTo>
                  <a:pt x="325377" y="85347"/>
                </a:lnTo>
                <a:lnTo>
                  <a:pt x="272484" y="85347"/>
                </a:lnTo>
                <a:lnTo>
                  <a:pt x="265545" y="82410"/>
                </a:lnTo>
                <a:lnTo>
                  <a:pt x="252129" y="50095"/>
                </a:lnTo>
                <a:lnTo>
                  <a:pt x="252620" y="42381"/>
                </a:lnTo>
                <a:lnTo>
                  <a:pt x="272329" y="17007"/>
                </a:lnTo>
                <a:lnTo>
                  <a:pt x="320228" y="17007"/>
                </a:lnTo>
                <a:lnTo>
                  <a:pt x="317512" y="12833"/>
                </a:lnTo>
                <a:lnTo>
                  <a:pt x="310573" y="7730"/>
                </a:lnTo>
                <a:lnTo>
                  <a:pt x="304759" y="4305"/>
                </a:lnTo>
                <a:lnTo>
                  <a:pt x="297948" y="1894"/>
                </a:lnTo>
                <a:lnTo>
                  <a:pt x="290124" y="468"/>
                </a:lnTo>
                <a:lnTo>
                  <a:pt x="281274" y="0"/>
                </a:lnTo>
                <a:close/>
              </a:path>
              <a:path w="494029" h="102870">
                <a:moveTo>
                  <a:pt x="325377" y="47621"/>
                </a:moveTo>
                <a:lnTo>
                  <a:pt x="281583" y="47621"/>
                </a:lnTo>
                <a:lnTo>
                  <a:pt x="281583" y="64320"/>
                </a:lnTo>
                <a:lnTo>
                  <a:pt x="304868" y="64320"/>
                </a:lnTo>
                <a:lnTo>
                  <a:pt x="304868" y="76843"/>
                </a:lnTo>
                <a:lnTo>
                  <a:pt x="301783" y="79317"/>
                </a:lnTo>
                <a:lnTo>
                  <a:pt x="298082" y="81328"/>
                </a:lnTo>
                <a:lnTo>
                  <a:pt x="293919" y="82873"/>
                </a:lnTo>
                <a:lnTo>
                  <a:pt x="289601" y="84574"/>
                </a:lnTo>
                <a:lnTo>
                  <a:pt x="285283" y="85347"/>
                </a:lnTo>
                <a:lnTo>
                  <a:pt x="325377" y="85347"/>
                </a:lnTo>
                <a:lnTo>
                  <a:pt x="325377" y="47621"/>
                </a:lnTo>
                <a:close/>
              </a:path>
              <a:path w="494029" h="102870">
                <a:moveTo>
                  <a:pt x="320228" y="17007"/>
                </a:moveTo>
                <a:lnTo>
                  <a:pt x="287134" y="17007"/>
                </a:lnTo>
                <a:lnTo>
                  <a:pt x="292068" y="18399"/>
                </a:lnTo>
                <a:lnTo>
                  <a:pt x="295923" y="21337"/>
                </a:lnTo>
                <a:lnTo>
                  <a:pt x="299779" y="24119"/>
                </a:lnTo>
                <a:lnTo>
                  <a:pt x="302400" y="27985"/>
                </a:lnTo>
                <a:lnTo>
                  <a:pt x="303942" y="32778"/>
                </a:lnTo>
                <a:lnTo>
                  <a:pt x="324143" y="29067"/>
                </a:lnTo>
                <a:lnTo>
                  <a:pt x="322139" y="19945"/>
                </a:lnTo>
                <a:lnTo>
                  <a:pt x="320228" y="17007"/>
                </a:lnTo>
                <a:close/>
              </a:path>
              <a:path w="494029" h="102870">
                <a:moveTo>
                  <a:pt x="175950" y="28912"/>
                </a:moveTo>
                <a:lnTo>
                  <a:pt x="156674" y="28912"/>
                </a:lnTo>
                <a:lnTo>
                  <a:pt x="156702" y="81328"/>
                </a:lnTo>
                <a:lnTo>
                  <a:pt x="176104" y="102355"/>
                </a:lnTo>
                <a:lnTo>
                  <a:pt x="185820" y="102355"/>
                </a:lnTo>
                <a:lnTo>
                  <a:pt x="190291" y="101273"/>
                </a:lnTo>
                <a:lnTo>
                  <a:pt x="198927" y="96944"/>
                </a:lnTo>
                <a:lnTo>
                  <a:pt x="202474" y="93851"/>
                </a:lnTo>
                <a:lnTo>
                  <a:pt x="205096" y="90140"/>
                </a:lnTo>
                <a:lnTo>
                  <a:pt x="223137" y="90140"/>
                </a:lnTo>
                <a:lnTo>
                  <a:pt x="223137" y="87976"/>
                </a:lnTo>
                <a:lnTo>
                  <a:pt x="185202" y="87976"/>
                </a:lnTo>
                <a:lnTo>
                  <a:pt x="182890" y="87203"/>
                </a:lnTo>
                <a:lnTo>
                  <a:pt x="175950" y="72050"/>
                </a:lnTo>
                <a:lnTo>
                  <a:pt x="175950" y="28912"/>
                </a:lnTo>
                <a:close/>
              </a:path>
              <a:path w="494029" h="102870">
                <a:moveTo>
                  <a:pt x="223137" y="90140"/>
                </a:moveTo>
                <a:lnTo>
                  <a:pt x="205096" y="90140"/>
                </a:lnTo>
                <a:lnTo>
                  <a:pt x="205096" y="100810"/>
                </a:lnTo>
                <a:lnTo>
                  <a:pt x="223137" y="100810"/>
                </a:lnTo>
                <a:lnTo>
                  <a:pt x="223137" y="90140"/>
                </a:lnTo>
                <a:close/>
              </a:path>
              <a:path w="494029" h="102870">
                <a:moveTo>
                  <a:pt x="223137" y="28912"/>
                </a:moveTo>
                <a:lnTo>
                  <a:pt x="203708" y="28912"/>
                </a:lnTo>
                <a:lnTo>
                  <a:pt x="203708" y="69576"/>
                </a:lnTo>
                <a:lnTo>
                  <a:pt x="203245" y="76070"/>
                </a:lnTo>
                <a:lnTo>
                  <a:pt x="191371" y="87976"/>
                </a:lnTo>
                <a:lnTo>
                  <a:pt x="223137" y="87976"/>
                </a:lnTo>
                <a:lnTo>
                  <a:pt x="223137" y="28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7298" y="665117"/>
            <a:ext cx="9781540" cy="1175385"/>
          </a:xfrm>
          <a:prstGeom prst="rect"/>
        </p:spPr>
        <p:txBody>
          <a:bodyPr wrap="square" lIns="0" tIns="1657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dirty="0" spc="-225"/>
              <a:t>YouTube</a:t>
            </a:r>
            <a:r>
              <a:rPr dirty="0" spc="-405"/>
              <a:t> </a:t>
            </a:r>
            <a:r>
              <a:rPr dirty="0" spc="-204"/>
              <a:t>dominates</a:t>
            </a:r>
            <a:r>
              <a:rPr dirty="0" spc="-405"/>
              <a:t> </a:t>
            </a:r>
            <a:r>
              <a:rPr dirty="0" spc="-170"/>
              <a:t>growth</a:t>
            </a:r>
            <a:r>
              <a:rPr dirty="0" spc="-405"/>
              <a:t> </a:t>
            </a:r>
            <a:r>
              <a:rPr dirty="0" spc="-245"/>
              <a:t>across</a:t>
            </a:r>
            <a:r>
              <a:rPr dirty="0" spc="-405"/>
              <a:t> </a:t>
            </a:r>
            <a:r>
              <a:rPr dirty="0" spc="-195"/>
              <a:t>all</a:t>
            </a:r>
            <a:r>
              <a:rPr dirty="0" spc="-415"/>
              <a:t> </a:t>
            </a:r>
            <a:r>
              <a:rPr dirty="0" spc="-225"/>
              <a:t>age</a:t>
            </a:r>
            <a:r>
              <a:rPr dirty="0" spc="-405"/>
              <a:t> </a:t>
            </a:r>
            <a:r>
              <a:rPr dirty="0" spc="-65"/>
              <a:t>groups</a:t>
            </a:r>
          </a:p>
          <a:p>
            <a:pPr marL="12700" marR="324485">
              <a:lnSpc>
                <a:spcPct val="107100"/>
              </a:lnSpc>
              <a:spcBef>
                <a:spcPts val="409"/>
              </a:spcBef>
            </a:pPr>
            <a:r>
              <a:rPr dirty="0" sz="1400">
                <a:latin typeface="Lucida Sans"/>
                <a:cs typeface="Lucida Sans"/>
              </a:rPr>
              <a:t>While</a:t>
            </a:r>
            <a:r>
              <a:rPr dirty="0" sz="1400" spc="-60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Facebook</a:t>
            </a:r>
            <a:r>
              <a:rPr dirty="0" sz="1400" spc="-60">
                <a:latin typeface="Lucida Sans"/>
                <a:cs typeface="Lucida Sans"/>
              </a:rPr>
              <a:t> </a:t>
            </a:r>
            <a:r>
              <a:rPr dirty="0" sz="1400" spc="-45">
                <a:latin typeface="Lucida Sans"/>
                <a:cs typeface="Lucida Sans"/>
              </a:rPr>
              <a:t>is</a:t>
            </a:r>
            <a:r>
              <a:rPr dirty="0" sz="1400" spc="-55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the</a:t>
            </a:r>
            <a:r>
              <a:rPr dirty="0" sz="1400" spc="-60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top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social</a:t>
            </a:r>
            <a:r>
              <a:rPr dirty="0" sz="1400" spc="-55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media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choice</a:t>
            </a:r>
            <a:r>
              <a:rPr dirty="0" sz="1400" spc="-55">
                <a:latin typeface="Lucida Sans"/>
                <a:cs typeface="Lucida Sans"/>
              </a:rPr>
              <a:t> </a:t>
            </a:r>
            <a:r>
              <a:rPr dirty="0" sz="1400" spc="-40">
                <a:latin typeface="Lucida Sans"/>
                <a:cs typeface="Lucida Sans"/>
              </a:rPr>
              <a:t>for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 spc="-25">
                <a:latin typeface="Lucida Sans"/>
                <a:cs typeface="Lucida Sans"/>
              </a:rPr>
              <a:t>those</a:t>
            </a:r>
            <a:r>
              <a:rPr dirty="0" sz="1400" spc="-60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aged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 spc="-110">
                <a:latin typeface="Lucida Sans"/>
                <a:cs typeface="Lucida Sans"/>
              </a:rPr>
              <a:t>25+,</a:t>
            </a:r>
            <a:r>
              <a:rPr dirty="0" sz="1400" spc="-55">
                <a:latin typeface="Lucida Sans"/>
                <a:cs typeface="Lucida Sans"/>
              </a:rPr>
              <a:t> </a:t>
            </a:r>
            <a:r>
              <a:rPr dirty="0" sz="1400" spc="-35">
                <a:latin typeface="Lucida Sans"/>
                <a:cs typeface="Lucida Sans"/>
              </a:rPr>
              <a:t>YouTube</a:t>
            </a:r>
            <a:r>
              <a:rPr dirty="0" sz="1400" spc="-60">
                <a:latin typeface="Lucida Sans"/>
                <a:cs typeface="Lucida Sans"/>
              </a:rPr>
              <a:t> </a:t>
            </a:r>
            <a:r>
              <a:rPr dirty="0" sz="1400" spc="-40">
                <a:latin typeface="Lucida Sans"/>
                <a:cs typeface="Lucida Sans"/>
              </a:rPr>
              <a:t>has</a:t>
            </a:r>
            <a:r>
              <a:rPr dirty="0" sz="1400" spc="-55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experienced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the</a:t>
            </a:r>
            <a:r>
              <a:rPr dirty="0" sz="1400" spc="-60">
                <a:latin typeface="Lucida Sans"/>
                <a:cs typeface="Lucida Sans"/>
              </a:rPr>
              <a:t> </a:t>
            </a:r>
            <a:r>
              <a:rPr dirty="0" sz="1400" spc="-40">
                <a:latin typeface="Lucida Sans"/>
                <a:cs typeface="Lucida Sans"/>
              </a:rPr>
              <a:t>most</a:t>
            </a:r>
            <a:r>
              <a:rPr dirty="0" sz="1400" spc="-55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significant increase</a:t>
            </a:r>
            <a:r>
              <a:rPr dirty="0" sz="1400" spc="-80">
                <a:latin typeface="Lucida Sans"/>
                <a:cs typeface="Lucida Sans"/>
              </a:rPr>
              <a:t> </a:t>
            </a:r>
            <a:r>
              <a:rPr dirty="0" sz="1400" spc="-30">
                <a:latin typeface="Lucida Sans"/>
                <a:cs typeface="Lucida Sans"/>
              </a:rPr>
              <a:t>among</a:t>
            </a:r>
            <a:r>
              <a:rPr dirty="0" sz="1400" spc="-80">
                <a:latin typeface="Lucida Sans"/>
                <a:cs typeface="Lucida Sans"/>
              </a:rPr>
              <a:t> </a:t>
            </a:r>
            <a:r>
              <a:rPr dirty="0" sz="1400" spc="-45">
                <a:latin typeface="Lucida Sans"/>
                <a:cs typeface="Lucida Sans"/>
              </a:rPr>
              <a:t>all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age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groups.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27048" y="6203696"/>
            <a:ext cx="50857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Datasets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accessed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–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YouGov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Profiles+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GB: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0">
                <a:solidFill>
                  <a:srgbClr val="FFFFFF"/>
                </a:solidFill>
                <a:latin typeface="Lucida Sans"/>
                <a:cs typeface="Lucida Sans"/>
              </a:rPr>
              <a:t>31,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2023;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75">
                <a:solidFill>
                  <a:srgbClr val="FFFFFF"/>
                </a:solidFill>
                <a:latin typeface="Lucida Sans"/>
                <a:cs typeface="Lucida Sans"/>
              </a:rPr>
              <a:t>27,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2020. 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(N&gt;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5,500)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27050" y="470407"/>
            <a:ext cx="19653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2795" algn="l"/>
              </a:tabLst>
            </a:pP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12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356615" y="1825751"/>
            <a:ext cx="11490960" cy="4450080"/>
            <a:chOff x="356615" y="1825751"/>
            <a:chExt cx="11490960" cy="4450080"/>
          </a:xfrm>
        </p:grpSpPr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1825751"/>
              <a:ext cx="5830824" cy="229514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539750" y="1975103"/>
              <a:ext cx="5464810" cy="1997075"/>
            </a:xfrm>
            <a:custGeom>
              <a:avLst/>
              <a:gdLst/>
              <a:ahLst/>
              <a:cxnLst/>
              <a:rect l="l" t="t" r="r" b="b"/>
              <a:pathLst>
                <a:path w="5464810" h="1997075">
                  <a:moveTo>
                    <a:pt x="5386894" y="0"/>
                  </a:moveTo>
                  <a:lnTo>
                    <a:pt x="77550" y="0"/>
                  </a:lnTo>
                  <a:lnTo>
                    <a:pt x="47364" y="6094"/>
                  </a:lnTo>
                  <a:lnTo>
                    <a:pt x="22713" y="22713"/>
                  </a:lnTo>
                  <a:lnTo>
                    <a:pt x="6094" y="47364"/>
                  </a:lnTo>
                  <a:lnTo>
                    <a:pt x="0" y="77550"/>
                  </a:lnTo>
                  <a:lnTo>
                    <a:pt x="0" y="1919056"/>
                  </a:lnTo>
                  <a:lnTo>
                    <a:pt x="6094" y="1949242"/>
                  </a:lnTo>
                  <a:lnTo>
                    <a:pt x="22713" y="1973892"/>
                  </a:lnTo>
                  <a:lnTo>
                    <a:pt x="47364" y="1990512"/>
                  </a:lnTo>
                  <a:lnTo>
                    <a:pt x="77550" y="1996606"/>
                  </a:lnTo>
                  <a:lnTo>
                    <a:pt x="5386894" y="1996606"/>
                  </a:lnTo>
                  <a:lnTo>
                    <a:pt x="5417080" y="1990512"/>
                  </a:lnTo>
                  <a:lnTo>
                    <a:pt x="5441731" y="1973892"/>
                  </a:lnTo>
                  <a:lnTo>
                    <a:pt x="5458351" y="1949242"/>
                  </a:lnTo>
                  <a:lnTo>
                    <a:pt x="5464445" y="1919056"/>
                  </a:lnTo>
                  <a:lnTo>
                    <a:pt x="5464445" y="77550"/>
                  </a:lnTo>
                  <a:lnTo>
                    <a:pt x="5458351" y="47364"/>
                  </a:lnTo>
                  <a:lnTo>
                    <a:pt x="5441731" y="22713"/>
                  </a:lnTo>
                  <a:lnTo>
                    <a:pt x="5417080" y="6094"/>
                  </a:lnTo>
                  <a:lnTo>
                    <a:pt x="5386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4560" y="1825751"/>
              <a:ext cx="5843016" cy="2295144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6186487" y="1975103"/>
              <a:ext cx="5476875" cy="1997075"/>
            </a:xfrm>
            <a:custGeom>
              <a:avLst/>
              <a:gdLst/>
              <a:ahLst/>
              <a:cxnLst/>
              <a:rect l="l" t="t" r="r" b="b"/>
              <a:pathLst>
                <a:path w="5476875" h="1997075">
                  <a:moveTo>
                    <a:pt x="5399024" y="0"/>
                  </a:moveTo>
                  <a:lnTo>
                    <a:pt x="77548" y="0"/>
                  </a:lnTo>
                  <a:lnTo>
                    <a:pt x="47363" y="6094"/>
                  </a:lnTo>
                  <a:lnTo>
                    <a:pt x="22713" y="22713"/>
                  </a:lnTo>
                  <a:lnTo>
                    <a:pt x="6094" y="47363"/>
                  </a:lnTo>
                  <a:lnTo>
                    <a:pt x="0" y="77548"/>
                  </a:lnTo>
                  <a:lnTo>
                    <a:pt x="0" y="1919057"/>
                  </a:lnTo>
                  <a:lnTo>
                    <a:pt x="6094" y="1949243"/>
                  </a:lnTo>
                  <a:lnTo>
                    <a:pt x="22713" y="1973893"/>
                  </a:lnTo>
                  <a:lnTo>
                    <a:pt x="47363" y="1990512"/>
                  </a:lnTo>
                  <a:lnTo>
                    <a:pt x="77548" y="1996606"/>
                  </a:lnTo>
                  <a:lnTo>
                    <a:pt x="5399024" y="1996606"/>
                  </a:lnTo>
                  <a:lnTo>
                    <a:pt x="5429209" y="1990512"/>
                  </a:lnTo>
                  <a:lnTo>
                    <a:pt x="5453859" y="1973893"/>
                  </a:lnTo>
                  <a:lnTo>
                    <a:pt x="5470478" y="1949243"/>
                  </a:lnTo>
                  <a:lnTo>
                    <a:pt x="5476572" y="1919057"/>
                  </a:lnTo>
                  <a:lnTo>
                    <a:pt x="5476572" y="77548"/>
                  </a:lnTo>
                  <a:lnTo>
                    <a:pt x="5470478" y="47363"/>
                  </a:lnTo>
                  <a:lnTo>
                    <a:pt x="5453859" y="22713"/>
                  </a:lnTo>
                  <a:lnTo>
                    <a:pt x="5429209" y="6094"/>
                  </a:lnTo>
                  <a:lnTo>
                    <a:pt x="5399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615" y="3980687"/>
              <a:ext cx="5830824" cy="229514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539750" y="4130648"/>
              <a:ext cx="5464810" cy="1997075"/>
            </a:xfrm>
            <a:custGeom>
              <a:avLst/>
              <a:gdLst/>
              <a:ahLst/>
              <a:cxnLst/>
              <a:rect l="l" t="t" r="r" b="b"/>
              <a:pathLst>
                <a:path w="5464810" h="1997075">
                  <a:moveTo>
                    <a:pt x="5386894" y="0"/>
                  </a:moveTo>
                  <a:lnTo>
                    <a:pt x="77550" y="0"/>
                  </a:lnTo>
                  <a:lnTo>
                    <a:pt x="47364" y="6094"/>
                  </a:lnTo>
                  <a:lnTo>
                    <a:pt x="22713" y="22713"/>
                  </a:lnTo>
                  <a:lnTo>
                    <a:pt x="6094" y="47364"/>
                  </a:lnTo>
                  <a:lnTo>
                    <a:pt x="0" y="77550"/>
                  </a:lnTo>
                  <a:lnTo>
                    <a:pt x="0" y="1919055"/>
                  </a:lnTo>
                  <a:lnTo>
                    <a:pt x="6094" y="1949242"/>
                  </a:lnTo>
                  <a:lnTo>
                    <a:pt x="22713" y="1973892"/>
                  </a:lnTo>
                  <a:lnTo>
                    <a:pt x="47364" y="1990512"/>
                  </a:lnTo>
                  <a:lnTo>
                    <a:pt x="77550" y="1996606"/>
                  </a:lnTo>
                  <a:lnTo>
                    <a:pt x="5386894" y="1996606"/>
                  </a:lnTo>
                  <a:lnTo>
                    <a:pt x="5417080" y="1990512"/>
                  </a:lnTo>
                  <a:lnTo>
                    <a:pt x="5441731" y="1973892"/>
                  </a:lnTo>
                  <a:lnTo>
                    <a:pt x="5458351" y="1949242"/>
                  </a:lnTo>
                  <a:lnTo>
                    <a:pt x="5464445" y="1919055"/>
                  </a:lnTo>
                  <a:lnTo>
                    <a:pt x="5464445" y="77550"/>
                  </a:lnTo>
                  <a:lnTo>
                    <a:pt x="5458351" y="47364"/>
                  </a:lnTo>
                  <a:lnTo>
                    <a:pt x="5441731" y="22713"/>
                  </a:lnTo>
                  <a:lnTo>
                    <a:pt x="5417080" y="6094"/>
                  </a:lnTo>
                  <a:lnTo>
                    <a:pt x="5386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4560" y="3980687"/>
              <a:ext cx="5843016" cy="2295144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6186487" y="4130648"/>
              <a:ext cx="5476875" cy="1997075"/>
            </a:xfrm>
            <a:custGeom>
              <a:avLst/>
              <a:gdLst/>
              <a:ahLst/>
              <a:cxnLst/>
              <a:rect l="l" t="t" r="r" b="b"/>
              <a:pathLst>
                <a:path w="5476875" h="1997075">
                  <a:moveTo>
                    <a:pt x="5399024" y="0"/>
                  </a:moveTo>
                  <a:lnTo>
                    <a:pt x="77548" y="0"/>
                  </a:lnTo>
                  <a:lnTo>
                    <a:pt x="47363" y="6094"/>
                  </a:lnTo>
                  <a:lnTo>
                    <a:pt x="22713" y="22713"/>
                  </a:lnTo>
                  <a:lnTo>
                    <a:pt x="6094" y="47363"/>
                  </a:lnTo>
                  <a:lnTo>
                    <a:pt x="0" y="77548"/>
                  </a:lnTo>
                  <a:lnTo>
                    <a:pt x="0" y="1919057"/>
                  </a:lnTo>
                  <a:lnTo>
                    <a:pt x="6094" y="1949243"/>
                  </a:lnTo>
                  <a:lnTo>
                    <a:pt x="22713" y="1973892"/>
                  </a:lnTo>
                  <a:lnTo>
                    <a:pt x="47363" y="1990512"/>
                  </a:lnTo>
                  <a:lnTo>
                    <a:pt x="77548" y="1996606"/>
                  </a:lnTo>
                  <a:lnTo>
                    <a:pt x="5399024" y="1996606"/>
                  </a:lnTo>
                  <a:lnTo>
                    <a:pt x="5429209" y="1990512"/>
                  </a:lnTo>
                  <a:lnTo>
                    <a:pt x="5453859" y="1973892"/>
                  </a:lnTo>
                  <a:lnTo>
                    <a:pt x="5470478" y="1949243"/>
                  </a:lnTo>
                  <a:lnTo>
                    <a:pt x="5476572" y="1919057"/>
                  </a:lnTo>
                  <a:lnTo>
                    <a:pt x="5476572" y="77548"/>
                  </a:lnTo>
                  <a:lnTo>
                    <a:pt x="5470478" y="47363"/>
                  </a:lnTo>
                  <a:lnTo>
                    <a:pt x="5453859" y="22713"/>
                  </a:lnTo>
                  <a:lnTo>
                    <a:pt x="5429209" y="6094"/>
                  </a:lnTo>
                  <a:lnTo>
                    <a:pt x="5399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671300" y="2028444"/>
            <a:ext cx="618426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44515" algn="l"/>
              </a:tabLst>
            </a:pPr>
            <a:r>
              <a:rPr dirty="0" sz="1400" spc="-95">
                <a:latin typeface="Arial Black"/>
                <a:cs typeface="Arial Black"/>
              </a:rPr>
              <a:t>18-</a:t>
            </a:r>
            <a:r>
              <a:rPr dirty="0" sz="1400" spc="-35">
                <a:latin typeface="Arial Black"/>
                <a:cs typeface="Arial Black"/>
              </a:rPr>
              <a:t>24</a:t>
            </a:r>
            <a:r>
              <a:rPr dirty="0" sz="1400">
                <a:latin typeface="Arial Black"/>
                <a:cs typeface="Arial Black"/>
              </a:rPr>
              <a:t>	</a:t>
            </a:r>
            <a:r>
              <a:rPr dirty="0" sz="1400" spc="-30">
                <a:latin typeface="Arial Black"/>
                <a:cs typeface="Arial Black"/>
              </a:rPr>
              <a:t>25-</a:t>
            </a:r>
            <a:r>
              <a:rPr dirty="0" sz="1400" spc="-25">
                <a:latin typeface="Arial Black"/>
                <a:cs typeface="Arial Black"/>
              </a:rPr>
              <a:t>39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674687" y="2667000"/>
            <a:ext cx="5196205" cy="765175"/>
            <a:chOff x="674687" y="2667000"/>
            <a:chExt cx="5196205" cy="765175"/>
          </a:xfrm>
        </p:grpSpPr>
        <p:sp>
          <p:nvSpPr>
            <p:cNvPr id="19" name="object 19" descr=""/>
            <p:cNvSpPr/>
            <p:nvPr/>
          </p:nvSpPr>
          <p:spPr>
            <a:xfrm>
              <a:off x="795528" y="2666999"/>
              <a:ext cx="4764405" cy="760730"/>
            </a:xfrm>
            <a:custGeom>
              <a:avLst/>
              <a:gdLst/>
              <a:ahLst/>
              <a:cxnLst/>
              <a:rect l="l" t="t" r="r" b="b"/>
              <a:pathLst>
                <a:path w="4764405" h="760729">
                  <a:moveTo>
                    <a:pt x="152400" y="627888"/>
                  </a:moveTo>
                  <a:lnTo>
                    <a:pt x="0" y="627888"/>
                  </a:lnTo>
                  <a:lnTo>
                    <a:pt x="0" y="760310"/>
                  </a:lnTo>
                  <a:lnTo>
                    <a:pt x="152400" y="760310"/>
                  </a:lnTo>
                  <a:lnTo>
                    <a:pt x="152400" y="627888"/>
                  </a:lnTo>
                  <a:close/>
                </a:path>
                <a:path w="4764405" h="760729">
                  <a:moveTo>
                    <a:pt x="728472" y="0"/>
                  </a:moveTo>
                  <a:lnTo>
                    <a:pt x="576072" y="0"/>
                  </a:lnTo>
                  <a:lnTo>
                    <a:pt x="576072" y="760310"/>
                  </a:lnTo>
                  <a:lnTo>
                    <a:pt x="728472" y="760310"/>
                  </a:lnTo>
                  <a:lnTo>
                    <a:pt x="728472" y="0"/>
                  </a:lnTo>
                  <a:close/>
                </a:path>
                <a:path w="4764405" h="760729">
                  <a:moveTo>
                    <a:pt x="1304544" y="91440"/>
                  </a:moveTo>
                  <a:lnTo>
                    <a:pt x="1152144" y="91440"/>
                  </a:lnTo>
                  <a:lnTo>
                    <a:pt x="1152144" y="760310"/>
                  </a:lnTo>
                  <a:lnTo>
                    <a:pt x="1304544" y="760310"/>
                  </a:lnTo>
                  <a:lnTo>
                    <a:pt x="1304544" y="91440"/>
                  </a:lnTo>
                  <a:close/>
                </a:path>
                <a:path w="4764405" h="760729">
                  <a:moveTo>
                    <a:pt x="1880616" y="9144"/>
                  </a:moveTo>
                  <a:lnTo>
                    <a:pt x="1728216" y="9144"/>
                  </a:lnTo>
                  <a:lnTo>
                    <a:pt x="1728216" y="760310"/>
                  </a:lnTo>
                  <a:lnTo>
                    <a:pt x="1880616" y="760310"/>
                  </a:lnTo>
                  <a:lnTo>
                    <a:pt x="1880616" y="9144"/>
                  </a:lnTo>
                  <a:close/>
                </a:path>
                <a:path w="4764405" h="760729">
                  <a:moveTo>
                    <a:pt x="2456675" y="481584"/>
                  </a:moveTo>
                  <a:lnTo>
                    <a:pt x="2304288" y="481584"/>
                  </a:lnTo>
                  <a:lnTo>
                    <a:pt x="2304288" y="760310"/>
                  </a:lnTo>
                  <a:lnTo>
                    <a:pt x="2456675" y="760310"/>
                  </a:lnTo>
                  <a:lnTo>
                    <a:pt x="2456675" y="481584"/>
                  </a:lnTo>
                  <a:close/>
                </a:path>
                <a:path w="4764405" h="760729">
                  <a:moveTo>
                    <a:pt x="3032760" y="234696"/>
                  </a:moveTo>
                  <a:lnTo>
                    <a:pt x="2880360" y="234696"/>
                  </a:lnTo>
                  <a:lnTo>
                    <a:pt x="2880360" y="760310"/>
                  </a:lnTo>
                  <a:lnTo>
                    <a:pt x="3032760" y="760310"/>
                  </a:lnTo>
                  <a:lnTo>
                    <a:pt x="3032760" y="234696"/>
                  </a:lnTo>
                  <a:close/>
                </a:path>
                <a:path w="4764405" h="760729">
                  <a:moveTo>
                    <a:pt x="3611880" y="502920"/>
                  </a:moveTo>
                  <a:lnTo>
                    <a:pt x="3456432" y="502920"/>
                  </a:lnTo>
                  <a:lnTo>
                    <a:pt x="3456432" y="760310"/>
                  </a:lnTo>
                  <a:lnTo>
                    <a:pt x="3611880" y="760310"/>
                  </a:lnTo>
                  <a:lnTo>
                    <a:pt x="3611880" y="502920"/>
                  </a:lnTo>
                  <a:close/>
                </a:path>
                <a:path w="4764405" h="760729">
                  <a:moveTo>
                    <a:pt x="4187952" y="563880"/>
                  </a:moveTo>
                  <a:lnTo>
                    <a:pt x="4032504" y="563880"/>
                  </a:lnTo>
                  <a:lnTo>
                    <a:pt x="4032504" y="760310"/>
                  </a:lnTo>
                  <a:lnTo>
                    <a:pt x="4187952" y="760310"/>
                  </a:lnTo>
                  <a:lnTo>
                    <a:pt x="4187952" y="563880"/>
                  </a:lnTo>
                  <a:close/>
                </a:path>
                <a:path w="4764405" h="760729">
                  <a:moveTo>
                    <a:pt x="4764024" y="627888"/>
                  </a:moveTo>
                  <a:lnTo>
                    <a:pt x="4608576" y="627888"/>
                  </a:lnTo>
                  <a:lnTo>
                    <a:pt x="4608576" y="760310"/>
                  </a:lnTo>
                  <a:lnTo>
                    <a:pt x="4764024" y="760310"/>
                  </a:lnTo>
                  <a:lnTo>
                    <a:pt x="4764024" y="627888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987552" y="2685287"/>
              <a:ext cx="4764405" cy="742315"/>
            </a:xfrm>
            <a:custGeom>
              <a:avLst/>
              <a:gdLst/>
              <a:ahLst/>
              <a:cxnLst/>
              <a:rect l="l" t="t" r="r" b="b"/>
              <a:pathLst>
                <a:path w="4764405" h="742314">
                  <a:moveTo>
                    <a:pt x="152400" y="0"/>
                  </a:moveTo>
                  <a:lnTo>
                    <a:pt x="0" y="0"/>
                  </a:lnTo>
                  <a:lnTo>
                    <a:pt x="0" y="742022"/>
                  </a:lnTo>
                  <a:lnTo>
                    <a:pt x="152400" y="742022"/>
                  </a:lnTo>
                  <a:lnTo>
                    <a:pt x="152400" y="0"/>
                  </a:lnTo>
                  <a:close/>
                </a:path>
                <a:path w="4764405" h="742314">
                  <a:moveTo>
                    <a:pt x="728472" y="0"/>
                  </a:moveTo>
                  <a:lnTo>
                    <a:pt x="576072" y="0"/>
                  </a:lnTo>
                  <a:lnTo>
                    <a:pt x="576072" y="742022"/>
                  </a:lnTo>
                  <a:lnTo>
                    <a:pt x="728472" y="742022"/>
                  </a:lnTo>
                  <a:lnTo>
                    <a:pt x="728472" y="0"/>
                  </a:lnTo>
                  <a:close/>
                </a:path>
                <a:path w="4764405" h="742314">
                  <a:moveTo>
                    <a:pt x="1304544" y="134112"/>
                  </a:moveTo>
                  <a:lnTo>
                    <a:pt x="1152144" y="134112"/>
                  </a:lnTo>
                  <a:lnTo>
                    <a:pt x="1152144" y="742022"/>
                  </a:lnTo>
                  <a:lnTo>
                    <a:pt x="1304544" y="742022"/>
                  </a:lnTo>
                  <a:lnTo>
                    <a:pt x="1304544" y="134112"/>
                  </a:lnTo>
                  <a:close/>
                </a:path>
                <a:path w="4764405" h="742314">
                  <a:moveTo>
                    <a:pt x="1880616" y="176784"/>
                  </a:moveTo>
                  <a:lnTo>
                    <a:pt x="1728216" y="176784"/>
                  </a:lnTo>
                  <a:lnTo>
                    <a:pt x="1728216" y="742022"/>
                  </a:lnTo>
                  <a:lnTo>
                    <a:pt x="1880616" y="742022"/>
                  </a:lnTo>
                  <a:lnTo>
                    <a:pt x="1880616" y="176784"/>
                  </a:lnTo>
                  <a:close/>
                </a:path>
                <a:path w="4764405" h="742314">
                  <a:moveTo>
                    <a:pt x="2456688" y="216408"/>
                  </a:moveTo>
                  <a:lnTo>
                    <a:pt x="2304288" y="216408"/>
                  </a:lnTo>
                  <a:lnTo>
                    <a:pt x="2304288" y="742022"/>
                  </a:lnTo>
                  <a:lnTo>
                    <a:pt x="2456688" y="742022"/>
                  </a:lnTo>
                  <a:lnTo>
                    <a:pt x="2456688" y="216408"/>
                  </a:lnTo>
                  <a:close/>
                </a:path>
                <a:path w="4764405" h="742314">
                  <a:moveTo>
                    <a:pt x="3032760" y="289560"/>
                  </a:moveTo>
                  <a:lnTo>
                    <a:pt x="2880360" y="289560"/>
                  </a:lnTo>
                  <a:lnTo>
                    <a:pt x="2880360" y="742022"/>
                  </a:lnTo>
                  <a:lnTo>
                    <a:pt x="3032760" y="742022"/>
                  </a:lnTo>
                  <a:lnTo>
                    <a:pt x="3032760" y="289560"/>
                  </a:lnTo>
                  <a:close/>
                </a:path>
                <a:path w="4764405" h="742314">
                  <a:moveTo>
                    <a:pt x="3611880" y="475488"/>
                  </a:moveTo>
                  <a:lnTo>
                    <a:pt x="3456432" y="475488"/>
                  </a:lnTo>
                  <a:lnTo>
                    <a:pt x="3456432" y="742022"/>
                  </a:lnTo>
                  <a:lnTo>
                    <a:pt x="3611880" y="742022"/>
                  </a:lnTo>
                  <a:lnTo>
                    <a:pt x="3611880" y="475488"/>
                  </a:lnTo>
                  <a:close/>
                </a:path>
                <a:path w="4764405" h="742314">
                  <a:moveTo>
                    <a:pt x="4187952" y="515112"/>
                  </a:moveTo>
                  <a:lnTo>
                    <a:pt x="4032504" y="515112"/>
                  </a:lnTo>
                  <a:lnTo>
                    <a:pt x="4032504" y="742022"/>
                  </a:lnTo>
                  <a:lnTo>
                    <a:pt x="4187952" y="742022"/>
                  </a:lnTo>
                  <a:lnTo>
                    <a:pt x="4187952" y="515112"/>
                  </a:lnTo>
                  <a:close/>
                </a:path>
                <a:path w="4764405" h="742314">
                  <a:moveTo>
                    <a:pt x="4764024" y="536448"/>
                  </a:moveTo>
                  <a:lnTo>
                    <a:pt x="4608576" y="536448"/>
                  </a:lnTo>
                  <a:lnTo>
                    <a:pt x="4608576" y="742022"/>
                  </a:lnTo>
                  <a:lnTo>
                    <a:pt x="4764024" y="742022"/>
                  </a:lnTo>
                  <a:lnTo>
                    <a:pt x="4764024" y="536448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79450" y="3427303"/>
              <a:ext cx="5186680" cy="0"/>
            </a:xfrm>
            <a:custGeom>
              <a:avLst/>
              <a:gdLst/>
              <a:ahLst/>
              <a:cxnLst/>
              <a:rect l="l" t="t" r="r" b="b"/>
              <a:pathLst>
                <a:path w="5186680" h="0">
                  <a:moveTo>
                    <a:pt x="0" y="0"/>
                  </a:moveTo>
                  <a:lnTo>
                    <a:pt x="5186363" y="1"/>
                  </a:lnTo>
                </a:path>
              </a:pathLst>
            </a:custGeom>
            <a:ln w="9525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795845" y="3085591"/>
            <a:ext cx="151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5">
                <a:latin typeface="Arial Black"/>
                <a:cs typeface="Arial Black"/>
              </a:rPr>
              <a:t>13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3095815" y="2942335"/>
            <a:ext cx="1619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5">
                <a:latin typeface="Arial Black"/>
                <a:cs typeface="Arial Black"/>
              </a:rPr>
              <a:t>27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5405945" y="3085591"/>
            <a:ext cx="151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5">
                <a:latin typeface="Arial Black"/>
                <a:cs typeface="Arial Black"/>
              </a:rPr>
              <a:t>13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957452" y="2479040"/>
            <a:ext cx="17640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418465" algn="l"/>
                <a:tab pos="1572260" algn="l"/>
              </a:tabLst>
            </a:pPr>
            <a:r>
              <a:rPr dirty="0" sz="900" spc="-25">
                <a:latin typeface="Arial Black"/>
                <a:cs typeface="Arial Black"/>
              </a:rPr>
              <a:t>72</a:t>
            </a:r>
            <a:r>
              <a:rPr dirty="0" sz="900">
                <a:latin typeface="Arial Black"/>
                <a:cs typeface="Arial Black"/>
              </a:rPr>
              <a:t>	</a:t>
            </a:r>
            <a:r>
              <a:rPr dirty="0" baseline="9259" sz="1350">
                <a:latin typeface="Arial Black"/>
                <a:cs typeface="Arial Black"/>
              </a:rPr>
              <a:t>74</a:t>
            </a:r>
            <a:r>
              <a:rPr dirty="0" baseline="9259" sz="1350" spc="52">
                <a:latin typeface="Arial Black"/>
                <a:cs typeface="Arial Black"/>
              </a:rPr>
              <a:t> </a:t>
            </a:r>
            <a:r>
              <a:rPr dirty="0" sz="900" spc="-25">
                <a:latin typeface="Arial Black"/>
                <a:cs typeface="Arial Black"/>
              </a:rPr>
              <a:t>72</a:t>
            </a:r>
            <a:r>
              <a:rPr dirty="0" sz="900">
                <a:latin typeface="Arial Black"/>
                <a:cs typeface="Arial Black"/>
              </a:rPr>
              <a:t>	</a:t>
            </a:r>
            <a:r>
              <a:rPr dirty="0" baseline="6172" sz="1350" spc="-37">
                <a:latin typeface="Arial Black"/>
                <a:cs typeface="Arial Black"/>
              </a:rPr>
              <a:t>73</a:t>
            </a:r>
            <a:endParaRPr baseline="6172" sz="1350">
              <a:latin typeface="Arial Black"/>
              <a:cs typeface="Arial Black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1911381" y="2549144"/>
            <a:ext cx="4178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 Black"/>
                <a:cs typeface="Arial Black"/>
              </a:rPr>
              <a:t>65</a:t>
            </a:r>
            <a:r>
              <a:rPr dirty="0" sz="900" spc="-10">
                <a:latin typeface="Arial Black"/>
                <a:cs typeface="Arial Black"/>
              </a:rPr>
              <a:t> </a:t>
            </a:r>
            <a:r>
              <a:rPr dirty="0" baseline="-30864" sz="1350" spc="-37">
                <a:latin typeface="Arial Black"/>
                <a:cs typeface="Arial Black"/>
              </a:rPr>
              <a:t>59</a:t>
            </a:r>
            <a:endParaRPr baseline="-30864" sz="1350">
              <a:latin typeface="Arial Black"/>
              <a:cs typeface="Arial Black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2707576" y="2652776"/>
            <a:ext cx="1701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Arial Black"/>
                <a:cs typeface="Arial Black"/>
              </a:rPr>
              <a:t>55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3294189" y="2695447"/>
            <a:ext cx="1492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95">
                <a:latin typeface="Arial Black"/>
                <a:cs typeface="Arial Black"/>
              </a:rPr>
              <a:t>51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3652964" y="2695447"/>
            <a:ext cx="4076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Arial Black"/>
                <a:cs typeface="Arial Black"/>
              </a:rPr>
              <a:t>51</a:t>
            </a:r>
            <a:r>
              <a:rPr dirty="0" sz="900" spc="-15">
                <a:latin typeface="Arial Black"/>
                <a:cs typeface="Arial Black"/>
              </a:rPr>
              <a:t> </a:t>
            </a:r>
            <a:r>
              <a:rPr dirty="0" baseline="-33950" sz="1350" spc="-52">
                <a:latin typeface="Arial Black"/>
                <a:cs typeface="Arial Black"/>
              </a:rPr>
              <a:t>44</a:t>
            </a:r>
            <a:endParaRPr baseline="-33950" sz="1350">
              <a:latin typeface="Arial Black"/>
              <a:cs typeface="Arial Black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4245197" y="2960623"/>
            <a:ext cx="3625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 Black"/>
                <a:cs typeface="Arial Black"/>
              </a:rPr>
              <a:t>25</a:t>
            </a:r>
            <a:r>
              <a:rPr dirty="0" sz="900" spc="-15">
                <a:latin typeface="Arial Black"/>
                <a:cs typeface="Arial Black"/>
              </a:rPr>
              <a:t> </a:t>
            </a:r>
            <a:r>
              <a:rPr dirty="0" baseline="3086" sz="1350" spc="-37">
                <a:latin typeface="Arial Black"/>
                <a:cs typeface="Arial Black"/>
              </a:rPr>
              <a:t>26</a:t>
            </a:r>
            <a:endParaRPr baseline="3086" sz="1350">
              <a:latin typeface="Arial Black"/>
              <a:cs typeface="Arial Black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4802981" y="2994152"/>
            <a:ext cx="4032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15432" sz="1350" spc="-37">
                <a:latin typeface="Arial Black"/>
                <a:cs typeface="Arial Black"/>
              </a:rPr>
              <a:t>19</a:t>
            </a:r>
            <a:r>
              <a:rPr dirty="0" baseline="-15432" sz="1350" spc="7">
                <a:latin typeface="Arial Black"/>
                <a:cs typeface="Arial Black"/>
              </a:rPr>
              <a:t> </a:t>
            </a:r>
            <a:r>
              <a:rPr dirty="0" sz="900" spc="-25">
                <a:latin typeface="Arial Black"/>
                <a:cs typeface="Arial Black"/>
              </a:rPr>
              <a:t>22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5584031" y="3012440"/>
            <a:ext cx="1797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Arial Black"/>
                <a:cs typeface="Arial Black"/>
              </a:rPr>
              <a:t>20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3798633" y="3451352"/>
            <a:ext cx="1009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Lucida Sans"/>
                <a:cs typeface="Lucida Sans"/>
              </a:rPr>
              <a:t>X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4237577" y="3451352"/>
            <a:ext cx="3708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Lucida Sans"/>
                <a:cs typeface="Lucida Sans"/>
              </a:rPr>
              <a:t>Reddit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4737225" y="3451352"/>
            <a:ext cx="4984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Lucida Sans"/>
                <a:cs typeface="Lucida Sans"/>
              </a:rPr>
              <a:t>Pinterest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5337873" y="3451352"/>
            <a:ext cx="4749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Lucida Sans"/>
                <a:cs typeface="Lucida Sans"/>
              </a:rPr>
              <a:t>LinkedIn</a:t>
            </a:r>
            <a:endParaRPr sz="900">
              <a:latin typeface="Lucida Sans"/>
              <a:cs typeface="Lucida Sans"/>
            </a:endParaRPr>
          </a:p>
        </p:txBody>
      </p:sp>
      <p:grpSp>
        <p:nvGrpSpPr>
          <p:cNvPr id="37" name="object 37" descr=""/>
          <p:cNvGrpSpPr/>
          <p:nvPr/>
        </p:nvGrpSpPr>
        <p:grpSpPr>
          <a:xfrm>
            <a:off x="2847779" y="3817411"/>
            <a:ext cx="487680" cy="51435"/>
            <a:chOff x="2847779" y="3817411"/>
            <a:chExt cx="487680" cy="51435"/>
          </a:xfrm>
        </p:grpSpPr>
        <p:sp>
          <p:nvSpPr>
            <p:cNvPr id="38" name="object 38" descr=""/>
            <p:cNvSpPr/>
            <p:nvPr/>
          </p:nvSpPr>
          <p:spPr>
            <a:xfrm>
              <a:off x="2847779" y="3817411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5" h="51435">
                  <a:moveTo>
                    <a:pt x="51407" y="0"/>
                  </a:moveTo>
                  <a:lnTo>
                    <a:pt x="0" y="0"/>
                  </a:lnTo>
                  <a:lnTo>
                    <a:pt x="0" y="51405"/>
                  </a:lnTo>
                  <a:lnTo>
                    <a:pt x="51407" y="51405"/>
                  </a:lnTo>
                  <a:lnTo>
                    <a:pt x="51407" y="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3283677" y="3817411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5" h="51435">
                  <a:moveTo>
                    <a:pt x="51405" y="0"/>
                  </a:moveTo>
                  <a:lnTo>
                    <a:pt x="0" y="0"/>
                  </a:lnTo>
                  <a:lnTo>
                    <a:pt x="0" y="51405"/>
                  </a:lnTo>
                  <a:lnTo>
                    <a:pt x="51405" y="51405"/>
                  </a:lnTo>
                  <a:lnTo>
                    <a:pt x="51405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 descr=""/>
          <p:cNvSpPr txBox="1"/>
          <p:nvPr/>
        </p:nvSpPr>
        <p:spPr>
          <a:xfrm>
            <a:off x="717961" y="3451352"/>
            <a:ext cx="2923540" cy="455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81885" algn="l"/>
              </a:tabLst>
            </a:pPr>
            <a:r>
              <a:rPr dirty="0" sz="900">
                <a:latin typeface="Lucida Sans"/>
                <a:cs typeface="Lucida Sans"/>
              </a:rPr>
              <a:t>YouTube</a:t>
            </a:r>
            <a:r>
              <a:rPr dirty="0" sz="900" spc="180">
                <a:latin typeface="Lucida Sans"/>
                <a:cs typeface="Lucida Sans"/>
              </a:rPr>
              <a:t> </a:t>
            </a:r>
            <a:r>
              <a:rPr dirty="0" sz="900" spc="-10">
                <a:latin typeface="Lucida Sans"/>
                <a:cs typeface="Lucida Sans"/>
              </a:rPr>
              <a:t>Instagram</a:t>
            </a:r>
            <a:r>
              <a:rPr dirty="0" sz="900" spc="65">
                <a:latin typeface="Lucida Sans"/>
                <a:cs typeface="Lucida Sans"/>
              </a:rPr>
              <a:t> </a:t>
            </a:r>
            <a:r>
              <a:rPr dirty="0" sz="900">
                <a:latin typeface="Lucida Sans"/>
                <a:cs typeface="Lucida Sans"/>
              </a:rPr>
              <a:t>Snapchat</a:t>
            </a:r>
            <a:r>
              <a:rPr dirty="0" sz="900" spc="90">
                <a:latin typeface="Lucida Sans"/>
                <a:cs typeface="Lucida Sans"/>
              </a:rPr>
              <a:t> </a:t>
            </a:r>
            <a:r>
              <a:rPr dirty="0" sz="900" spc="-10">
                <a:latin typeface="Lucida Sans"/>
                <a:cs typeface="Lucida Sans"/>
              </a:rPr>
              <a:t>Facebook</a:t>
            </a:r>
            <a:r>
              <a:rPr dirty="0" sz="900">
                <a:latin typeface="Lucida Sans"/>
                <a:cs typeface="Lucida Sans"/>
              </a:rPr>
              <a:t>	</a:t>
            </a:r>
            <a:r>
              <a:rPr dirty="0" sz="900" spc="-10">
                <a:latin typeface="Lucida Sans"/>
                <a:cs typeface="Lucida Sans"/>
              </a:rPr>
              <a:t>TikTok</a:t>
            </a:r>
            <a:endParaRPr sz="9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160"/>
              </a:spcBef>
            </a:pPr>
            <a:endParaRPr sz="900">
              <a:latin typeface="Lucida Sans"/>
              <a:cs typeface="Lucida Sans"/>
            </a:endParaRPr>
          </a:p>
          <a:p>
            <a:pPr algn="r" marR="5080">
              <a:lnSpc>
                <a:spcPct val="100000"/>
              </a:lnSpc>
              <a:spcBef>
                <a:spcPts val="5"/>
              </a:spcBef>
              <a:tabLst>
                <a:tab pos="435609" algn="l"/>
              </a:tabLst>
            </a:pPr>
            <a:r>
              <a:rPr dirty="0" sz="900" spc="-20">
                <a:latin typeface="Lucida Sans"/>
                <a:cs typeface="Lucida Sans"/>
              </a:rPr>
              <a:t>2020</a:t>
            </a:r>
            <a:r>
              <a:rPr dirty="0" sz="900">
                <a:latin typeface="Lucida Sans"/>
                <a:cs typeface="Lucida Sans"/>
              </a:rPr>
              <a:t>	</a:t>
            </a:r>
            <a:r>
              <a:rPr dirty="0" sz="900" spc="-20">
                <a:latin typeface="Lucida Sans"/>
                <a:cs typeface="Lucida Sans"/>
              </a:rPr>
              <a:t>2023</a:t>
            </a:r>
            <a:endParaRPr sz="900">
              <a:latin typeface="Lucida Sans"/>
              <a:cs typeface="Lucida Sans"/>
            </a:endParaRPr>
          </a:p>
        </p:txBody>
      </p:sp>
      <p:grpSp>
        <p:nvGrpSpPr>
          <p:cNvPr id="41" name="object 41" descr=""/>
          <p:cNvGrpSpPr/>
          <p:nvPr/>
        </p:nvGrpSpPr>
        <p:grpSpPr>
          <a:xfrm>
            <a:off x="6321425" y="2795016"/>
            <a:ext cx="5196205" cy="637540"/>
            <a:chOff x="6321425" y="2795016"/>
            <a:chExt cx="5196205" cy="637540"/>
          </a:xfrm>
        </p:grpSpPr>
        <p:sp>
          <p:nvSpPr>
            <p:cNvPr id="42" name="object 42" descr=""/>
            <p:cNvSpPr/>
            <p:nvPr/>
          </p:nvSpPr>
          <p:spPr>
            <a:xfrm>
              <a:off x="6440424" y="2795015"/>
              <a:ext cx="4764405" cy="632460"/>
            </a:xfrm>
            <a:custGeom>
              <a:avLst/>
              <a:gdLst/>
              <a:ahLst/>
              <a:cxnLst/>
              <a:rect l="l" t="t" r="r" b="b"/>
              <a:pathLst>
                <a:path w="4764405" h="632460">
                  <a:moveTo>
                    <a:pt x="155448" y="0"/>
                  </a:moveTo>
                  <a:lnTo>
                    <a:pt x="0" y="0"/>
                  </a:lnTo>
                  <a:lnTo>
                    <a:pt x="0" y="632294"/>
                  </a:lnTo>
                  <a:lnTo>
                    <a:pt x="155448" y="632294"/>
                  </a:lnTo>
                  <a:lnTo>
                    <a:pt x="155448" y="0"/>
                  </a:lnTo>
                  <a:close/>
                </a:path>
                <a:path w="4764405" h="632460">
                  <a:moveTo>
                    <a:pt x="731520" y="524256"/>
                  </a:moveTo>
                  <a:lnTo>
                    <a:pt x="576072" y="524256"/>
                  </a:lnTo>
                  <a:lnTo>
                    <a:pt x="576072" y="632294"/>
                  </a:lnTo>
                  <a:lnTo>
                    <a:pt x="731520" y="632294"/>
                  </a:lnTo>
                  <a:lnTo>
                    <a:pt x="731520" y="524256"/>
                  </a:lnTo>
                  <a:close/>
                </a:path>
                <a:path w="4764405" h="632460">
                  <a:moveTo>
                    <a:pt x="1307592" y="155448"/>
                  </a:moveTo>
                  <a:lnTo>
                    <a:pt x="1152144" y="155448"/>
                  </a:lnTo>
                  <a:lnTo>
                    <a:pt x="1152144" y="632294"/>
                  </a:lnTo>
                  <a:lnTo>
                    <a:pt x="1307592" y="632294"/>
                  </a:lnTo>
                  <a:lnTo>
                    <a:pt x="1307592" y="155448"/>
                  </a:lnTo>
                  <a:close/>
                </a:path>
                <a:path w="4764405" h="632460">
                  <a:moveTo>
                    <a:pt x="1883664" y="329184"/>
                  </a:moveTo>
                  <a:lnTo>
                    <a:pt x="1731264" y="329184"/>
                  </a:lnTo>
                  <a:lnTo>
                    <a:pt x="1731264" y="632294"/>
                  </a:lnTo>
                  <a:lnTo>
                    <a:pt x="1883664" y="632294"/>
                  </a:lnTo>
                  <a:lnTo>
                    <a:pt x="1883664" y="329184"/>
                  </a:lnTo>
                  <a:close/>
                </a:path>
                <a:path w="4764405" h="632460">
                  <a:moveTo>
                    <a:pt x="2459736" y="435864"/>
                  </a:moveTo>
                  <a:lnTo>
                    <a:pt x="2307336" y="435864"/>
                  </a:lnTo>
                  <a:lnTo>
                    <a:pt x="2307336" y="632294"/>
                  </a:lnTo>
                  <a:lnTo>
                    <a:pt x="2459736" y="632294"/>
                  </a:lnTo>
                  <a:lnTo>
                    <a:pt x="2459736" y="435864"/>
                  </a:lnTo>
                  <a:close/>
                </a:path>
                <a:path w="4764405" h="632460">
                  <a:moveTo>
                    <a:pt x="3035808" y="533400"/>
                  </a:moveTo>
                  <a:lnTo>
                    <a:pt x="2883408" y="533400"/>
                  </a:lnTo>
                  <a:lnTo>
                    <a:pt x="2883408" y="632294"/>
                  </a:lnTo>
                  <a:lnTo>
                    <a:pt x="3035808" y="632294"/>
                  </a:lnTo>
                  <a:lnTo>
                    <a:pt x="3035808" y="533400"/>
                  </a:lnTo>
                  <a:close/>
                </a:path>
                <a:path w="4764405" h="632460">
                  <a:moveTo>
                    <a:pt x="3611880" y="493776"/>
                  </a:moveTo>
                  <a:lnTo>
                    <a:pt x="3459480" y="493776"/>
                  </a:lnTo>
                  <a:lnTo>
                    <a:pt x="3459480" y="632294"/>
                  </a:lnTo>
                  <a:lnTo>
                    <a:pt x="3611880" y="632294"/>
                  </a:lnTo>
                  <a:lnTo>
                    <a:pt x="3611880" y="493776"/>
                  </a:lnTo>
                  <a:close/>
                </a:path>
                <a:path w="4764405" h="632460">
                  <a:moveTo>
                    <a:pt x="4187952" y="426720"/>
                  </a:moveTo>
                  <a:lnTo>
                    <a:pt x="4035552" y="426720"/>
                  </a:lnTo>
                  <a:lnTo>
                    <a:pt x="4035552" y="632294"/>
                  </a:lnTo>
                  <a:lnTo>
                    <a:pt x="4187952" y="632294"/>
                  </a:lnTo>
                  <a:lnTo>
                    <a:pt x="4187952" y="426720"/>
                  </a:lnTo>
                  <a:close/>
                </a:path>
                <a:path w="4764405" h="632460">
                  <a:moveTo>
                    <a:pt x="4764024" y="524256"/>
                  </a:moveTo>
                  <a:lnTo>
                    <a:pt x="4611624" y="524256"/>
                  </a:lnTo>
                  <a:lnTo>
                    <a:pt x="4611624" y="632294"/>
                  </a:lnTo>
                  <a:lnTo>
                    <a:pt x="4764024" y="632294"/>
                  </a:lnTo>
                  <a:lnTo>
                    <a:pt x="4764024" y="524256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6632448" y="2843783"/>
              <a:ext cx="4764405" cy="583565"/>
            </a:xfrm>
            <a:custGeom>
              <a:avLst/>
              <a:gdLst/>
              <a:ahLst/>
              <a:cxnLst/>
              <a:rect l="l" t="t" r="r" b="b"/>
              <a:pathLst>
                <a:path w="4764405" h="583564">
                  <a:moveTo>
                    <a:pt x="155448" y="0"/>
                  </a:moveTo>
                  <a:lnTo>
                    <a:pt x="0" y="0"/>
                  </a:lnTo>
                  <a:lnTo>
                    <a:pt x="0" y="583526"/>
                  </a:lnTo>
                  <a:lnTo>
                    <a:pt x="155448" y="583526"/>
                  </a:lnTo>
                  <a:lnTo>
                    <a:pt x="155448" y="0"/>
                  </a:lnTo>
                  <a:close/>
                </a:path>
                <a:path w="4764405" h="583564">
                  <a:moveTo>
                    <a:pt x="731520" y="97536"/>
                  </a:moveTo>
                  <a:lnTo>
                    <a:pt x="576072" y="97536"/>
                  </a:lnTo>
                  <a:lnTo>
                    <a:pt x="576072" y="583526"/>
                  </a:lnTo>
                  <a:lnTo>
                    <a:pt x="731520" y="583526"/>
                  </a:lnTo>
                  <a:lnTo>
                    <a:pt x="731520" y="97536"/>
                  </a:lnTo>
                  <a:close/>
                </a:path>
                <a:path w="4764405" h="583564">
                  <a:moveTo>
                    <a:pt x="1307592" y="48768"/>
                  </a:moveTo>
                  <a:lnTo>
                    <a:pt x="1152144" y="48768"/>
                  </a:lnTo>
                  <a:lnTo>
                    <a:pt x="1152144" y="583526"/>
                  </a:lnTo>
                  <a:lnTo>
                    <a:pt x="1307592" y="583526"/>
                  </a:lnTo>
                  <a:lnTo>
                    <a:pt x="1307592" y="48768"/>
                  </a:lnTo>
                  <a:close/>
                </a:path>
                <a:path w="4764405" h="583564">
                  <a:moveTo>
                    <a:pt x="1883664" y="295656"/>
                  </a:moveTo>
                  <a:lnTo>
                    <a:pt x="1731264" y="295656"/>
                  </a:lnTo>
                  <a:lnTo>
                    <a:pt x="1731264" y="583526"/>
                  </a:lnTo>
                  <a:lnTo>
                    <a:pt x="1883664" y="583526"/>
                  </a:lnTo>
                  <a:lnTo>
                    <a:pt x="1883664" y="295656"/>
                  </a:lnTo>
                  <a:close/>
                </a:path>
                <a:path w="4764405" h="583564">
                  <a:moveTo>
                    <a:pt x="2459736" y="362712"/>
                  </a:moveTo>
                  <a:lnTo>
                    <a:pt x="2307336" y="362712"/>
                  </a:lnTo>
                  <a:lnTo>
                    <a:pt x="2307336" y="583526"/>
                  </a:lnTo>
                  <a:lnTo>
                    <a:pt x="2459736" y="583526"/>
                  </a:lnTo>
                  <a:lnTo>
                    <a:pt x="2459736" y="362712"/>
                  </a:lnTo>
                  <a:close/>
                </a:path>
                <a:path w="4764405" h="583564">
                  <a:moveTo>
                    <a:pt x="3035808" y="310896"/>
                  </a:moveTo>
                  <a:lnTo>
                    <a:pt x="2883408" y="310896"/>
                  </a:lnTo>
                  <a:lnTo>
                    <a:pt x="2883408" y="583526"/>
                  </a:lnTo>
                  <a:lnTo>
                    <a:pt x="3035808" y="583526"/>
                  </a:lnTo>
                  <a:lnTo>
                    <a:pt x="3035808" y="310896"/>
                  </a:lnTo>
                  <a:close/>
                </a:path>
                <a:path w="4764405" h="583564">
                  <a:moveTo>
                    <a:pt x="3611880" y="469392"/>
                  </a:moveTo>
                  <a:lnTo>
                    <a:pt x="3459480" y="469392"/>
                  </a:lnTo>
                  <a:lnTo>
                    <a:pt x="3459480" y="583526"/>
                  </a:lnTo>
                  <a:lnTo>
                    <a:pt x="3611880" y="583526"/>
                  </a:lnTo>
                  <a:lnTo>
                    <a:pt x="3611880" y="469392"/>
                  </a:lnTo>
                  <a:close/>
                </a:path>
                <a:path w="4764405" h="583564">
                  <a:moveTo>
                    <a:pt x="4187952" y="368808"/>
                  </a:moveTo>
                  <a:lnTo>
                    <a:pt x="4035552" y="368808"/>
                  </a:lnTo>
                  <a:lnTo>
                    <a:pt x="4035552" y="583526"/>
                  </a:lnTo>
                  <a:lnTo>
                    <a:pt x="4187952" y="583526"/>
                  </a:lnTo>
                  <a:lnTo>
                    <a:pt x="4187952" y="368808"/>
                  </a:lnTo>
                  <a:close/>
                </a:path>
                <a:path w="4764405" h="583564">
                  <a:moveTo>
                    <a:pt x="4764024" y="417576"/>
                  </a:moveTo>
                  <a:lnTo>
                    <a:pt x="4611624" y="417576"/>
                  </a:lnTo>
                  <a:lnTo>
                    <a:pt x="4611624" y="583526"/>
                  </a:lnTo>
                  <a:lnTo>
                    <a:pt x="4764024" y="583526"/>
                  </a:lnTo>
                  <a:lnTo>
                    <a:pt x="4764024" y="417576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6326187" y="3427303"/>
              <a:ext cx="5186680" cy="0"/>
            </a:xfrm>
            <a:custGeom>
              <a:avLst/>
              <a:gdLst/>
              <a:ahLst/>
              <a:cxnLst/>
              <a:rect l="l" t="t" r="r" b="b"/>
              <a:pathLst>
                <a:path w="5186680" h="0">
                  <a:moveTo>
                    <a:pt x="0" y="0"/>
                  </a:moveTo>
                  <a:lnTo>
                    <a:pt x="5186362" y="1"/>
                  </a:lnTo>
                </a:path>
              </a:pathLst>
            </a:custGeom>
            <a:ln w="9525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 descr=""/>
          <p:cNvSpPr txBox="1"/>
          <p:nvPr/>
        </p:nvSpPr>
        <p:spPr>
          <a:xfrm>
            <a:off x="6439725" y="2585720"/>
            <a:ext cx="1574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5">
                <a:latin typeface="Arial Black"/>
                <a:cs typeface="Arial Black"/>
              </a:rPr>
              <a:t>77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7018845" y="3113023"/>
            <a:ext cx="151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5">
                <a:latin typeface="Arial Black"/>
                <a:cs typeface="Arial Black"/>
              </a:rPr>
              <a:t>13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9326022" y="3119120"/>
            <a:ext cx="1473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95">
                <a:latin typeface="Arial Black"/>
                <a:cs typeface="Arial Black"/>
              </a:rPr>
              <a:t>12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11052681" y="3113023"/>
            <a:ext cx="151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5">
                <a:latin typeface="Arial Black"/>
                <a:cs typeface="Arial Black"/>
              </a:rPr>
              <a:t>13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6639020" y="2634488"/>
            <a:ext cx="1428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20">
                <a:latin typeface="Arial Black"/>
                <a:cs typeface="Arial Black"/>
              </a:rPr>
              <a:t>71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7199279" y="2732023"/>
            <a:ext cx="1752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Arial Black"/>
                <a:cs typeface="Arial Black"/>
              </a:rPr>
              <a:t>59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7559070" y="2683255"/>
            <a:ext cx="41655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27777" sz="1350">
                <a:latin typeface="Arial Black"/>
                <a:cs typeface="Arial Black"/>
              </a:rPr>
              <a:t>58</a:t>
            </a:r>
            <a:r>
              <a:rPr dirty="0" baseline="-27777" sz="1350" spc="-7">
                <a:latin typeface="Arial Black"/>
                <a:cs typeface="Arial Black"/>
              </a:rPr>
              <a:t> </a:t>
            </a:r>
            <a:r>
              <a:rPr dirty="0" sz="900" spc="-25">
                <a:latin typeface="Arial Black"/>
                <a:cs typeface="Arial Black"/>
              </a:rPr>
              <a:t>65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8138762" y="2914903"/>
            <a:ext cx="4121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 Black"/>
                <a:cs typeface="Arial Black"/>
              </a:rPr>
              <a:t>37</a:t>
            </a:r>
            <a:r>
              <a:rPr dirty="0" sz="900" spc="-20">
                <a:latin typeface="Arial Black"/>
                <a:cs typeface="Arial Black"/>
              </a:rPr>
              <a:t> </a:t>
            </a:r>
            <a:r>
              <a:rPr dirty="0" baseline="-6172" sz="1350" spc="-37">
                <a:latin typeface="Arial Black"/>
                <a:cs typeface="Arial Black"/>
              </a:rPr>
              <a:t>35</a:t>
            </a:r>
            <a:endParaRPr baseline="-6172" sz="1350">
              <a:latin typeface="Arial Black"/>
              <a:cs typeface="Arial Black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8711342" y="2997200"/>
            <a:ext cx="4108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12345" sz="1350">
                <a:latin typeface="Arial Black"/>
                <a:cs typeface="Arial Black"/>
              </a:rPr>
              <a:t>24</a:t>
            </a:r>
            <a:r>
              <a:rPr dirty="0" baseline="-12345" sz="1350" spc="60">
                <a:latin typeface="Arial Black"/>
                <a:cs typeface="Arial Black"/>
              </a:rPr>
              <a:t> </a:t>
            </a:r>
            <a:r>
              <a:rPr dirty="0" sz="900" spc="-25">
                <a:latin typeface="Arial Black"/>
                <a:cs typeface="Arial Black"/>
              </a:rPr>
              <a:t>27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9504424" y="2948432"/>
            <a:ext cx="1746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Arial Black"/>
                <a:cs typeface="Arial Black"/>
              </a:rPr>
              <a:t>33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9879107" y="3079496"/>
            <a:ext cx="3917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900" spc="-55">
                <a:latin typeface="Arial Black"/>
                <a:cs typeface="Arial Black"/>
              </a:rPr>
              <a:t>17</a:t>
            </a:r>
            <a:r>
              <a:rPr dirty="0" sz="900" spc="60">
                <a:latin typeface="Arial Black"/>
                <a:cs typeface="Arial Black"/>
              </a:rPr>
              <a:t> </a:t>
            </a:r>
            <a:r>
              <a:rPr dirty="0" baseline="-12345" sz="1350" spc="-52">
                <a:latin typeface="Arial Black"/>
                <a:cs typeface="Arial Black"/>
              </a:rPr>
              <a:t>14</a:t>
            </a:r>
            <a:endParaRPr baseline="-12345" sz="1350">
              <a:latin typeface="Arial Black"/>
              <a:cs typeface="Arial Black"/>
            </a:endParaRPr>
          </a:p>
        </p:txBody>
      </p:sp>
      <p:sp>
        <p:nvSpPr>
          <p:cNvPr id="56" name="object 56" descr=""/>
          <p:cNvSpPr txBox="1"/>
          <p:nvPr/>
        </p:nvSpPr>
        <p:spPr>
          <a:xfrm>
            <a:off x="10468197" y="3012440"/>
            <a:ext cx="3625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 Black"/>
                <a:cs typeface="Arial Black"/>
              </a:rPr>
              <a:t>25</a:t>
            </a:r>
            <a:r>
              <a:rPr dirty="0" sz="900" spc="-15">
                <a:latin typeface="Arial Black"/>
                <a:cs typeface="Arial Black"/>
              </a:rPr>
              <a:t> </a:t>
            </a:r>
            <a:r>
              <a:rPr dirty="0" baseline="3086" sz="1350" spc="-37">
                <a:latin typeface="Arial Black"/>
                <a:cs typeface="Arial Black"/>
              </a:rPr>
              <a:t>26</a:t>
            </a:r>
            <a:endParaRPr baseline="3086" sz="1350">
              <a:latin typeface="Arial Black"/>
              <a:cs typeface="Arial Black"/>
            </a:endParaRPr>
          </a:p>
        </p:txBody>
      </p:sp>
      <p:sp>
        <p:nvSpPr>
          <p:cNvPr id="57" name="object 57" descr=""/>
          <p:cNvSpPr txBox="1"/>
          <p:nvPr/>
        </p:nvSpPr>
        <p:spPr>
          <a:xfrm>
            <a:off x="11230768" y="3055111"/>
            <a:ext cx="1797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Arial Black"/>
                <a:cs typeface="Arial Black"/>
              </a:rPr>
              <a:t>20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6340157" y="3451352"/>
            <a:ext cx="17068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Lucida Sans"/>
                <a:cs typeface="Lucida Sans"/>
              </a:rPr>
              <a:t>Facebook</a:t>
            </a:r>
            <a:r>
              <a:rPr dirty="0" sz="900" spc="80">
                <a:latin typeface="Lucida Sans"/>
                <a:cs typeface="Lucida Sans"/>
              </a:rPr>
              <a:t> </a:t>
            </a:r>
            <a:r>
              <a:rPr dirty="0" sz="900">
                <a:latin typeface="Lucida Sans"/>
                <a:cs typeface="Lucida Sans"/>
              </a:rPr>
              <a:t>YouTube</a:t>
            </a:r>
            <a:r>
              <a:rPr dirty="0" sz="900" spc="290">
                <a:latin typeface="Lucida Sans"/>
                <a:cs typeface="Lucida Sans"/>
              </a:rPr>
              <a:t> </a:t>
            </a:r>
            <a:r>
              <a:rPr dirty="0" sz="900" spc="-10">
                <a:latin typeface="Lucida Sans"/>
                <a:cs typeface="Lucida Sans"/>
              </a:rPr>
              <a:t>Instagram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8292847" y="3451352"/>
            <a:ext cx="1009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Lucida Sans"/>
                <a:cs typeface="Lucida Sans"/>
              </a:rPr>
              <a:t>X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9310717" y="3451352"/>
            <a:ext cx="3638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5">
                <a:latin typeface="Lucida Sans"/>
                <a:cs typeface="Lucida Sans"/>
              </a:rPr>
              <a:t>TikTok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61" name="object 61" descr=""/>
          <p:cNvSpPr txBox="1"/>
          <p:nvPr/>
        </p:nvSpPr>
        <p:spPr>
          <a:xfrm>
            <a:off x="9807700" y="3451352"/>
            <a:ext cx="4984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Lucida Sans"/>
                <a:cs typeface="Lucida Sans"/>
              </a:rPr>
              <a:t>Pinterest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10380851" y="3451352"/>
            <a:ext cx="536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Lucida Sans"/>
                <a:cs typeface="Lucida Sans"/>
              </a:rPr>
              <a:t>Snapchat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11021693" y="3451352"/>
            <a:ext cx="3708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Lucida Sans"/>
                <a:cs typeface="Lucida Sans"/>
              </a:rPr>
              <a:t>Reddit</a:t>
            </a:r>
            <a:endParaRPr sz="900">
              <a:latin typeface="Lucida Sans"/>
              <a:cs typeface="Lucida Sans"/>
            </a:endParaRPr>
          </a:p>
        </p:txBody>
      </p:sp>
      <p:grpSp>
        <p:nvGrpSpPr>
          <p:cNvPr id="64" name="object 64" descr=""/>
          <p:cNvGrpSpPr/>
          <p:nvPr/>
        </p:nvGrpSpPr>
        <p:grpSpPr>
          <a:xfrm>
            <a:off x="8418317" y="3817411"/>
            <a:ext cx="500380" cy="51435"/>
            <a:chOff x="8418317" y="3817411"/>
            <a:chExt cx="500380" cy="51435"/>
          </a:xfrm>
        </p:grpSpPr>
        <p:sp>
          <p:nvSpPr>
            <p:cNvPr id="65" name="object 65" descr=""/>
            <p:cNvSpPr/>
            <p:nvPr/>
          </p:nvSpPr>
          <p:spPr>
            <a:xfrm>
              <a:off x="8418317" y="3817411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51405" y="0"/>
                  </a:moveTo>
                  <a:lnTo>
                    <a:pt x="0" y="0"/>
                  </a:lnTo>
                  <a:lnTo>
                    <a:pt x="0" y="51405"/>
                  </a:lnTo>
                  <a:lnTo>
                    <a:pt x="51405" y="51405"/>
                  </a:lnTo>
                  <a:lnTo>
                    <a:pt x="51405" y="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8866914" y="3817411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51405" y="0"/>
                  </a:moveTo>
                  <a:lnTo>
                    <a:pt x="0" y="0"/>
                  </a:lnTo>
                  <a:lnTo>
                    <a:pt x="0" y="51405"/>
                  </a:lnTo>
                  <a:lnTo>
                    <a:pt x="51405" y="51405"/>
                  </a:lnTo>
                  <a:lnTo>
                    <a:pt x="51405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7" name="object 67" descr=""/>
          <p:cNvSpPr txBox="1"/>
          <p:nvPr/>
        </p:nvSpPr>
        <p:spPr>
          <a:xfrm>
            <a:off x="8477964" y="3451352"/>
            <a:ext cx="746760" cy="455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13995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Lucida Sans"/>
                <a:cs typeface="Lucida Sans"/>
              </a:rPr>
              <a:t>LinkedIn</a:t>
            </a:r>
            <a:endParaRPr sz="9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160"/>
              </a:spcBef>
            </a:pPr>
            <a:endParaRPr sz="9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61009" algn="l"/>
              </a:tabLst>
            </a:pPr>
            <a:r>
              <a:rPr dirty="0" sz="900" spc="-20">
                <a:latin typeface="Lucida Sans"/>
                <a:cs typeface="Lucida Sans"/>
              </a:rPr>
              <a:t>2020</a:t>
            </a:r>
            <a:r>
              <a:rPr dirty="0" sz="900">
                <a:latin typeface="Lucida Sans"/>
                <a:cs typeface="Lucida Sans"/>
              </a:rPr>
              <a:t>	</a:t>
            </a:r>
            <a:r>
              <a:rPr dirty="0" sz="900" spc="-25">
                <a:latin typeface="Lucida Sans"/>
                <a:cs typeface="Lucida Sans"/>
              </a:rPr>
              <a:t>2023</a:t>
            </a:r>
            <a:endParaRPr sz="900">
              <a:latin typeface="Lucida Sans"/>
              <a:cs typeface="Lucida Sans"/>
            </a:endParaRPr>
          </a:p>
        </p:txBody>
      </p:sp>
      <p:grpSp>
        <p:nvGrpSpPr>
          <p:cNvPr id="68" name="object 68" descr=""/>
          <p:cNvGrpSpPr/>
          <p:nvPr/>
        </p:nvGrpSpPr>
        <p:grpSpPr>
          <a:xfrm>
            <a:off x="674687" y="4791455"/>
            <a:ext cx="5196205" cy="779145"/>
            <a:chOff x="674687" y="4791455"/>
            <a:chExt cx="5196205" cy="779145"/>
          </a:xfrm>
        </p:grpSpPr>
        <p:sp>
          <p:nvSpPr>
            <p:cNvPr id="69" name="object 69" descr=""/>
            <p:cNvSpPr/>
            <p:nvPr/>
          </p:nvSpPr>
          <p:spPr>
            <a:xfrm>
              <a:off x="795528" y="4791455"/>
              <a:ext cx="4764405" cy="771525"/>
            </a:xfrm>
            <a:custGeom>
              <a:avLst/>
              <a:gdLst/>
              <a:ahLst/>
              <a:cxnLst/>
              <a:rect l="l" t="t" r="r" b="b"/>
              <a:pathLst>
                <a:path w="4764405" h="771525">
                  <a:moveTo>
                    <a:pt x="152400" y="0"/>
                  </a:moveTo>
                  <a:lnTo>
                    <a:pt x="0" y="0"/>
                  </a:lnTo>
                  <a:lnTo>
                    <a:pt x="0" y="771144"/>
                  </a:lnTo>
                  <a:lnTo>
                    <a:pt x="152400" y="771144"/>
                  </a:lnTo>
                  <a:lnTo>
                    <a:pt x="152400" y="0"/>
                  </a:lnTo>
                  <a:close/>
                </a:path>
                <a:path w="4764405" h="771525">
                  <a:moveTo>
                    <a:pt x="728472" y="670560"/>
                  </a:moveTo>
                  <a:lnTo>
                    <a:pt x="576072" y="670560"/>
                  </a:lnTo>
                  <a:lnTo>
                    <a:pt x="576072" y="771144"/>
                  </a:lnTo>
                  <a:lnTo>
                    <a:pt x="728472" y="771144"/>
                  </a:lnTo>
                  <a:lnTo>
                    <a:pt x="728472" y="670560"/>
                  </a:lnTo>
                  <a:close/>
                </a:path>
                <a:path w="4764405" h="771525">
                  <a:moveTo>
                    <a:pt x="1304544" y="396240"/>
                  </a:moveTo>
                  <a:lnTo>
                    <a:pt x="1152144" y="396240"/>
                  </a:lnTo>
                  <a:lnTo>
                    <a:pt x="1152144" y="771144"/>
                  </a:lnTo>
                  <a:lnTo>
                    <a:pt x="1304544" y="771144"/>
                  </a:lnTo>
                  <a:lnTo>
                    <a:pt x="1304544" y="396240"/>
                  </a:lnTo>
                  <a:close/>
                </a:path>
                <a:path w="4764405" h="771525">
                  <a:moveTo>
                    <a:pt x="1880616" y="408432"/>
                  </a:moveTo>
                  <a:lnTo>
                    <a:pt x="1728216" y="408432"/>
                  </a:lnTo>
                  <a:lnTo>
                    <a:pt x="1728216" y="771144"/>
                  </a:lnTo>
                  <a:lnTo>
                    <a:pt x="1880616" y="771144"/>
                  </a:lnTo>
                  <a:lnTo>
                    <a:pt x="1880616" y="408432"/>
                  </a:lnTo>
                  <a:close/>
                </a:path>
                <a:path w="4764405" h="771525">
                  <a:moveTo>
                    <a:pt x="2456675" y="563880"/>
                  </a:moveTo>
                  <a:lnTo>
                    <a:pt x="2304288" y="563880"/>
                  </a:lnTo>
                  <a:lnTo>
                    <a:pt x="2304288" y="771144"/>
                  </a:lnTo>
                  <a:lnTo>
                    <a:pt x="2456675" y="771144"/>
                  </a:lnTo>
                  <a:lnTo>
                    <a:pt x="2456675" y="563880"/>
                  </a:lnTo>
                  <a:close/>
                </a:path>
                <a:path w="4764405" h="771525">
                  <a:moveTo>
                    <a:pt x="3032760" y="710184"/>
                  </a:moveTo>
                  <a:lnTo>
                    <a:pt x="2880360" y="710184"/>
                  </a:lnTo>
                  <a:lnTo>
                    <a:pt x="2880360" y="771144"/>
                  </a:lnTo>
                  <a:lnTo>
                    <a:pt x="3032760" y="771144"/>
                  </a:lnTo>
                  <a:lnTo>
                    <a:pt x="3032760" y="710184"/>
                  </a:lnTo>
                  <a:close/>
                </a:path>
                <a:path w="4764405" h="771525">
                  <a:moveTo>
                    <a:pt x="3611880" y="627888"/>
                  </a:moveTo>
                  <a:lnTo>
                    <a:pt x="3456432" y="627888"/>
                  </a:lnTo>
                  <a:lnTo>
                    <a:pt x="3456432" y="771144"/>
                  </a:lnTo>
                  <a:lnTo>
                    <a:pt x="3611880" y="771144"/>
                  </a:lnTo>
                  <a:lnTo>
                    <a:pt x="3611880" y="627888"/>
                  </a:lnTo>
                  <a:close/>
                </a:path>
                <a:path w="4764405" h="771525">
                  <a:moveTo>
                    <a:pt x="4187952" y="670560"/>
                  </a:moveTo>
                  <a:lnTo>
                    <a:pt x="4032504" y="670560"/>
                  </a:lnTo>
                  <a:lnTo>
                    <a:pt x="4032504" y="771144"/>
                  </a:lnTo>
                  <a:lnTo>
                    <a:pt x="4187952" y="771144"/>
                  </a:lnTo>
                  <a:lnTo>
                    <a:pt x="4187952" y="670560"/>
                  </a:lnTo>
                  <a:close/>
                </a:path>
                <a:path w="4764405" h="771525">
                  <a:moveTo>
                    <a:pt x="4764024" y="731520"/>
                  </a:moveTo>
                  <a:lnTo>
                    <a:pt x="4608576" y="731520"/>
                  </a:lnTo>
                  <a:lnTo>
                    <a:pt x="4608576" y="771144"/>
                  </a:lnTo>
                  <a:lnTo>
                    <a:pt x="4764024" y="771144"/>
                  </a:lnTo>
                  <a:lnTo>
                    <a:pt x="4764024" y="73152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987552" y="4800599"/>
              <a:ext cx="4764405" cy="762000"/>
            </a:xfrm>
            <a:custGeom>
              <a:avLst/>
              <a:gdLst/>
              <a:ahLst/>
              <a:cxnLst/>
              <a:rect l="l" t="t" r="r" b="b"/>
              <a:pathLst>
                <a:path w="4764405" h="762000">
                  <a:moveTo>
                    <a:pt x="152400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152400" y="762000"/>
                  </a:lnTo>
                  <a:lnTo>
                    <a:pt x="152400" y="0"/>
                  </a:lnTo>
                  <a:close/>
                </a:path>
                <a:path w="4764405" h="762000">
                  <a:moveTo>
                    <a:pt x="728472" y="271272"/>
                  </a:moveTo>
                  <a:lnTo>
                    <a:pt x="576072" y="271272"/>
                  </a:lnTo>
                  <a:lnTo>
                    <a:pt x="576072" y="762000"/>
                  </a:lnTo>
                  <a:lnTo>
                    <a:pt x="728472" y="762000"/>
                  </a:lnTo>
                  <a:lnTo>
                    <a:pt x="728472" y="271272"/>
                  </a:lnTo>
                  <a:close/>
                </a:path>
                <a:path w="4764405" h="762000">
                  <a:moveTo>
                    <a:pt x="1304544" y="283464"/>
                  </a:moveTo>
                  <a:lnTo>
                    <a:pt x="1152144" y="283464"/>
                  </a:lnTo>
                  <a:lnTo>
                    <a:pt x="1152144" y="762000"/>
                  </a:lnTo>
                  <a:lnTo>
                    <a:pt x="1304544" y="762000"/>
                  </a:lnTo>
                  <a:lnTo>
                    <a:pt x="1304544" y="283464"/>
                  </a:lnTo>
                  <a:close/>
                </a:path>
                <a:path w="4764405" h="762000">
                  <a:moveTo>
                    <a:pt x="1880616" y="429768"/>
                  </a:moveTo>
                  <a:lnTo>
                    <a:pt x="1728216" y="429768"/>
                  </a:lnTo>
                  <a:lnTo>
                    <a:pt x="1728216" y="762000"/>
                  </a:lnTo>
                  <a:lnTo>
                    <a:pt x="1880616" y="762000"/>
                  </a:lnTo>
                  <a:lnTo>
                    <a:pt x="1880616" y="429768"/>
                  </a:lnTo>
                  <a:close/>
                </a:path>
                <a:path w="4764405" h="762000">
                  <a:moveTo>
                    <a:pt x="2456688" y="545592"/>
                  </a:moveTo>
                  <a:lnTo>
                    <a:pt x="2304288" y="545592"/>
                  </a:lnTo>
                  <a:lnTo>
                    <a:pt x="2304288" y="762000"/>
                  </a:lnTo>
                  <a:lnTo>
                    <a:pt x="2456688" y="762000"/>
                  </a:lnTo>
                  <a:lnTo>
                    <a:pt x="2456688" y="545592"/>
                  </a:lnTo>
                  <a:close/>
                </a:path>
                <a:path w="4764405" h="762000">
                  <a:moveTo>
                    <a:pt x="3032760" y="566928"/>
                  </a:moveTo>
                  <a:lnTo>
                    <a:pt x="2880360" y="566928"/>
                  </a:lnTo>
                  <a:lnTo>
                    <a:pt x="2880360" y="762000"/>
                  </a:lnTo>
                  <a:lnTo>
                    <a:pt x="3032760" y="762000"/>
                  </a:lnTo>
                  <a:lnTo>
                    <a:pt x="3032760" y="566928"/>
                  </a:lnTo>
                  <a:close/>
                </a:path>
                <a:path w="4764405" h="762000">
                  <a:moveTo>
                    <a:pt x="3611880" y="640080"/>
                  </a:moveTo>
                  <a:lnTo>
                    <a:pt x="3456432" y="640080"/>
                  </a:lnTo>
                  <a:lnTo>
                    <a:pt x="3456432" y="762000"/>
                  </a:lnTo>
                  <a:lnTo>
                    <a:pt x="3611880" y="762000"/>
                  </a:lnTo>
                  <a:lnTo>
                    <a:pt x="3611880" y="640080"/>
                  </a:lnTo>
                  <a:close/>
                </a:path>
                <a:path w="4764405" h="762000">
                  <a:moveTo>
                    <a:pt x="4187952" y="649224"/>
                  </a:moveTo>
                  <a:lnTo>
                    <a:pt x="4032504" y="649224"/>
                  </a:lnTo>
                  <a:lnTo>
                    <a:pt x="4032504" y="762000"/>
                  </a:lnTo>
                  <a:lnTo>
                    <a:pt x="4187952" y="762000"/>
                  </a:lnTo>
                  <a:lnTo>
                    <a:pt x="4187952" y="649224"/>
                  </a:lnTo>
                  <a:close/>
                </a:path>
                <a:path w="4764405" h="762000">
                  <a:moveTo>
                    <a:pt x="4764024" y="679704"/>
                  </a:moveTo>
                  <a:lnTo>
                    <a:pt x="4608576" y="679704"/>
                  </a:lnTo>
                  <a:lnTo>
                    <a:pt x="4608576" y="762000"/>
                  </a:lnTo>
                  <a:lnTo>
                    <a:pt x="4764024" y="762000"/>
                  </a:lnTo>
                  <a:lnTo>
                    <a:pt x="4764024" y="679704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679450" y="5565353"/>
              <a:ext cx="5186680" cy="0"/>
            </a:xfrm>
            <a:custGeom>
              <a:avLst/>
              <a:gdLst/>
              <a:ahLst/>
              <a:cxnLst/>
              <a:rect l="l" t="t" r="r" b="b"/>
              <a:pathLst>
                <a:path w="5186680" h="0">
                  <a:moveTo>
                    <a:pt x="0" y="0"/>
                  </a:moveTo>
                  <a:lnTo>
                    <a:pt x="5186363" y="1"/>
                  </a:lnTo>
                </a:path>
              </a:pathLst>
            </a:custGeom>
            <a:ln w="9525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2" name="object 72" descr=""/>
          <p:cNvSpPr txBox="1"/>
          <p:nvPr/>
        </p:nvSpPr>
        <p:spPr>
          <a:xfrm>
            <a:off x="1367536" y="5252720"/>
            <a:ext cx="1606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Arial Black"/>
                <a:cs typeface="Arial Black"/>
              </a:rPr>
              <a:t>10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3" name="object 73" descr=""/>
          <p:cNvSpPr txBox="1"/>
          <p:nvPr/>
        </p:nvSpPr>
        <p:spPr>
          <a:xfrm>
            <a:off x="1935575" y="4981447"/>
            <a:ext cx="1771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Arial Black"/>
                <a:cs typeface="Arial Black"/>
              </a:rPr>
              <a:t>36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4" name="object 74" descr=""/>
          <p:cNvSpPr txBox="1"/>
          <p:nvPr/>
        </p:nvSpPr>
        <p:spPr>
          <a:xfrm>
            <a:off x="3086893" y="5149088"/>
            <a:ext cx="1797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Arial Black"/>
                <a:cs typeface="Arial Black"/>
              </a:rPr>
              <a:t>20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5" name="object 75" descr=""/>
          <p:cNvSpPr txBox="1"/>
          <p:nvPr/>
        </p:nvSpPr>
        <p:spPr>
          <a:xfrm>
            <a:off x="3701637" y="5295391"/>
            <a:ext cx="1028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Arial Black"/>
                <a:cs typeface="Arial Black"/>
              </a:rPr>
              <a:t>6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6" name="object 76" descr=""/>
          <p:cNvSpPr txBox="1"/>
          <p:nvPr/>
        </p:nvSpPr>
        <p:spPr>
          <a:xfrm>
            <a:off x="5430202" y="5313679"/>
            <a:ext cx="1035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Arial Black"/>
                <a:cs typeface="Arial Black"/>
              </a:rPr>
              <a:t>4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7" name="object 77" descr=""/>
          <p:cNvSpPr txBox="1"/>
          <p:nvPr/>
        </p:nvSpPr>
        <p:spPr>
          <a:xfrm>
            <a:off x="671300" y="4204716"/>
            <a:ext cx="578485" cy="549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400" spc="50">
                <a:latin typeface="Arial Black"/>
                <a:cs typeface="Arial Black"/>
              </a:rPr>
              <a:t>40-</a:t>
            </a:r>
            <a:r>
              <a:rPr dirty="0" sz="1400" spc="-25">
                <a:latin typeface="Arial Black"/>
                <a:cs typeface="Arial Black"/>
              </a:rPr>
              <a:t>54</a:t>
            </a:r>
            <a:endParaRPr sz="1400">
              <a:latin typeface="Arial Black"/>
              <a:cs typeface="Arial Black"/>
            </a:endParaRPr>
          </a:p>
          <a:p>
            <a:pPr algn="ctr" marL="12700">
              <a:lnSpc>
                <a:spcPct val="100000"/>
              </a:lnSpc>
              <a:spcBef>
                <a:spcPts val="1365"/>
              </a:spcBef>
            </a:pPr>
            <a:r>
              <a:rPr dirty="0" baseline="3086" sz="1350">
                <a:latin typeface="Arial Black"/>
                <a:cs typeface="Arial Black"/>
              </a:rPr>
              <a:t>74</a:t>
            </a:r>
            <a:r>
              <a:rPr dirty="0" baseline="3086" sz="1350" spc="30">
                <a:latin typeface="Arial Black"/>
                <a:cs typeface="Arial Black"/>
              </a:rPr>
              <a:t> </a:t>
            </a:r>
            <a:r>
              <a:rPr dirty="0" sz="900" spc="-35">
                <a:latin typeface="Arial Black"/>
                <a:cs typeface="Arial Black"/>
              </a:rPr>
              <a:t>73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8" name="object 78" descr=""/>
          <p:cNvSpPr txBox="1"/>
          <p:nvPr/>
        </p:nvSpPr>
        <p:spPr>
          <a:xfrm>
            <a:off x="1555527" y="4865623"/>
            <a:ext cx="1689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Arial Black"/>
                <a:cs typeface="Arial Black"/>
              </a:rPr>
              <a:t>47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9" name="object 79" descr=""/>
          <p:cNvSpPr txBox="1"/>
          <p:nvPr/>
        </p:nvSpPr>
        <p:spPr>
          <a:xfrm>
            <a:off x="2126202" y="4874767"/>
            <a:ext cx="1803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Arial Black"/>
                <a:cs typeface="Arial Black"/>
              </a:rPr>
              <a:t>46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80" name="object 80" descr=""/>
          <p:cNvSpPr txBox="1"/>
          <p:nvPr/>
        </p:nvSpPr>
        <p:spPr>
          <a:xfrm>
            <a:off x="2488882" y="4990592"/>
            <a:ext cx="4146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 Black"/>
                <a:cs typeface="Arial Black"/>
              </a:rPr>
              <a:t>35</a:t>
            </a:r>
            <a:r>
              <a:rPr dirty="0" sz="900" spc="10">
                <a:latin typeface="Arial Black"/>
                <a:cs typeface="Arial Black"/>
              </a:rPr>
              <a:t> </a:t>
            </a:r>
            <a:r>
              <a:rPr dirty="0" baseline="-15432" sz="1350" spc="-37">
                <a:latin typeface="Arial Black"/>
                <a:cs typeface="Arial Black"/>
              </a:rPr>
              <a:t>32</a:t>
            </a:r>
            <a:endParaRPr baseline="-15432" sz="1350">
              <a:latin typeface="Arial Black"/>
              <a:cs typeface="Arial Black"/>
            </a:endParaRPr>
          </a:p>
        </p:txBody>
      </p:sp>
      <p:sp>
        <p:nvSpPr>
          <p:cNvPr id="81" name="object 81" descr=""/>
          <p:cNvSpPr txBox="1"/>
          <p:nvPr/>
        </p:nvSpPr>
        <p:spPr>
          <a:xfrm>
            <a:off x="3295110" y="5136896"/>
            <a:ext cx="1473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95">
                <a:latin typeface="Arial Black"/>
                <a:cs typeface="Arial Black"/>
              </a:rPr>
              <a:t>21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82" name="object 82" descr=""/>
          <p:cNvSpPr txBox="1"/>
          <p:nvPr/>
        </p:nvSpPr>
        <p:spPr>
          <a:xfrm>
            <a:off x="3867943" y="5158232"/>
            <a:ext cx="1543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5">
                <a:latin typeface="Arial Black"/>
                <a:cs typeface="Arial Black"/>
              </a:rPr>
              <a:t>19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83" name="object 83" descr=""/>
          <p:cNvSpPr txBox="1"/>
          <p:nvPr/>
        </p:nvSpPr>
        <p:spPr>
          <a:xfrm>
            <a:off x="4226559" y="5210047"/>
            <a:ext cx="3937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Arial Black"/>
                <a:cs typeface="Arial Black"/>
              </a:rPr>
              <a:t>14</a:t>
            </a:r>
            <a:r>
              <a:rPr dirty="0" sz="900" spc="50">
                <a:latin typeface="Arial Black"/>
                <a:cs typeface="Arial Black"/>
              </a:rPr>
              <a:t> </a:t>
            </a:r>
            <a:r>
              <a:rPr dirty="0" baseline="-9259" sz="1350" spc="-37">
                <a:latin typeface="Arial Black"/>
                <a:cs typeface="Arial Black"/>
              </a:rPr>
              <a:t>12</a:t>
            </a:r>
            <a:endParaRPr baseline="-9259" sz="1350">
              <a:latin typeface="Arial Black"/>
              <a:cs typeface="Arial Black"/>
            </a:endParaRPr>
          </a:p>
        </p:txBody>
      </p:sp>
      <p:sp>
        <p:nvSpPr>
          <p:cNvPr id="84" name="object 84" descr=""/>
          <p:cNvSpPr txBox="1"/>
          <p:nvPr/>
        </p:nvSpPr>
        <p:spPr>
          <a:xfrm>
            <a:off x="4799709" y="5252720"/>
            <a:ext cx="3873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 Black"/>
                <a:cs typeface="Arial Black"/>
              </a:rPr>
              <a:t>10</a:t>
            </a:r>
            <a:r>
              <a:rPr dirty="0" sz="900" spc="130">
                <a:latin typeface="Arial Black"/>
                <a:cs typeface="Arial Black"/>
              </a:rPr>
              <a:t> </a:t>
            </a:r>
            <a:r>
              <a:rPr dirty="0" baseline="6172" sz="1350" spc="-112">
                <a:latin typeface="Arial Black"/>
                <a:cs typeface="Arial Black"/>
              </a:rPr>
              <a:t>11</a:t>
            </a:r>
            <a:endParaRPr baseline="6172" sz="1350">
              <a:latin typeface="Arial Black"/>
              <a:cs typeface="Arial Black"/>
            </a:endParaRPr>
          </a:p>
        </p:txBody>
      </p:sp>
      <p:sp>
        <p:nvSpPr>
          <p:cNvPr id="85" name="object 85" descr=""/>
          <p:cNvSpPr txBox="1"/>
          <p:nvPr/>
        </p:nvSpPr>
        <p:spPr>
          <a:xfrm>
            <a:off x="5623464" y="5274055"/>
            <a:ext cx="1009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Arial Black"/>
                <a:cs typeface="Arial Black"/>
              </a:rPr>
              <a:t>8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693418" y="5591047"/>
            <a:ext cx="17068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Lucida Sans"/>
                <a:cs typeface="Lucida Sans"/>
              </a:rPr>
              <a:t>Facebook</a:t>
            </a:r>
            <a:r>
              <a:rPr dirty="0" sz="900" spc="80">
                <a:latin typeface="Lucida Sans"/>
                <a:cs typeface="Lucida Sans"/>
              </a:rPr>
              <a:t> </a:t>
            </a:r>
            <a:r>
              <a:rPr dirty="0" sz="900">
                <a:latin typeface="Lucida Sans"/>
                <a:cs typeface="Lucida Sans"/>
              </a:rPr>
              <a:t>YouTube</a:t>
            </a:r>
            <a:r>
              <a:rPr dirty="0" sz="900" spc="290">
                <a:latin typeface="Lucida Sans"/>
                <a:cs typeface="Lucida Sans"/>
              </a:rPr>
              <a:t> </a:t>
            </a:r>
            <a:r>
              <a:rPr dirty="0" sz="900" spc="-10">
                <a:latin typeface="Lucida Sans"/>
                <a:cs typeface="Lucida Sans"/>
              </a:rPr>
              <a:t>Instagram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87" name="object 87" descr=""/>
          <p:cNvSpPr txBox="1"/>
          <p:nvPr/>
        </p:nvSpPr>
        <p:spPr>
          <a:xfrm>
            <a:off x="2646108" y="5591047"/>
            <a:ext cx="1009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Lucida Sans"/>
                <a:cs typeface="Lucida Sans"/>
              </a:rPr>
              <a:t>X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88" name="object 88" descr=""/>
          <p:cNvSpPr txBox="1"/>
          <p:nvPr/>
        </p:nvSpPr>
        <p:spPr>
          <a:xfrm>
            <a:off x="5390102" y="5591047"/>
            <a:ext cx="3708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Lucida Sans"/>
                <a:cs typeface="Lucida Sans"/>
              </a:rPr>
              <a:t>Reddit</a:t>
            </a:r>
            <a:endParaRPr sz="900">
              <a:latin typeface="Lucida Sans"/>
              <a:cs typeface="Lucida Sans"/>
            </a:endParaRPr>
          </a:p>
        </p:txBody>
      </p:sp>
      <p:grpSp>
        <p:nvGrpSpPr>
          <p:cNvPr id="89" name="object 89" descr=""/>
          <p:cNvGrpSpPr/>
          <p:nvPr/>
        </p:nvGrpSpPr>
        <p:grpSpPr>
          <a:xfrm>
            <a:off x="2898579" y="5970802"/>
            <a:ext cx="487680" cy="51435"/>
            <a:chOff x="2898579" y="5970802"/>
            <a:chExt cx="487680" cy="51435"/>
          </a:xfrm>
        </p:grpSpPr>
        <p:sp>
          <p:nvSpPr>
            <p:cNvPr id="90" name="object 90" descr=""/>
            <p:cNvSpPr/>
            <p:nvPr/>
          </p:nvSpPr>
          <p:spPr>
            <a:xfrm>
              <a:off x="2898579" y="5970802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5" h="51435">
                  <a:moveTo>
                    <a:pt x="51407" y="0"/>
                  </a:moveTo>
                  <a:lnTo>
                    <a:pt x="0" y="0"/>
                  </a:lnTo>
                  <a:lnTo>
                    <a:pt x="0" y="51406"/>
                  </a:lnTo>
                  <a:lnTo>
                    <a:pt x="51407" y="51406"/>
                  </a:lnTo>
                  <a:lnTo>
                    <a:pt x="51407" y="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3334476" y="5970802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5" h="51435">
                  <a:moveTo>
                    <a:pt x="51407" y="0"/>
                  </a:moveTo>
                  <a:lnTo>
                    <a:pt x="0" y="0"/>
                  </a:lnTo>
                  <a:lnTo>
                    <a:pt x="0" y="51406"/>
                  </a:lnTo>
                  <a:lnTo>
                    <a:pt x="51407" y="51406"/>
                  </a:lnTo>
                  <a:lnTo>
                    <a:pt x="51407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2" name="object 92" descr=""/>
          <p:cNvSpPr txBox="1"/>
          <p:nvPr/>
        </p:nvSpPr>
        <p:spPr>
          <a:xfrm>
            <a:off x="2958226" y="5591047"/>
            <a:ext cx="2312035" cy="4705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6995">
              <a:lnSpc>
                <a:spcPct val="100000"/>
              </a:lnSpc>
              <a:spcBef>
                <a:spcPts val="100"/>
              </a:spcBef>
              <a:tabLst>
                <a:tab pos="718185" algn="l"/>
                <a:tab pos="1229995" algn="l"/>
              </a:tabLst>
            </a:pPr>
            <a:r>
              <a:rPr dirty="0" sz="900" spc="-10">
                <a:latin typeface="Lucida Sans"/>
                <a:cs typeface="Lucida Sans"/>
              </a:rPr>
              <a:t>LinkedIn</a:t>
            </a:r>
            <a:r>
              <a:rPr dirty="0" sz="900">
                <a:latin typeface="Lucida Sans"/>
                <a:cs typeface="Lucida Sans"/>
              </a:rPr>
              <a:t>	</a:t>
            </a:r>
            <a:r>
              <a:rPr dirty="0" sz="900" spc="-10">
                <a:latin typeface="Lucida Sans"/>
                <a:cs typeface="Lucida Sans"/>
              </a:rPr>
              <a:t>TikTok</a:t>
            </a:r>
            <a:r>
              <a:rPr dirty="0" sz="900">
                <a:latin typeface="Lucida Sans"/>
                <a:cs typeface="Lucida Sans"/>
              </a:rPr>
              <a:t>	Pinterest</a:t>
            </a:r>
            <a:r>
              <a:rPr dirty="0" sz="900" spc="240">
                <a:latin typeface="Lucida Sans"/>
                <a:cs typeface="Lucida Sans"/>
              </a:rPr>
              <a:t> </a:t>
            </a:r>
            <a:r>
              <a:rPr dirty="0" sz="900" spc="-10">
                <a:latin typeface="Lucida Sans"/>
                <a:cs typeface="Lucida Sans"/>
              </a:rPr>
              <a:t>Snapchat</a:t>
            </a:r>
            <a:endParaRPr sz="9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9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48309" algn="l"/>
              </a:tabLst>
            </a:pPr>
            <a:r>
              <a:rPr dirty="0" sz="900" spc="-20">
                <a:latin typeface="Lucida Sans"/>
                <a:cs typeface="Lucida Sans"/>
              </a:rPr>
              <a:t>2020</a:t>
            </a:r>
            <a:r>
              <a:rPr dirty="0" sz="900">
                <a:latin typeface="Lucida Sans"/>
                <a:cs typeface="Lucida Sans"/>
              </a:rPr>
              <a:t>	</a:t>
            </a:r>
            <a:r>
              <a:rPr dirty="0" sz="900" spc="-20">
                <a:latin typeface="Lucida Sans"/>
                <a:cs typeface="Lucida Sans"/>
              </a:rPr>
              <a:t>2023</a:t>
            </a:r>
            <a:endParaRPr sz="900">
              <a:latin typeface="Lucida Sans"/>
              <a:cs typeface="Lucida Sans"/>
            </a:endParaRPr>
          </a:p>
        </p:txBody>
      </p:sp>
      <p:grpSp>
        <p:nvGrpSpPr>
          <p:cNvPr id="93" name="object 93" descr=""/>
          <p:cNvGrpSpPr/>
          <p:nvPr/>
        </p:nvGrpSpPr>
        <p:grpSpPr>
          <a:xfrm>
            <a:off x="6321425" y="4843271"/>
            <a:ext cx="5196205" cy="727075"/>
            <a:chOff x="6321425" y="4843271"/>
            <a:chExt cx="5196205" cy="727075"/>
          </a:xfrm>
        </p:grpSpPr>
        <p:sp>
          <p:nvSpPr>
            <p:cNvPr id="94" name="object 94" descr=""/>
            <p:cNvSpPr/>
            <p:nvPr/>
          </p:nvSpPr>
          <p:spPr>
            <a:xfrm>
              <a:off x="6440424" y="4852415"/>
              <a:ext cx="4764405" cy="710565"/>
            </a:xfrm>
            <a:custGeom>
              <a:avLst/>
              <a:gdLst/>
              <a:ahLst/>
              <a:cxnLst/>
              <a:rect l="l" t="t" r="r" b="b"/>
              <a:pathLst>
                <a:path w="4764405" h="710564">
                  <a:moveTo>
                    <a:pt x="155448" y="0"/>
                  </a:moveTo>
                  <a:lnTo>
                    <a:pt x="0" y="0"/>
                  </a:lnTo>
                  <a:lnTo>
                    <a:pt x="0" y="710184"/>
                  </a:lnTo>
                  <a:lnTo>
                    <a:pt x="155448" y="710184"/>
                  </a:lnTo>
                  <a:lnTo>
                    <a:pt x="155448" y="0"/>
                  </a:lnTo>
                  <a:close/>
                </a:path>
                <a:path w="4764405" h="710564">
                  <a:moveTo>
                    <a:pt x="731520" y="640080"/>
                  </a:moveTo>
                  <a:lnTo>
                    <a:pt x="576072" y="640080"/>
                  </a:lnTo>
                  <a:lnTo>
                    <a:pt x="576072" y="710184"/>
                  </a:lnTo>
                  <a:lnTo>
                    <a:pt x="731520" y="710184"/>
                  </a:lnTo>
                  <a:lnTo>
                    <a:pt x="731520" y="640080"/>
                  </a:lnTo>
                  <a:close/>
                </a:path>
                <a:path w="4764405" h="710564">
                  <a:moveTo>
                    <a:pt x="1307592" y="545592"/>
                  </a:moveTo>
                  <a:lnTo>
                    <a:pt x="1152144" y="545592"/>
                  </a:lnTo>
                  <a:lnTo>
                    <a:pt x="1152144" y="710184"/>
                  </a:lnTo>
                  <a:lnTo>
                    <a:pt x="1307592" y="710184"/>
                  </a:lnTo>
                  <a:lnTo>
                    <a:pt x="1307592" y="545592"/>
                  </a:lnTo>
                  <a:close/>
                </a:path>
                <a:path w="4764405" h="710564">
                  <a:moveTo>
                    <a:pt x="1883664" y="533400"/>
                  </a:moveTo>
                  <a:lnTo>
                    <a:pt x="1731264" y="533400"/>
                  </a:lnTo>
                  <a:lnTo>
                    <a:pt x="1731264" y="710184"/>
                  </a:lnTo>
                  <a:lnTo>
                    <a:pt x="1883664" y="710184"/>
                  </a:lnTo>
                  <a:lnTo>
                    <a:pt x="1883664" y="533400"/>
                  </a:lnTo>
                  <a:close/>
                </a:path>
                <a:path w="4764405" h="710564">
                  <a:moveTo>
                    <a:pt x="2459736" y="609600"/>
                  </a:moveTo>
                  <a:lnTo>
                    <a:pt x="2307336" y="609600"/>
                  </a:lnTo>
                  <a:lnTo>
                    <a:pt x="2307336" y="710184"/>
                  </a:lnTo>
                  <a:lnTo>
                    <a:pt x="2459736" y="710184"/>
                  </a:lnTo>
                  <a:lnTo>
                    <a:pt x="2459736" y="609600"/>
                  </a:lnTo>
                  <a:close/>
                </a:path>
                <a:path w="4764405" h="710564">
                  <a:moveTo>
                    <a:pt x="3035808" y="609600"/>
                  </a:moveTo>
                  <a:lnTo>
                    <a:pt x="2883408" y="609600"/>
                  </a:lnTo>
                  <a:lnTo>
                    <a:pt x="2883408" y="710184"/>
                  </a:lnTo>
                  <a:lnTo>
                    <a:pt x="3035808" y="710184"/>
                  </a:lnTo>
                  <a:lnTo>
                    <a:pt x="3035808" y="609600"/>
                  </a:lnTo>
                  <a:close/>
                </a:path>
                <a:path w="4764405" h="710564">
                  <a:moveTo>
                    <a:pt x="3611880" y="691896"/>
                  </a:moveTo>
                  <a:lnTo>
                    <a:pt x="3459480" y="691896"/>
                  </a:lnTo>
                  <a:lnTo>
                    <a:pt x="3459480" y="710184"/>
                  </a:lnTo>
                  <a:lnTo>
                    <a:pt x="3611880" y="710184"/>
                  </a:lnTo>
                  <a:lnTo>
                    <a:pt x="3611880" y="691896"/>
                  </a:lnTo>
                  <a:close/>
                </a:path>
                <a:path w="4764405" h="710564">
                  <a:moveTo>
                    <a:pt x="4187952" y="691896"/>
                  </a:moveTo>
                  <a:lnTo>
                    <a:pt x="4035552" y="691896"/>
                  </a:lnTo>
                  <a:lnTo>
                    <a:pt x="4035552" y="710184"/>
                  </a:lnTo>
                  <a:lnTo>
                    <a:pt x="4187952" y="710184"/>
                  </a:lnTo>
                  <a:lnTo>
                    <a:pt x="4187952" y="691896"/>
                  </a:lnTo>
                  <a:close/>
                </a:path>
                <a:path w="4764405" h="710564">
                  <a:moveTo>
                    <a:pt x="4764024" y="701040"/>
                  </a:moveTo>
                  <a:lnTo>
                    <a:pt x="4611624" y="701040"/>
                  </a:lnTo>
                  <a:lnTo>
                    <a:pt x="4611624" y="710184"/>
                  </a:lnTo>
                  <a:lnTo>
                    <a:pt x="4764024" y="710184"/>
                  </a:lnTo>
                  <a:lnTo>
                    <a:pt x="4764024" y="70104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6632448" y="4843271"/>
              <a:ext cx="4764405" cy="719455"/>
            </a:xfrm>
            <a:custGeom>
              <a:avLst/>
              <a:gdLst/>
              <a:ahLst/>
              <a:cxnLst/>
              <a:rect l="l" t="t" r="r" b="b"/>
              <a:pathLst>
                <a:path w="4764405" h="719454">
                  <a:moveTo>
                    <a:pt x="155448" y="0"/>
                  </a:moveTo>
                  <a:lnTo>
                    <a:pt x="0" y="0"/>
                  </a:lnTo>
                  <a:lnTo>
                    <a:pt x="0" y="719328"/>
                  </a:lnTo>
                  <a:lnTo>
                    <a:pt x="155448" y="719328"/>
                  </a:lnTo>
                  <a:lnTo>
                    <a:pt x="155448" y="0"/>
                  </a:lnTo>
                  <a:close/>
                </a:path>
                <a:path w="4764405" h="719454">
                  <a:moveTo>
                    <a:pt x="731520" y="408432"/>
                  </a:moveTo>
                  <a:lnTo>
                    <a:pt x="576072" y="408432"/>
                  </a:lnTo>
                  <a:lnTo>
                    <a:pt x="576072" y="719328"/>
                  </a:lnTo>
                  <a:lnTo>
                    <a:pt x="731520" y="719328"/>
                  </a:lnTo>
                  <a:lnTo>
                    <a:pt x="731520" y="408432"/>
                  </a:lnTo>
                  <a:close/>
                </a:path>
                <a:path w="4764405" h="719454">
                  <a:moveTo>
                    <a:pt x="1307592" y="481584"/>
                  </a:moveTo>
                  <a:lnTo>
                    <a:pt x="1152144" y="481584"/>
                  </a:lnTo>
                  <a:lnTo>
                    <a:pt x="1152144" y="719328"/>
                  </a:lnTo>
                  <a:lnTo>
                    <a:pt x="1307592" y="719328"/>
                  </a:lnTo>
                  <a:lnTo>
                    <a:pt x="1307592" y="481584"/>
                  </a:lnTo>
                  <a:close/>
                </a:path>
                <a:path w="4764405" h="719454">
                  <a:moveTo>
                    <a:pt x="1883664" y="542544"/>
                  </a:moveTo>
                  <a:lnTo>
                    <a:pt x="1731264" y="542544"/>
                  </a:lnTo>
                  <a:lnTo>
                    <a:pt x="1731264" y="719328"/>
                  </a:lnTo>
                  <a:lnTo>
                    <a:pt x="1883664" y="719328"/>
                  </a:lnTo>
                  <a:lnTo>
                    <a:pt x="1883664" y="542544"/>
                  </a:lnTo>
                  <a:close/>
                </a:path>
                <a:path w="4764405" h="719454">
                  <a:moveTo>
                    <a:pt x="2459736" y="606552"/>
                  </a:moveTo>
                  <a:lnTo>
                    <a:pt x="2307336" y="606552"/>
                  </a:lnTo>
                  <a:lnTo>
                    <a:pt x="2307336" y="719328"/>
                  </a:lnTo>
                  <a:lnTo>
                    <a:pt x="2459736" y="719328"/>
                  </a:lnTo>
                  <a:lnTo>
                    <a:pt x="2459736" y="606552"/>
                  </a:lnTo>
                  <a:close/>
                </a:path>
                <a:path w="4764405" h="719454">
                  <a:moveTo>
                    <a:pt x="3035808" y="627888"/>
                  </a:moveTo>
                  <a:lnTo>
                    <a:pt x="2883408" y="627888"/>
                  </a:lnTo>
                  <a:lnTo>
                    <a:pt x="2883408" y="719328"/>
                  </a:lnTo>
                  <a:lnTo>
                    <a:pt x="3035808" y="719328"/>
                  </a:lnTo>
                  <a:lnTo>
                    <a:pt x="3035808" y="627888"/>
                  </a:lnTo>
                  <a:close/>
                </a:path>
                <a:path w="4764405" h="719454">
                  <a:moveTo>
                    <a:pt x="3611880" y="670560"/>
                  </a:moveTo>
                  <a:lnTo>
                    <a:pt x="3459480" y="670560"/>
                  </a:lnTo>
                  <a:lnTo>
                    <a:pt x="3459480" y="719328"/>
                  </a:lnTo>
                  <a:lnTo>
                    <a:pt x="3611880" y="719328"/>
                  </a:lnTo>
                  <a:lnTo>
                    <a:pt x="3611880" y="670560"/>
                  </a:lnTo>
                  <a:close/>
                </a:path>
                <a:path w="4764405" h="719454">
                  <a:moveTo>
                    <a:pt x="4187952" y="701040"/>
                  </a:moveTo>
                  <a:lnTo>
                    <a:pt x="4035552" y="701040"/>
                  </a:lnTo>
                  <a:lnTo>
                    <a:pt x="4035552" y="719328"/>
                  </a:lnTo>
                  <a:lnTo>
                    <a:pt x="4187952" y="719328"/>
                  </a:lnTo>
                  <a:lnTo>
                    <a:pt x="4187952" y="701040"/>
                  </a:lnTo>
                  <a:close/>
                </a:path>
                <a:path w="4764405" h="719454">
                  <a:moveTo>
                    <a:pt x="4764024" y="701040"/>
                  </a:moveTo>
                  <a:lnTo>
                    <a:pt x="4611624" y="701040"/>
                  </a:lnTo>
                  <a:lnTo>
                    <a:pt x="4611624" y="719328"/>
                  </a:lnTo>
                  <a:lnTo>
                    <a:pt x="4764024" y="719328"/>
                  </a:lnTo>
                  <a:lnTo>
                    <a:pt x="4764024" y="70104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6326187" y="5565353"/>
              <a:ext cx="5186680" cy="0"/>
            </a:xfrm>
            <a:custGeom>
              <a:avLst/>
              <a:gdLst/>
              <a:ahLst/>
              <a:cxnLst/>
              <a:rect l="l" t="t" r="r" b="b"/>
              <a:pathLst>
                <a:path w="5186680" h="0">
                  <a:moveTo>
                    <a:pt x="0" y="0"/>
                  </a:moveTo>
                  <a:lnTo>
                    <a:pt x="5186363" y="1"/>
                  </a:lnTo>
                </a:path>
              </a:pathLst>
            </a:custGeom>
            <a:ln w="9525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7" name="object 97" descr=""/>
          <p:cNvSpPr txBox="1"/>
          <p:nvPr/>
        </p:nvSpPr>
        <p:spPr>
          <a:xfrm>
            <a:off x="7048912" y="5283200"/>
            <a:ext cx="914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Arial Black"/>
                <a:cs typeface="Arial Black"/>
              </a:rPr>
              <a:t>7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98" name="object 98" descr=""/>
          <p:cNvSpPr txBox="1"/>
          <p:nvPr/>
        </p:nvSpPr>
        <p:spPr>
          <a:xfrm>
            <a:off x="7593869" y="5188711"/>
            <a:ext cx="1543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5">
                <a:latin typeface="Arial Black"/>
                <a:cs typeface="Arial Black"/>
              </a:rPr>
              <a:t>16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99" name="object 99" descr=""/>
          <p:cNvSpPr txBox="1"/>
          <p:nvPr/>
        </p:nvSpPr>
        <p:spPr>
          <a:xfrm>
            <a:off x="9928004" y="5335016"/>
            <a:ext cx="958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Arial Black"/>
                <a:cs typeface="Arial Black"/>
              </a:rPr>
              <a:t>2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00" name="object 100" descr=""/>
          <p:cNvSpPr txBox="1"/>
          <p:nvPr/>
        </p:nvSpPr>
        <p:spPr>
          <a:xfrm>
            <a:off x="6278100" y="4204716"/>
            <a:ext cx="548005" cy="604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400" spc="-25">
                <a:latin typeface="Arial Black"/>
                <a:cs typeface="Arial Black"/>
              </a:rPr>
              <a:t>55+</a:t>
            </a:r>
            <a:endParaRPr sz="1400">
              <a:latin typeface="Arial Black"/>
              <a:cs typeface="Arial Black"/>
            </a:endParaRPr>
          </a:p>
          <a:p>
            <a:pPr marL="163830">
              <a:lnSpc>
                <a:spcPct val="100000"/>
              </a:lnSpc>
              <a:spcBef>
                <a:spcPts val="1795"/>
              </a:spcBef>
            </a:pPr>
            <a:r>
              <a:rPr dirty="0" sz="900">
                <a:latin typeface="Arial Black"/>
                <a:cs typeface="Arial Black"/>
              </a:rPr>
              <a:t>68</a:t>
            </a:r>
            <a:r>
              <a:rPr dirty="0" sz="900" spc="-15">
                <a:latin typeface="Arial Black"/>
                <a:cs typeface="Arial Black"/>
              </a:rPr>
              <a:t> </a:t>
            </a:r>
            <a:r>
              <a:rPr dirty="0" baseline="6172" sz="1350" spc="-37">
                <a:latin typeface="Arial Black"/>
                <a:cs typeface="Arial Black"/>
              </a:rPr>
              <a:t>69</a:t>
            </a:r>
            <a:endParaRPr baseline="6172" sz="1350">
              <a:latin typeface="Arial Black"/>
              <a:cs typeface="Arial Black"/>
            </a:endParaRPr>
          </a:p>
        </p:txBody>
      </p:sp>
      <p:sp>
        <p:nvSpPr>
          <p:cNvPr id="101" name="object 101" descr=""/>
          <p:cNvSpPr txBox="1"/>
          <p:nvPr/>
        </p:nvSpPr>
        <p:spPr>
          <a:xfrm>
            <a:off x="7194804" y="5042407"/>
            <a:ext cx="1841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Arial Black"/>
                <a:cs typeface="Arial Black"/>
              </a:rPr>
              <a:t>30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02" name="object 102" descr=""/>
          <p:cNvSpPr txBox="1"/>
          <p:nvPr/>
        </p:nvSpPr>
        <p:spPr>
          <a:xfrm>
            <a:off x="7777765" y="5115559"/>
            <a:ext cx="1708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Arial Black"/>
                <a:cs typeface="Arial Black"/>
              </a:rPr>
              <a:t>23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03" name="object 103" descr=""/>
          <p:cNvSpPr txBox="1"/>
          <p:nvPr/>
        </p:nvSpPr>
        <p:spPr>
          <a:xfrm>
            <a:off x="8175720" y="5179567"/>
            <a:ext cx="3352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Arial Black"/>
                <a:cs typeface="Arial Black"/>
              </a:rPr>
              <a:t>17</a:t>
            </a:r>
            <a:r>
              <a:rPr dirty="0" sz="900" spc="95">
                <a:latin typeface="Arial Black"/>
                <a:cs typeface="Arial Black"/>
              </a:rPr>
              <a:t> </a:t>
            </a:r>
            <a:r>
              <a:rPr dirty="0" sz="900" spc="-110">
                <a:latin typeface="Arial Black"/>
                <a:cs typeface="Arial Black"/>
              </a:rPr>
              <a:t>17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04" name="object 104" descr=""/>
          <p:cNvSpPr txBox="1"/>
          <p:nvPr/>
        </p:nvSpPr>
        <p:spPr>
          <a:xfrm>
            <a:off x="10119169" y="5304535"/>
            <a:ext cx="977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Arial Black"/>
                <a:cs typeface="Arial Black"/>
              </a:rPr>
              <a:t>5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05" name="object 105" descr=""/>
          <p:cNvSpPr txBox="1"/>
          <p:nvPr/>
        </p:nvSpPr>
        <p:spPr>
          <a:xfrm>
            <a:off x="10504265" y="5335016"/>
            <a:ext cx="2882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 Black"/>
                <a:cs typeface="Arial Black"/>
              </a:rPr>
              <a:t>2</a:t>
            </a:r>
            <a:r>
              <a:rPr dirty="0" sz="900" spc="150">
                <a:latin typeface="Arial Black"/>
                <a:cs typeface="Arial Black"/>
              </a:rPr>
              <a:t>  </a:t>
            </a:r>
            <a:r>
              <a:rPr dirty="0" sz="900" spc="-50">
                <a:latin typeface="Arial Black"/>
                <a:cs typeface="Arial Black"/>
              </a:rPr>
              <a:t>2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06" name="object 106" descr=""/>
          <p:cNvSpPr txBox="1"/>
          <p:nvPr/>
        </p:nvSpPr>
        <p:spPr>
          <a:xfrm>
            <a:off x="6340157" y="5591047"/>
            <a:ext cx="17068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Lucida Sans"/>
                <a:cs typeface="Lucida Sans"/>
              </a:rPr>
              <a:t>Facebook</a:t>
            </a:r>
            <a:r>
              <a:rPr dirty="0" sz="900" spc="80">
                <a:latin typeface="Lucida Sans"/>
                <a:cs typeface="Lucida Sans"/>
              </a:rPr>
              <a:t> </a:t>
            </a:r>
            <a:r>
              <a:rPr dirty="0" sz="900">
                <a:latin typeface="Lucida Sans"/>
                <a:cs typeface="Lucida Sans"/>
              </a:rPr>
              <a:t>YouTube</a:t>
            </a:r>
            <a:r>
              <a:rPr dirty="0" sz="900" spc="290">
                <a:latin typeface="Lucida Sans"/>
                <a:cs typeface="Lucida Sans"/>
              </a:rPr>
              <a:t> </a:t>
            </a:r>
            <a:r>
              <a:rPr dirty="0" sz="900" spc="-10">
                <a:latin typeface="Lucida Sans"/>
                <a:cs typeface="Lucida Sans"/>
              </a:rPr>
              <a:t>Instagram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07" name="object 107" descr=""/>
          <p:cNvSpPr txBox="1"/>
          <p:nvPr/>
        </p:nvSpPr>
        <p:spPr>
          <a:xfrm>
            <a:off x="8292847" y="5591047"/>
            <a:ext cx="1009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Lucida Sans"/>
                <a:cs typeface="Lucida Sans"/>
              </a:rPr>
              <a:t>X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08" name="object 108" descr=""/>
          <p:cNvSpPr txBox="1"/>
          <p:nvPr/>
        </p:nvSpPr>
        <p:spPr>
          <a:xfrm>
            <a:off x="9861581" y="5347208"/>
            <a:ext cx="159702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94615">
              <a:lnSpc>
                <a:spcPct val="100000"/>
              </a:lnSpc>
              <a:spcBef>
                <a:spcPts val="100"/>
              </a:spcBef>
              <a:tabLst>
                <a:tab pos="182245" algn="l"/>
              </a:tabLst>
            </a:pPr>
            <a:r>
              <a:rPr dirty="0" sz="900" spc="-50">
                <a:latin typeface="Arial Black"/>
                <a:cs typeface="Arial Black"/>
              </a:rPr>
              <a:t>1</a:t>
            </a:r>
            <a:r>
              <a:rPr dirty="0" sz="900">
                <a:latin typeface="Arial Black"/>
                <a:cs typeface="Arial Black"/>
              </a:rPr>
              <a:t>	</a:t>
            </a:r>
            <a:r>
              <a:rPr dirty="0" baseline="6172" sz="1350" spc="-75">
                <a:latin typeface="Arial Black"/>
                <a:cs typeface="Arial Black"/>
              </a:rPr>
              <a:t>2</a:t>
            </a:r>
            <a:endParaRPr baseline="6172" sz="1350">
              <a:latin typeface="Arial Black"/>
              <a:cs typeface="Arial Black"/>
            </a:endParaRPr>
          </a:p>
          <a:p>
            <a:pPr marL="38100">
              <a:lnSpc>
                <a:spcPct val="100000"/>
              </a:lnSpc>
              <a:spcBef>
                <a:spcPts val="840"/>
              </a:spcBef>
              <a:tabLst>
                <a:tab pos="531495" algn="l"/>
                <a:tab pos="1187450" algn="l"/>
              </a:tabLst>
            </a:pPr>
            <a:r>
              <a:rPr dirty="0" sz="900" spc="-10">
                <a:latin typeface="Lucida Sans"/>
                <a:cs typeface="Lucida Sans"/>
              </a:rPr>
              <a:t>TikTok</a:t>
            </a:r>
            <a:r>
              <a:rPr dirty="0" sz="900">
                <a:latin typeface="Lucida Sans"/>
                <a:cs typeface="Lucida Sans"/>
              </a:rPr>
              <a:t>	</a:t>
            </a:r>
            <a:r>
              <a:rPr dirty="0" sz="900" spc="-10">
                <a:latin typeface="Lucida Sans"/>
                <a:cs typeface="Lucida Sans"/>
              </a:rPr>
              <a:t>Snapchat</a:t>
            </a:r>
            <a:r>
              <a:rPr dirty="0" sz="900">
                <a:latin typeface="Lucida Sans"/>
                <a:cs typeface="Lucida Sans"/>
              </a:rPr>
              <a:t>	</a:t>
            </a:r>
            <a:r>
              <a:rPr dirty="0" sz="900" spc="-10">
                <a:latin typeface="Lucida Sans"/>
                <a:cs typeface="Lucida Sans"/>
              </a:rPr>
              <a:t>Reddit</a:t>
            </a:r>
            <a:endParaRPr sz="900">
              <a:latin typeface="Lucida Sans"/>
              <a:cs typeface="Lucida Sans"/>
            </a:endParaRPr>
          </a:p>
        </p:txBody>
      </p:sp>
      <p:grpSp>
        <p:nvGrpSpPr>
          <p:cNvPr id="109" name="object 109" descr=""/>
          <p:cNvGrpSpPr/>
          <p:nvPr/>
        </p:nvGrpSpPr>
        <p:grpSpPr>
          <a:xfrm>
            <a:off x="8545317" y="5935571"/>
            <a:ext cx="500380" cy="51435"/>
            <a:chOff x="8545317" y="5935571"/>
            <a:chExt cx="500380" cy="51435"/>
          </a:xfrm>
        </p:grpSpPr>
        <p:sp>
          <p:nvSpPr>
            <p:cNvPr id="110" name="object 110" descr=""/>
            <p:cNvSpPr/>
            <p:nvPr/>
          </p:nvSpPr>
          <p:spPr>
            <a:xfrm>
              <a:off x="8545317" y="5935571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51405" y="0"/>
                  </a:moveTo>
                  <a:lnTo>
                    <a:pt x="0" y="0"/>
                  </a:lnTo>
                  <a:lnTo>
                    <a:pt x="0" y="51406"/>
                  </a:lnTo>
                  <a:lnTo>
                    <a:pt x="51405" y="51406"/>
                  </a:lnTo>
                  <a:lnTo>
                    <a:pt x="51405" y="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8993914" y="5935571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51405" y="0"/>
                  </a:moveTo>
                  <a:lnTo>
                    <a:pt x="0" y="0"/>
                  </a:lnTo>
                  <a:lnTo>
                    <a:pt x="0" y="51406"/>
                  </a:lnTo>
                  <a:lnTo>
                    <a:pt x="51405" y="51406"/>
                  </a:lnTo>
                  <a:lnTo>
                    <a:pt x="51405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2" name="object 112" descr=""/>
          <p:cNvSpPr txBox="1"/>
          <p:nvPr/>
        </p:nvSpPr>
        <p:spPr>
          <a:xfrm>
            <a:off x="8579564" y="5261864"/>
            <a:ext cx="1203325" cy="763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5895">
              <a:lnSpc>
                <a:spcPct val="100000"/>
              </a:lnSpc>
              <a:spcBef>
                <a:spcPts val="100"/>
              </a:spcBef>
              <a:tabLst>
                <a:tab pos="751840" algn="l"/>
              </a:tabLst>
            </a:pPr>
            <a:r>
              <a:rPr dirty="0" baseline="3086" sz="1350">
                <a:latin typeface="Arial Black"/>
                <a:cs typeface="Arial Black"/>
              </a:rPr>
              <a:t>10</a:t>
            </a:r>
            <a:r>
              <a:rPr dirty="0" baseline="3086" sz="1350" spc="195">
                <a:latin typeface="Arial Black"/>
                <a:cs typeface="Arial Black"/>
              </a:rPr>
              <a:t> </a:t>
            </a:r>
            <a:r>
              <a:rPr dirty="0" baseline="9259" sz="1350" spc="-37">
                <a:latin typeface="Arial Black"/>
                <a:cs typeface="Arial Black"/>
              </a:rPr>
              <a:t>11</a:t>
            </a:r>
            <a:r>
              <a:rPr dirty="0" baseline="9259" sz="1350">
                <a:latin typeface="Arial Black"/>
                <a:cs typeface="Arial Black"/>
              </a:rPr>
              <a:t>	</a:t>
            </a:r>
            <a:r>
              <a:rPr dirty="0" baseline="3086" sz="1350">
                <a:latin typeface="Arial Black"/>
                <a:cs typeface="Arial Black"/>
              </a:rPr>
              <a:t>10</a:t>
            </a:r>
            <a:r>
              <a:rPr dirty="0" baseline="3086" sz="1350" spc="345">
                <a:latin typeface="Arial Black"/>
                <a:cs typeface="Arial Black"/>
              </a:rPr>
              <a:t> </a:t>
            </a:r>
            <a:r>
              <a:rPr dirty="0" sz="900" spc="-60">
                <a:latin typeface="Arial Black"/>
                <a:cs typeface="Arial Black"/>
              </a:rPr>
              <a:t>9</a:t>
            </a:r>
            <a:endParaRPr sz="900">
              <a:latin typeface="Arial Black"/>
              <a:cs typeface="Arial Black"/>
            </a:endParaRPr>
          </a:p>
          <a:p>
            <a:pPr marL="38100" marR="43180" indent="74295">
              <a:lnSpc>
                <a:spcPct val="197800"/>
              </a:lnSpc>
              <a:spcBef>
                <a:spcPts val="455"/>
              </a:spcBef>
              <a:tabLst>
                <a:tab pos="486409" algn="l"/>
              </a:tabLst>
            </a:pPr>
            <a:r>
              <a:rPr dirty="0" sz="900">
                <a:latin typeface="Lucida Sans"/>
                <a:cs typeface="Lucida Sans"/>
              </a:rPr>
              <a:t>LinkedIn</a:t>
            </a:r>
            <a:r>
              <a:rPr dirty="0" sz="900" spc="440">
                <a:latin typeface="Lucida Sans"/>
                <a:cs typeface="Lucida Sans"/>
              </a:rPr>
              <a:t> </a:t>
            </a:r>
            <a:r>
              <a:rPr dirty="0" sz="900" spc="-20">
                <a:latin typeface="Lucida Sans"/>
                <a:cs typeface="Lucida Sans"/>
              </a:rPr>
              <a:t>Pinterest 2020</a:t>
            </a:r>
            <a:r>
              <a:rPr dirty="0" sz="900">
                <a:latin typeface="Lucida Sans"/>
                <a:cs typeface="Lucida Sans"/>
              </a:rPr>
              <a:t>	</a:t>
            </a:r>
            <a:r>
              <a:rPr dirty="0" sz="900" spc="-20">
                <a:latin typeface="Lucida Sans"/>
                <a:cs typeface="Lucida Sans"/>
              </a:rPr>
              <a:t>2023</a:t>
            </a:r>
            <a:endParaRPr sz="9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303712" y="0"/>
            <a:ext cx="7888605" cy="6858000"/>
            <a:chOff x="4303712" y="0"/>
            <a:chExt cx="7888605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4303712" y="0"/>
              <a:ext cx="7888605" cy="6858000"/>
            </a:xfrm>
            <a:custGeom>
              <a:avLst/>
              <a:gdLst/>
              <a:ahLst/>
              <a:cxnLst/>
              <a:rect l="l" t="t" r="r" b="b"/>
              <a:pathLst>
                <a:path w="7888605" h="6858000">
                  <a:moveTo>
                    <a:pt x="788828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888286" y="6858000"/>
                  </a:lnTo>
                  <a:lnTo>
                    <a:pt x="78882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1157043" y="491597"/>
              <a:ext cx="494030" cy="102870"/>
            </a:xfrm>
            <a:custGeom>
              <a:avLst/>
              <a:gdLst/>
              <a:ahLst/>
              <a:cxnLst/>
              <a:rect l="l" t="t" r="r" b="b"/>
              <a:pathLst>
                <a:path w="494029" h="102870">
                  <a:moveTo>
                    <a:pt x="485289" y="5875"/>
                  </a:moveTo>
                  <a:lnTo>
                    <a:pt x="482051" y="5875"/>
                  </a:lnTo>
                  <a:lnTo>
                    <a:pt x="480509" y="6339"/>
                  </a:lnTo>
                  <a:lnTo>
                    <a:pt x="478967" y="7112"/>
                  </a:lnTo>
                  <a:lnTo>
                    <a:pt x="477271" y="7885"/>
                  </a:lnTo>
                  <a:lnTo>
                    <a:pt x="476037" y="9122"/>
                  </a:lnTo>
                  <a:lnTo>
                    <a:pt x="475267" y="10667"/>
                  </a:lnTo>
                  <a:lnTo>
                    <a:pt x="474341" y="12214"/>
                  </a:lnTo>
                  <a:lnTo>
                    <a:pt x="473878" y="13760"/>
                  </a:lnTo>
                  <a:lnTo>
                    <a:pt x="473878" y="17162"/>
                  </a:lnTo>
                  <a:lnTo>
                    <a:pt x="474341" y="18708"/>
                  </a:lnTo>
                  <a:lnTo>
                    <a:pt x="475267" y="20255"/>
                  </a:lnTo>
                  <a:lnTo>
                    <a:pt x="476037" y="21800"/>
                  </a:lnTo>
                  <a:lnTo>
                    <a:pt x="477271" y="23037"/>
                  </a:lnTo>
                  <a:lnTo>
                    <a:pt x="478814" y="23811"/>
                  </a:lnTo>
                  <a:lnTo>
                    <a:pt x="480355" y="24738"/>
                  </a:lnTo>
                  <a:lnTo>
                    <a:pt x="482051" y="25048"/>
                  </a:lnTo>
                  <a:lnTo>
                    <a:pt x="485444" y="25048"/>
                  </a:lnTo>
                  <a:lnTo>
                    <a:pt x="486986" y="24738"/>
                  </a:lnTo>
                  <a:lnTo>
                    <a:pt x="488528" y="23811"/>
                  </a:lnTo>
                  <a:lnTo>
                    <a:pt x="489146" y="23501"/>
                  </a:lnTo>
                  <a:lnTo>
                    <a:pt x="482359" y="23501"/>
                  </a:lnTo>
                  <a:lnTo>
                    <a:pt x="480973" y="23192"/>
                  </a:lnTo>
                  <a:lnTo>
                    <a:pt x="479585" y="22419"/>
                  </a:lnTo>
                  <a:lnTo>
                    <a:pt x="478350" y="21800"/>
                  </a:lnTo>
                  <a:lnTo>
                    <a:pt x="477271" y="20718"/>
                  </a:lnTo>
                  <a:lnTo>
                    <a:pt x="476655" y="19481"/>
                  </a:lnTo>
                  <a:lnTo>
                    <a:pt x="475884" y="18244"/>
                  </a:lnTo>
                  <a:lnTo>
                    <a:pt x="475644" y="17162"/>
                  </a:lnTo>
                  <a:lnTo>
                    <a:pt x="475652" y="13760"/>
                  </a:lnTo>
                  <a:lnTo>
                    <a:pt x="475884" y="12833"/>
                  </a:lnTo>
                  <a:lnTo>
                    <a:pt x="482359" y="7421"/>
                  </a:lnTo>
                  <a:lnTo>
                    <a:pt x="489145" y="7421"/>
                  </a:lnTo>
                  <a:lnTo>
                    <a:pt x="486986" y="6339"/>
                  </a:lnTo>
                  <a:lnTo>
                    <a:pt x="485289" y="5875"/>
                  </a:lnTo>
                  <a:close/>
                </a:path>
                <a:path w="494029" h="102870">
                  <a:moveTo>
                    <a:pt x="489145" y="7421"/>
                  </a:moveTo>
                  <a:lnTo>
                    <a:pt x="484982" y="7421"/>
                  </a:lnTo>
                  <a:lnTo>
                    <a:pt x="486369" y="7885"/>
                  </a:lnTo>
                  <a:lnTo>
                    <a:pt x="487757" y="8503"/>
                  </a:lnTo>
                  <a:lnTo>
                    <a:pt x="488991" y="9277"/>
                  </a:lnTo>
                  <a:lnTo>
                    <a:pt x="490070" y="10204"/>
                  </a:lnTo>
                  <a:lnTo>
                    <a:pt x="490687" y="11441"/>
                  </a:lnTo>
                  <a:lnTo>
                    <a:pt x="491458" y="12833"/>
                  </a:lnTo>
                  <a:lnTo>
                    <a:pt x="491805" y="13760"/>
                  </a:lnTo>
                  <a:lnTo>
                    <a:pt x="491818" y="17162"/>
                  </a:lnTo>
                  <a:lnTo>
                    <a:pt x="491458" y="18244"/>
                  </a:lnTo>
                  <a:lnTo>
                    <a:pt x="490687" y="19481"/>
                  </a:lnTo>
                  <a:lnTo>
                    <a:pt x="490070" y="20718"/>
                  </a:lnTo>
                  <a:lnTo>
                    <a:pt x="488991" y="21800"/>
                  </a:lnTo>
                  <a:lnTo>
                    <a:pt x="487757" y="22419"/>
                  </a:lnTo>
                  <a:lnTo>
                    <a:pt x="486524" y="23192"/>
                  </a:lnTo>
                  <a:lnTo>
                    <a:pt x="485136" y="23501"/>
                  </a:lnTo>
                  <a:lnTo>
                    <a:pt x="489146" y="23501"/>
                  </a:lnTo>
                  <a:lnTo>
                    <a:pt x="493463" y="17162"/>
                  </a:lnTo>
                  <a:lnTo>
                    <a:pt x="493463" y="13760"/>
                  </a:lnTo>
                  <a:lnTo>
                    <a:pt x="493001" y="12214"/>
                  </a:lnTo>
                  <a:lnTo>
                    <a:pt x="491998" y="10514"/>
                  </a:lnTo>
                  <a:lnTo>
                    <a:pt x="491304" y="9122"/>
                  </a:lnTo>
                  <a:lnTo>
                    <a:pt x="490070" y="7885"/>
                  </a:lnTo>
                  <a:lnTo>
                    <a:pt x="489145" y="7421"/>
                  </a:lnTo>
                  <a:close/>
                </a:path>
                <a:path w="494029" h="102870">
                  <a:moveTo>
                    <a:pt x="485136" y="10514"/>
                  </a:moveTo>
                  <a:lnTo>
                    <a:pt x="479430" y="10514"/>
                  </a:lnTo>
                  <a:lnTo>
                    <a:pt x="479430" y="20873"/>
                  </a:lnTo>
                  <a:lnTo>
                    <a:pt x="481126" y="20873"/>
                  </a:lnTo>
                  <a:lnTo>
                    <a:pt x="481126" y="16389"/>
                  </a:lnTo>
                  <a:lnTo>
                    <a:pt x="484828" y="16389"/>
                  </a:lnTo>
                  <a:lnTo>
                    <a:pt x="484518" y="16234"/>
                  </a:lnTo>
                  <a:lnTo>
                    <a:pt x="485444" y="16079"/>
                  </a:lnTo>
                  <a:lnTo>
                    <a:pt x="486215" y="15770"/>
                  </a:lnTo>
                  <a:lnTo>
                    <a:pt x="486987" y="14997"/>
                  </a:lnTo>
                  <a:lnTo>
                    <a:pt x="481126" y="14997"/>
                  </a:lnTo>
                  <a:lnTo>
                    <a:pt x="481126" y="11904"/>
                  </a:lnTo>
                  <a:lnTo>
                    <a:pt x="487089" y="11904"/>
                  </a:lnTo>
                  <a:lnTo>
                    <a:pt x="486677" y="11286"/>
                  </a:lnTo>
                  <a:lnTo>
                    <a:pt x="485753" y="10667"/>
                  </a:lnTo>
                  <a:lnTo>
                    <a:pt x="485136" y="10514"/>
                  </a:lnTo>
                  <a:close/>
                </a:path>
                <a:path w="494029" h="102870">
                  <a:moveTo>
                    <a:pt x="484828" y="16389"/>
                  </a:moveTo>
                  <a:lnTo>
                    <a:pt x="482668" y="16389"/>
                  </a:lnTo>
                  <a:lnTo>
                    <a:pt x="483130" y="16544"/>
                  </a:lnTo>
                  <a:lnTo>
                    <a:pt x="483439" y="16852"/>
                  </a:lnTo>
                  <a:lnTo>
                    <a:pt x="483903" y="17162"/>
                  </a:lnTo>
                  <a:lnTo>
                    <a:pt x="484518" y="17934"/>
                  </a:lnTo>
                  <a:lnTo>
                    <a:pt x="485289" y="19171"/>
                  </a:lnTo>
                  <a:lnTo>
                    <a:pt x="486215" y="20873"/>
                  </a:lnTo>
                  <a:lnTo>
                    <a:pt x="488219" y="20873"/>
                  </a:lnTo>
                  <a:lnTo>
                    <a:pt x="486898" y="18708"/>
                  </a:lnTo>
                  <a:lnTo>
                    <a:pt x="486369" y="17781"/>
                  </a:lnTo>
                  <a:lnTo>
                    <a:pt x="485753" y="17162"/>
                  </a:lnTo>
                  <a:lnTo>
                    <a:pt x="485444" y="16697"/>
                  </a:lnTo>
                  <a:lnTo>
                    <a:pt x="484828" y="16389"/>
                  </a:lnTo>
                  <a:close/>
                </a:path>
                <a:path w="494029" h="102870">
                  <a:moveTo>
                    <a:pt x="487089" y="11904"/>
                  </a:moveTo>
                  <a:lnTo>
                    <a:pt x="484365" y="11904"/>
                  </a:lnTo>
                  <a:lnTo>
                    <a:pt x="485289" y="12369"/>
                  </a:lnTo>
                  <a:lnTo>
                    <a:pt x="485444" y="12523"/>
                  </a:lnTo>
                  <a:lnTo>
                    <a:pt x="485599" y="12833"/>
                  </a:lnTo>
                  <a:lnTo>
                    <a:pt x="485675" y="14070"/>
                  </a:lnTo>
                  <a:lnTo>
                    <a:pt x="485598" y="14225"/>
                  </a:lnTo>
                  <a:lnTo>
                    <a:pt x="485136" y="14533"/>
                  </a:lnTo>
                  <a:lnTo>
                    <a:pt x="484827" y="14843"/>
                  </a:lnTo>
                  <a:lnTo>
                    <a:pt x="484210" y="14997"/>
                  </a:lnTo>
                  <a:lnTo>
                    <a:pt x="486987" y="14997"/>
                  </a:lnTo>
                  <a:lnTo>
                    <a:pt x="487295" y="14688"/>
                  </a:lnTo>
                  <a:lnTo>
                    <a:pt x="487410" y="14225"/>
                  </a:lnTo>
                  <a:lnTo>
                    <a:pt x="487295" y="12214"/>
                  </a:lnTo>
                  <a:lnTo>
                    <a:pt x="487089" y="11904"/>
                  </a:lnTo>
                  <a:close/>
                </a:path>
                <a:path w="494029" h="102870">
                  <a:moveTo>
                    <a:pt x="368710" y="27367"/>
                  </a:moveTo>
                  <a:lnTo>
                    <a:pt x="361462" y="27367"/>
                  </a:lnTo>
                  <a:lnTo>
                    <a:pt x="354985" y="28912"/>
                  </a:lnTo>
                  <a:lnTo>
                    <a:pt x="343574" y="35097"/>
                  </a:lnTo>
                  <a:lnTo>
                    <a:pt x="338947" y="39582"/>
                  </a:lnTo>
                  <a:lnTo>
                    <a:pt x="335864" y="45457"/>
                  </a:lnTo>
                  <a:lnTo>
                    <a:pt x="332625" y="51487"/>
                  </a:lnTo>
                  <a:lnTo>
                    <a:pt x="331227" y="56949"/>
                  </a:lnTo>
                  <a:lnTo>
                    <a:pt x="331177" y="72487"/>
                  </a:lnTo>
                  <a:lnTo>
                    <a:pt x="332625" y="79162"/>
                  </a:lnTo>
                  <a:lnTo>
                    <a:pt x="335947" y="85039"/>
                  </a:lnTo>
                  <a:lnTo>
                    <a:pt x="338947" y="90605"/>
                  </a:lnTo>
                  <a:lnTo>
                    <a:pt x="343574" y="94933"/>
                  </a:lnTo>
                  <a:lnTo>
                    <a:pt x="349742" y="98026"/>
                  </a:lnTo>
                  <a:lnTo>
                    <a:pt x="355756" y="100963"/>
                  </a:lnTo>
                  <a:lnTo>
                    <a:pt x="362078" y="102355"/>
                  </a:lnTo>
                  <a:lnTo>
                    <a:pt x="368863" y="102355"/>
                  </a:lnTo>
                  <a:lnTo>
                    <a:pt x="399620" y="86894"/>
                  </a:lnTo>
                  <a:lnTo>
                    <a:pt x="363774" y="86894"/>
                  </a:lnTo>
                  <a:lnTo>
                    <a:pt x="359456" y="85039"/>
                  </a:lnTo>
                  <a:lnTo>
                    <a:pt x="356064" y="81328"/>
                  </a:lnTo>
                  <a:lnTo>
                    <a:pt x="352672" y="77462"/>
                  </a:lnTo>
                  <a:lnTo>
                    <a:pt x="350975" y="72050"/>
                  </a:lnTo>
                  <a:lnTo>
                    <a:pt x="351070" y="57517"/>
                  </a:lnTo>
                  <a:lnTo>
                    <a:pt x="352672" y="52260"/>
                  </a:lnTo>
                  <a:lnTo>
                    <a:pt x="356064" y="48549"/>
                  </a:lnTo>
                  <a:lnTo>
                    <a:pt x="359456" y="44683"/>
                  </a:lnTo>
                  <a:lnTo>
                    <a:pt x="363774" y="42828"/>
                  </a:lnTo>
                  <a:lnTo>
                    <a:pt x="399883" y="42828"/>
                  </a:lnTo>
                  <a:lnTo>
                    <a:pt x="395850" y="37881"/>
                  </a:lnTo>
                  <a:lnTo>
                    <a:pt x="390156" y="33303"/>
                  </a:lnTo>
                  <a:lnTo>
                    <a:pt x="383726" y="30015"/>
                  </a:lnTo>
                  <a:lnTo>
                    <a:pt x="376572" y="28031"/>
                  </a:lnTo>
                  <a:lnTo>
                    <a:pt x="368710" y="27367"/>
                  </a:lnTo>
                  <a:close/>
                </a:path>
                <a:path w="494029" h="102870">
                  <a:moveTo>
                    <a:pt x="423915" y="28912"/>
                  </a:moveTo>
                  <a:lnTo>
                    <a:pt x="403715" y="28912"/>
                  </a:lnTo>
                  <a:lnTo>
                    <a:pt x="433167" y="100810"/>
                  </a:lnTo>
                  <a:lnTo>
                    <a:pt x="450439" y="100810"/>
                  </a:lnTo>
                  <a:lnTo>
                    <a:pt x="459667" y="77925"/>
                  </a:lnTo>
                  <a:lnTo>
                    <a:pt x="441650" y="77925"/>
                  </a:lnTo>
                  <a:lnTo>
                    <a:pt x="437794" y="65712"/>
                  </a:lnTo>
                  <a:lnTo>
                    <a:pt x="423915" y="28912"/>
                  </a:lnTo>
                  <a:close/>
                </a:path>
                <a:path w="494029" h="102870">
                  <a:moveTo>
                    <a:pt x="399883" y="42828"/>
                  </a:moveTo>
                  <a:lnTo>
                    <a:pt x="373799" y="42828"/>
                  </a:lnTo>
                  <a:lnTo>
                    <a:pt x="377962" y="44683"/>
                  </a:lnTo>
                  <a:lnTo>
                    <a:pt x="381354" y="48549"/>
                  </a:lnTo>
                  <a:lnTo>
                    <a:pt x="384747" y="52260"/>
                  </a:lnTo>
                  <a:lnTo>
                    <a:pt x="386545" y="57517"/>
                  </a:lnTo>
                  <a:lnTo>
                    <a:pt x="386546" y="72050"/>
                  </a:lnTo>
                  <a:lnTo>
                    <a:pt x="384747" y="77462"/>
                  </a:lnTo>
                  <a:lnTo>
                    <a:pt x="381354" y="81328"/>
                  </a:lnTo>
                  <a:lnTo>
                    <a:pt x="377962" y="85039"/>
                  </a:lnTo>
                  <a:lnTo>
                    <a:pt x="373799" y="86894"/>
                  </a:lnTo>
                  <a:lnTo>
                    <a:pt x="399620" y="86894"/>
                  </a:lnTo>
                  <a:lnTo>
                    <a:pt x="406272" y="63856"/>
                  </a:lnTo>
                  <a:lnTo>
                    <a:pt x="405695" y="56949"/>
                  </a:lnTo>
                  <a:lnTo>
                    <a:pt x="403753" y="49921"/>
                  </a:lnTo>
                  <a:lnTo>
                    <a:pt x="400481" y="43561"/>
                  </a:lnTo>
                  <a:lnTo>
                    <a:pt x="399883" y="42828"/>
                  </a:lnTo>
                  <a:close/>
                </a:path>
                <a:path w="494029" h="102870">
                  <a:moveTo>
                    <a:pt x="479430" y="28912"/>
                  </a:moveTo>
                  <a:lnTo>
                    <a:pt x="459691" y="28912"/>
                  </a:lnTo>
                  <a:lnTo>
                    <a:pt x="445813" y="65712"/>
                  </a:lnTo>
                  <a:lnTo>
                    <a:pt x="444271" y="69731"/>
                  </a:lnTo>
                  <a:lnTo>
                    <a:pt x="442729" y="74679"/>
                  </a:lnTo>
                  <a:lnTo>
                    <a:pt x="441650" y="77925"/>
                  </a:lnTo>
                  <a:lnTo>
                    <a:pt x="459667" y="77925"/>
                  </a:lnTo>
                  <a:lnTo>
                    <a:pt x="479430" y="28912"/>
                  </a:lnTo>
                  <a:close/>
                </a:path>
                <a:path w="494029" h="102870">
                  <a:moveTo>
                    <a:pt x="112726" y="27367"/>
                  </a:moveTo>
                  <a:lnTo>
                    <a:pt x="105632" y="27367"/>
                  </a:lnTo>
                  <a:lnTo>
                    <a:pt x="99155" y="28912"/>
                  </a:lnTo>
                  <a:lnTo>
                    <a:pt x="75348" y="72487"/>
                  </a:lnTo>
                  <a:lnTo>
                    <a:pt x="76795" y="79162"/>
                  </a:lnTo>
                  <a:lnTo>
                    <a:pt x="106249" y="102355"/>
                  </a:lnTo>
                  <a:lnTo>
                    <a:pt x="112880" y="102355"/>
                  </a:lnTo>
                  <a:lnTo>
                    <a:pt x="143712" y="86894"/>
                  </a:lnTo>
                  <a:lnTo>
                    <a:pt x="107791" y="86894"/>
                  </a:lnTo>
                  <a:lnTo>
                    <a:pt x="103473" y="85039"/>
                  </a:lnTo>
                  <a:lnTo>
                    <a:pt x="100081" y="81328"/>
                  </a:lnTo>
                  <a:lnTo>
                    <a:pt x="96688" y="77462"/>
                  </a:lnTo>
                  <a:lnTo>
                    <a:pt x="94992" y="72050"/>
                  </a:lnTo>
                  <a:lnTo>
                    <a:pt x="95086" y="57517"/>
                  </a:lnTo>
                  <a:lnTo>
                    <a:pt x="96688" y="52260"/>
                  </a:lnTo>
                  <a:lnTo>
                    <a:pt x="100081" y="48549"/>
                  </a:lnTo>
                  <a:lnTo>
                    <a:pt x="103473" y="44683"/>
                  </a:lnTo>
                  <a:lnTo>
                    <a:pt x="107791" y="42828"/>
                  </a:lnTo>
                  <a:lnTo>
                    <a:pt x="143920" y="42828"/>
                  </a:lnTo>
                  <a:lnTo>
                    <a:pt x="139866" y="37881"/>
                  </a:lnTo>
                  <a:lnTo>
                    <a:pt x="134194" y="33303"/>
                  </a:lnTo>
                  <a:lnTo>
                    <a:pt x="127799" y="30015"/>
                  </a:lnTo>
                  <a:lnTo>
                    <a:pt x="120653" y="28031"/>
                  </a:lnTo>
                  <a:lnTo>
                    <a:pt x="112726" y="27367"/>
                  </a:lnTo>
                  <a:close/>
                </a:path>
                <a:path w="494029" h="102870">
                  <a:moveTo>
                    <a:pt x="23749" y="1545"/>
                  </a:moveTo>
                  <a:lnTo>
                    <a:pt x="0" y="1545"/>
                  </a:lnTo>
                  <a:lnTo>
                    <a:pt x="36855" y="59063"/>
                  </a:lnTo>
                  <a:lnTo>
                    <a:pt x="36855" y="100810"/>
                  </a:lnTo>
                  <a:lnTo>
                    <a:pt x="57210" y="100810"/>
                  </a:lnTo>
                  <a:lnTo>
                    <a:pt x="57309" y="59063"/>
                  </a:lnTo>
                  <a:lnTo>
                    <a:pt x="69017" y="40819"/>
                  </a:lnTo>
                  <a:lnTo>
                    <a:pt x="47496" y="40819"/>
                  </a:lnTo>
                  <a:lnTo>
                    <a:pt x="23749" y="1545"/>
                  </a:lnTo>
                  <a:close/>
                </a:path>
                <a:path w="494029" h="102870">
                  <a:moveTo>
                    <a:pt x="143920" y="42828"/>
                  </a:moveTo>
                  <a:lnTo>
                    <a:pt x="117815" y="42828"/>
                  </a:lnTo>
                  <a:lnTo>
                    <a:pt x="122132" y="44683"/>
                  </a:lnTo>
                  <a:lnTo>
                    <a:pt x="125525" y="48549"/>
                  </a:lnTo>
                  <a:lnTo>
                    <a:pt x="128917" y="52260"/>
                  </a:lnTo>
                  <a:lnTo>
                    <a:pt x="130565" y="57517"/>
                  </a:lnTo>
                  <a:lnTo>
                    <a:pt x="130567" y="72050"/>
                  </a:lnTo>
                  <a:lnTo>
                    <a:pt x="128917" y="77462"/>
                  </a:lnTo>
                  <a:lnTo>
                    <a:pt x="125525" y="81328"/>
                  </a:lnTo>
                  <a:lnTo>
                    <a:pt x="122132" y="85039"/>
                  </a:lnTo>
                  <a:lnTo>
                    <a:pt x="117815" y="86894"/>
                  </a:lnTo>
                  <a:lnTo>
                    <a:pt x="143712" y="86894"/>
                  </a:lnTo>
                  <a:lnTo>
                    <a:pt x="144456" y="86002"/>
                  </a:lnTo>
                  <a:lnTo>
                    <a:pt x="147827" y="79607"/>
                  </a:lnTo>
                  <a:lnTo>
                    <a:pt x="149838" y="72487"/>
                  </a:lnTo>
                  <a:lnTo>
                    <a:pt x="150480" y="64938"/>
                  </a:lnTo>
                  <a:lnTo>
                    <a:pt x="150439" y="63856"/>
                  </a:lnTo>
                  <a:lnTo>
                    <a:pt x="149841" y="56949"/>
                  </a:lnTo>
                  <a:lnTo>
                    <a:pt x="147846" y="49921"/>
                  </a:lnTo>
                  <a:lnTo>
                    <a:pt x="144521" y="43561"/>
                  </a:lnTo>
                  <a:lnTo>
                    <a:pt x="143920" y="42828"/>
                  </a:lnTo>
                  <a:close/>
                </a:path>
                <a:path w="494029" h="102870">
                  <a:moveTo>
                    <a:pt x="94221" y="1545"/>
                  </a:moveTo>
                  <a:lnTo>
                    <a:pt x="70782" y="1545"/>
                  </a:lnTo>
                  <a:lnTo>
                    <a:pt x="47496" y="40819"/>
                  </a:lnTo>
                  <a:lnTo>
                    <a:pt x="69017" y="40819"/>
                  </a:lnTo>
                  <a:lnTo>
                    <a:pt x="94221" y="1545"/>
                  </a:lnTo>
                  <a:close/>
                </a:path>
                <a:path w="494029" h="102870">
                  <a:moveTo>
                    <a:pt x="281274" y="0"/>
                  </a:moveTo>
                  <a:lnTo>
                    <a:pt x="271713" y="0"/>
                  </a:lnTo>
                  <a:lnTo>
                    <a:pt x="263540" y="1545"/>
                  </a:lnTo>
                  <a:lnTo>
                    <a:pt x="234954" y="29581"/>
                  </a:lnTo>
                  <a:lnTo>
                    <a:pt x="231311" y="50868"/>
                  </a:lnTo>
                  <a:lnTo>
                    <a:pt x="231663" y="57913"/>
                  </a:lnTo>
                  <a:lnTo>
                    <a:pt x="249293" y="92397"/>
                  </a:lnTo>
                  <a:lnTo>
                    <a:pt x="282354" y="102510"/>
                  </a:lnTo>
                  <a:lnTo>
                    <a:pt x="290681" y="102510"/>
                  </a:lnTo>
                  <a:lnTo>
                    <a:pt x="298853" y="100963"/>
                  </a:lnTo>
                  <a:lnTo>
                    <a:pt x="315045" y="94780"/>
                  </a:lnTo>
                  <a:lnTo>
                    <a:pt x="321213" y="91222"/>
                  </a:lnTo>
                  <a:lnTo>
                    <a:pt x="325377" y="87048"/>
                  </a:lnTo>
                  <a:lnTo>
                    <a:pt x="325377" y="85347"/>
                  </a:lnTo>
                  <a:lnTo>
                    <a:pt x="272484" y="85347"/>
                  </a:lnTo>
                  <a:lnTo>
                    <a:pt x="265545" y="82410"/>
                  </a:lnTo>
                  <a:lnTo>
                    <a:pt x="252129" y="50095"/>
                  </a:lnTo>
                  <a:lnTo>
                    <a:pt x="252620" y="42381"/>
                  </a:lnTo>
                  <a:lnTo>
                    <a:pt x="272329" y="17007"/>
                  </a:lnTo>
                  <a:lnTo>
                    <a:pt x="320228" y="17007"/>
                  </a:lnTo>
                  <a:lnTo>
                    <a:pt x="317512" y="12833"/>
                  </a:lnTo>
                  <a:lnTo>
                    <a:pt x="310573" y="7730"/>
                  </a:lnTo>
                  <a:lnTo>
                    <a:pt x="304759" y="4305"/>
                  </a:lnTo>
                  <a:lnTo>
                    <a:pt x="297948" y="1894"/>
                  </a:lnTo>
                  <a:lnTo>
                    <a:pt x="290124" y="468"/>
                  </a:lnTo>
                  <a:lnTo>
                    <a:pt x="281274" y="0"/>
                  </a:lnTo>
                  <a:close/>
                </a:path>
                <a:path w="494029" h="102870">
                  <a:moveTo>
                    <a:pt x="325377" y="47621"/>
                  </a:moveTo>
                  <a:lnTo>
                    <a:pt x="281583" y="47621"/>
                  </a:lnTo>
                  <a:lnTo>
                    <a:pt x="281583" y="64320"/>
                  </a:lnTo>
                  <a:lnTo>
                    <a:pt x="304868" y="64320"/>
                  </a:lnTo>
                  <a:lnTo>
                    <a:pt x="304868" y="76843"/>
                  </a:lnTo>
                  <a:lnTo>
                    <a:pt x="301783" y="79317"/>
                  </a:lnTo>
                  <a:lnTo>
                    <a:pt x="298082" y="81328"/>
                  </a:lnTo>
                  <a:lnTo>
                    <a:pt x="293919" y="82873"/>
                  </a:lnTo>
                  <a:lnTo>
                    <a:pt x="289601" y="84574"/>
                  </a:lnTo>
                  <a:lnTo>
                    <a:pt x="285283" y="85347"/>
                  </a:lnTo>
                  <a:lnTo>
                    <a:pt x="325377" y="85347"/>
                  </a:lnTo>
                  <a:lnTo>
                    <a:pt x="325377" y="47621"/>
                  </a:lnTo>
                  <a:close/>
                </a:path>
                <a:path w="494029" h="102870">
                  <a:moveTo>
                    <a:pt x="320228" y="17007"/>
                  </a:moveTo>
                  <a:lnTo>
                    <a:pt x="287134" y="17007"/>
                  </a:lnTo>
                  <a:lnTo>
                    <a:pt x="292068" y="18399"/>
                  </a:lnTo>
                  <a:lnTo>
                    <a:pt x="295923" y="21337"/>
                  </a:lnTo>
                  <a:lnTo>
                    <a:pt x="299779" y="24119"/>
                  </a:lnTo>
                  <a:lnTo>
                    <a:pt x="302400" y="27985"/>
                  </a:lnTo>
                  <a:lnTo>
                    <a:pt x="303942" y="32778"/>
                  </a:lnTo>
                  <a:lnTo>
                    <a:pt x="324143" y="29067"/>
                  </a:lnTo>
                  <a:lnTo>
                    <a:pt x="322139" y="19945"/>
                  </a:lnTo>
                  <a:lnTo>
                    <a:pt x="320228" y="17007"/>
                  </a:lnTo>
                  <a:close/>
                </a:path>
                <a:path w="494029" h="102870">
                  <a:moveTo>
                    <a:pt x="175950" y="28912"/>
                  </a:moveTo>
                  <a:lnTo>
                    <a:pt x="156674" y="28912"/>
                  </a:lnTo>
                  <a:lnTo>
                    <a:pt x="156702" y="81328"/>
                  </a:lnTo>
                  <a:lnTo>
                    <a:pt x="176104" y="102355"/>
                  </a:lnTo>
                  <a:lnTo>
                    <a:pt x="185820" y="102355"/>
                  </a:lnTo>
                  <a:lnTo>
                    <a:pt x="190291" y="101273"/>
                  </a:lnTo>
                  <a:lnTo>
                    <a:pt x="198927" y="96944"/>
                  </a:lnTo>
                  <a:lnTo>
                    <a:pt x="202474" y="93851"/>
                  </a:lnTo>
                  <a:lnTo>
                    <a:pt x="205096" y="90140"/>
                  </a:lnTo>
                  <a:lnTo>
                    <a:pt x="223137" y="90140"/>
                  </a:lnTo>
                  <a:lnTo>
                    <a:pt x="223137" y="87976"/>
                  </a:lnTo>
                  <a:lnTo>
                    <a:pt x="185202" y="87976"/>
                  </a:lnTo>
                  <a:lnTo>
                    <a:pt x="182890" y="87203"/>
                  </a:lnTo>
                  <a:lnTo>
                    <a:pt x="175950" y="72050"/>
                  </a:lnTo>
                  <a:lnTo>
                    <a:pt x="175950" y="28912"/>
                  </a:lnTo>
                  <a:close/>
                </a:path>
                <a:path w="494029" h="102870">
                  <a:moveTo>
                    <a:pt x="223137" y="90140"/>
                  </a:moveTo>
                  <a:lnTo>
                    <a:pt x="205096" y="90140"/>
                  </a:lnTo>
                  <a:lnTo>
                    <a:pt x="205096" y="100810"/>
                  </a:lnTo>
                  <a:lnTo>
                    <a:pt x="223137" y="100810"/>
                  </a:lnTo>
                  <a:lnTo>
                    <a:pt x="223137" y="90140"/>
                  </a:lnTo>
                  <a:close/>
                </a:path>
                <a:path w="494029" h="102870">
                  <a:moveTo>
                    <a:pt x="223137" y="28912"/>
                  </a:moveTo>
                  <a:lnTo>
                    <a:pt x="203708" y="28912"/>
                  </a:lnTo>
                  <a:lnTo>
                    <a:pt x="203708" y="69576"/>
                  </a:lnTo>
                  <a:lnTo>
                    <a:pt x="203245" y="76070"/>
                  </a:lnTo>
                  <a:lnTo>
                    <a:pt x="191371" y="87976"/>
                  </a:lnTo>
                  <a:lnTo>
                    <a:pt x="223137" y="87976"/>
                  </a:lnTo>
                  <a:lnTo>
                    <a:pt x="223137" y="28912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412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4764023" y="328461"/>
            <a:ext cx="7428230" cy="6529705"/>
            <a:chOff x="4764023" y="328461"/>
            <a:chExt cx="7428230" cy="6529705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64023" y="1014983"/>
              <a:ext cx="7019544" cy="543763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4895940" y="1132677"/>
              <a:ext cx="6756400" cy="5201920"/>
            </a:xfrm>
            <a:custGeom>
              <a:avLst/>
              <a:gdLst/>
              <a:ahLst/>
              <a:cxnLst/>
              <a:rect l="l" t="t" r="r" b="b"/>
              <a:pathLst>
                <a:path w="6756400" h="5201920">
                  <a:moveTo>
                    <a:pt x="6421735" y="0"/>
                  </a:moveTo>
                  <a:lnTo>
                    <a:pt x="334322" y="0"/>
                  </a:lnTo>
                  <a:lnTo>
                    <a:pt x="284918" y="3624"/>
                  </a:lnTo>
                  <a:lnTo>
                    <a:pt x="237765" y="14154"/>
                  </a:lnTo>
                  <a:lnTo>
                    <a:pt x="193380" y="31072"/>
                  </a:lnTo>
                  <a:lnTo>
                    <a:pt x="152280" y="53861"/>
                  </a:lnTo>
                  <a:lnTo>
                    <a:pt x="114982" y="82003"/>
                  </a:lnTo>
                  <a:lnTo>
                    <a:pt x="82003" y="114982"/>
                  </a:lnTo>
                  <a:lnTo>
                    <a:pt x="53861" y="152280"/>
                  </a:lnTo>
                  <a:lnTo>
                    <a:pt x="31072" y="193380"/>
                  </a:lnTo>
                  <a:lnTo>
                    <a:pt x="14154" y="237765"/>
                  </a:lnTo>
                  <a:lnTo>
                    <a:pt x="3624" y="284918"/>
                  </a:lnTo>
                  <a:lnTo>
                    <a:pt x="0" y="334322"/>
                  </a:lnTo>
                  <a:lnTo>
                    <a:pt x="0" y="4867538"/>
                  </a:lnTo>
                  <a:lnTo>
                    <a:pt x="3624" y="4916941"/>
                  </a:lnTo>
                  <a:lnTo>
                    <a:pt x="14154" y="4964095"/>
                  </a:lnTo>
                  <a:lnTo>
                    <a:pt x="31072" y="5008480"/>
                  </a:lnTo>
                  <a:lnTo>
                    <a:pt x="53861" y="5049580"/>
                  </a:lnTo>
                  <a:lnTo>
                    <a:pt x="82003" y="5086878"/>
                  </a:lnTo>
                  <a:lnTo>
                    <a:pt x="114982" y="5119857"/>
                  </a:lnTo>
                  <a:lnTo>
                    <a:pt x="152280" y="5147999"/>
                  </a:lnTo>
                  <a:lnTo>
                    <a:pt x="193380" y="5170788"/>
                  </a:lnTo>
                  <a:lnTo>
                    <a:pt x="237765" y="5187706"/>
                  </a:lnTo>
                  <a:lnTo>
                    <a:pt x="284918" y="5198236"/>
                  </a:lnTo>
                  <a:lnTo>
                    <a:pt x="334322" y="5201861"/>
                  </a:lnTo>
                  <a:lnTo>
                    <a:pt x="6421735" y="5201861"/>
                  </a:lnTo>
                  <a:lnTo>
                    <a:pt x="6471139" y="5198236"/>
                  </a:lnTo>
                  <a:lnTo>
                    <a:pt x="6518292" y="5187706"/>
                  </a:lnTo>
                  <a:lnTo>
                    <a:pt x="6562678" y="5170788"/>
                  </a:lnTo>
                  <a:lnTo>
                    <a:pt x="6603778" y="5147999"/>
                  </a:lnTo>
                  <a:lnTo>
                    <a:pt x="6641076" y="5119857"/>
                  </a:lnTo>
                  <a:lnTo>
                    <a:pt x="6674055" y="5086878"/>
                  </a:lnTo>
                  <a:lnTo>
                    <a:pt x="6702197" y="5049580"/>
                  </a:lnTo>
                  <a:lnTo>
                    <a:pt x="6724986" y="5008480"/>
                  </a:lnTo>
                  <a:lnTo>
                    <a:pt x="6741904" y="4964095"/>
                  </a:lnTo>
                  <a:lnTo>
                    <a:pt x="6752434" y="4916941"/>
                  </a:lnTo>
                  <a:lnTo>
                    <a:pt x="6756059" y="4867538"/>
                  </a:lnTo>
                  <a:lnTo>
                    <a:pt x="6756059" y="334322"/>
                  </a:lnTo>
                  <a:lnTo>
                    <a:pt x="6752434" y="284918"/>
                  </a:lnTo>
                  <a:lnTo>
                    <a:pt x="6741904" y="237765"/>
                  </a:lnTo>
                  <a:lnTo>
                    <a:pt x="6724986" y="193380"/>
                  </a:lnTo>
                  <a:lnTo>
                    <a:pt x="6702197" y="152280"/>
                  </a:lnTo>
                  <a:lnTo>
                    <a:pt x="6674055" y="114982"/>
                  </a:lnTo>
                  <a:lnTo>
                    <a:pt x="6641076" y="82003"/>
                  </a:lnTo>
                  <a:lnTo>
                    <a:pt x="6603778" y="53861"/>
                  </a:lnTo>
                  <a:lnTo>
                    <a:pt x="6562678" y="31072"/>
                  </a:lnTo>
                  <a:lnTo>
                    <a:pt x="6518292" y="14154"/>
                  </a:lnTo>
                  <a:lnTo>
                    <a:pt x="6471139" y="3624"/>
                  </a:lnTo>
                  <a:lnTo>
                    <a:pt x="6421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1248" y="328461"/>
              <a:ext cx="2440750" cy="6529538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6472433" y="2109208"/>
              <a:ext cx="411480" cy="1129665"/>
            </a:xfrm>
            <a:custGeom>
              <a:avLst/>
              <a:gdLst/>
              <a:ahLst/>
              <a:cxnLst/>
              <a:rect l="l" t="t" r="r" b="b"/>
              <a:pathLst>
                <a:path w="411479" h="1129664">
                  <a:moveTo>
                    <a:pt x="411092" y="0"/>
                  </a:moveTo>
                  <a:lnTo>
                    <a:pt x="0" y="0"/>
                  </a:lnTo>
                  <a:lnTo>
                    <a:pt x="0" y="1129181"/>
                  </a:lnTo>
                  <a:lnTo>
                    <a:pt x="411092" y="1129181"/>
                  </a:lnTo>
                  <a:lnTo>
                    <a:pt x="411092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7500165" y="2148598"/>
              <a:ext cx="411480" cy="1090295"/>
            </a:xfrm>
            <a:custGeom>
              <a:avLst/>
              <a:gdLst/>
              <a:ahLst/>
              <a:cxnLst/>
              <a:rect l="l" t="t" r="r" b="b"/>
              <a:pathLst>
                <a:path w="411479" h="1090295">
                  <a:moveTo>
                    <a:pt x="411092" y="0"/>
                  </a:moveTo>
                  <a:lnTo>
                    <a:pt x="0" y="0"/>
                  </a:lnTo>
                  <a:lnTo>
                    <a:pt x="0" y="1089790"/>
                  </a:lnTo>
                  <a:lnTo>
                    <a:pt x="411092" y="1089790"/>
                  </a:lnTo>
                  <a:lnTo>
                    <a:pt x="411092" y="0"/>
                  </a:lnTo>
                  <a:close/>
                </a:path>
              </a:pathLst>
            </a:custGeom>
            <a:solidFill>
              <a:srgbClr val="06A6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8527896" y="2371808"/>
              <a:ext cx="411480" cy="866775"/>
            </a:xfrm>
            <a:custGeom>
              <a:avLst/>
              <a:gdLst/>
              <a:ahLst/>
              <a:cxnLst/>
              <a:rect l="l" t="t" r="r" b="b"/>
              <a:pathLst>
                <a:path w="411479" h="866775">
                  <a:moveTo>
                    <a:pt x="411093" y="0"/>
                  </a:moveTo>
                  <a:lnTo>
                    <a:pt x="0" y="0"/>
                  </a:lnTo>
                  <a:lnTo>
                    <a:pt x="0" y="866580"/>
                  </a:lnTo>
                  <a:lnTo>
                    <a:pt x="411093" y="866580"/>
                  </a:lnTo>
                  <a:lnTo>
                    <a:pt x="411093" y="0"/>
                  </a:lnTo>
                  <a:close/>
                </a:path>
              </a:pathLst>
            </a:custGeom>
            <a:solidFill>
              <a:srgbClr val="31CA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555628" y="2227379"/>
              <a:ext cx="411480" cy="1011555"/>
            </a:xfrm>
            <a:custGeom>
              <a:avLst/>
              <a:gdLst/>
              <a:ahLst/>
              <a:cxnLst/>
              <a:rect l="l" t="t" r="r" b="b"/>
              <a:pathLst>
                <a:path w="411479" h="1011555">
                  <a:moveTo>
                    <a:pt x="411091" y="0"/>
                  </a:moveTo>
                  <a:lnTo>
                    <a:pt x="0" y="0"/>
                  </a:lnTo>
                  <a:lnTo>
                    <a:pt x="0" y="1011010"/>
                  </a:lnTo>
                  <a:lnTo>
                    <a:pt x="411091" y="1011010"/>
                  </a:lnTo>
                  <a:lnTo>
                    <a:pt x="411091" y="0"/>
                  </a:lnTo>
                  <a:close/>
                </a:path>
              </a:pathLst>
            </a:custGeom>
            <a:solidFill>
              <a:srgbClr val="FF23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443727" y="2188463"/>
              <a:ext cx="411480" cy="1050290"/>
            </a:xfrm>
            <a:custGeom>
              <a:avLst/>
              <a:gdLst/>
              <a:ahLst/>
              <a:cxnLst/>
              <a:rect l="l" t="t" r="r" b="b"/>
              <a:pathLst>
                <a:path w="411479" h="1050289">
                  <a:moveTo>
                    <a:pt x="411479" y="0"/>
                  </a:moveTo>
                  <a:lnTo>
                    <a:pt x="0" y="0"/>
                  </a:lnTo>
                  <a:lnTo>
                    <a:pt x="0" y="1049926"/>
                  </a:lnTo>
                  <a:lnTo>
                    <a:pt x="411479" y="1049926"/>
                  </a:lnTo>
                  <a:lnTo>
                    <a:pt x="411479" y="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136381" y="3238389"/>
              <a:ext cx="5139055" cy="0"/>
            </a:xfrm>
            <a:custGeom>
              <a:avLst/>
              <a:gdLst/>
              <a:ahLst/>
              <a:cxnLst/>
              <a:rect l="l" t="t" r="r" b="b"/>
              <a:pathLst>
                <a:path w="5139055" h="0">
                  <a:moveTo>
                    <a:pt x="0" y="0"/>
                  </a:moveTo>
                  <a:lnTo>
                    <a:pt x="5138659" y="1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27300" y="1068324"/>
            <a:ext cx="3198495" cy="946150"/>
          </a:xfrm>
          <a:prstGeom prst="rect"/>
        </p:spPr>
        <p:txBody>
          <a:bodyPr wrap="square" lIns="0" tIns="72390" rIns="0" bIns="0" rtlCol="0" vert="horz">
            <a:spAutoFit/>
          </a:bodyPr>
          <a:lstStyle/>
          <a:p>
            <a:pPr marL="12700" marR="5080">
              <a:lnSpc>
                <a:spcPts val="3410"/>
              </a:lnSpc>
              <a:spcBef>
                <a:spcPts val="570"/>
              </a:spcBef>
            </a:pPr>
            <a:r>
              <a:rPr dirty="0" spc="-250"/>
              <a:t>The</a:t>
            </a:r>
            <a:r>
              <a:rPr dirty="0" spc="-415"/>
              <a:t> </a:t>
            </a:r>
            <a:r>
              <a:rPr dirty="0" spc="-185"/>
              <a:t>appetite</a:t>
            </a:r>
            <a:r>
              <a:rPr dirty="0" spc="-409"/>
              <a:t> </a:t>
            </a:r>
            <a:r>
              <a:rPr dirty="0" spc="-50"/>
              <a:t>for </a:t>
            </a:r>
            <a:r>
              <a:rPr dirty="0" spc="-160"/>
              <a:t>on</a:t>
            </a:r>
            <a:r>
              <a:rPr dirty="0" spc="-425"/>
              <a:t> </a:t>
            </a:r>
            <a:r>
              <a:rPr dirty="0" spc="-20"/>
              <a:t>demand</a:t>
            </a:r>
          </a:p>
        </p:txBody>
      </p:sp>
      <p:sp>
        <p:nvSpPr>
          <p:cNvPr id="18" name="object 18" descr=""/>
          <p:cNvSpPr txBox="1"/>
          <p:nvPr/>
        </p:nvSpPr>
        <p:spPr>
          <a:xfrm>
            <a:off x="527050" y="2269235"/>
            <a:ext cx="2868295" cy="130556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20400"/>
              </a:lnSpc>
              <a:spcBef>
                <a:spcPts val="70"/>
              </a:spcBef>
            </a:pP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dirty="0" sz="1400" spc="-8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last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two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years,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more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Brits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streamed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spent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more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time </a:t>
            </a: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streaming.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Lucida Sans"/>
                <a:cs typeface="Lucida Sans"/>
              </a:rPr>
              <a:t>All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age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groups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experienced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 an</a:t>
            </a:r>
            <a:r>
              <a:rPr dirty="0" sz="14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uplift,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with</a:t>
            </a: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25-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39s </a:t>
            </a: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streaming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most.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527050" y="5685535"/>
            <a:ext cx="3372485" cy="67183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Datasets</a:t>
            </a:r>
            <a:r>
              <a:rPr dirty="0" sz="9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accessed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–</a:t>
            </a:r>
            <a:r>
              <a:rPr dirty="0" sz="9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YouGov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Profiles+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GB: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0">
                <a:solidFill>
                  <a:srgbClr val="FFFFFF"/>
                </a:solidFill>
                <a:latin typeface="Lucida Sans"/>
                <a:cs typeface="Lucida Sans"/>
              </a:rPr>
              <a:t>31,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2023; December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26,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80">
                <a:solidFill>
                  <a:srgbClr val="FFFFFF"/>
                </a:solidFill>
                <a:latin typeface="Lucida Sans"/>
                <a:cs typeface="Lucida Sans"/>
              </a:rPr>
              <a:t>2021.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(N&gt;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900).</a:t>
            </a:r>
            <a:endParaRPr sz="900">
              <a:latin typeface="Lucida Sans"/>
              <a:cs typeface="Lucida Sans"/>
            </a:endParaRPr>
          </a:p>
          <a:p>
            <a:pPr marL="12700" marR="208915">
              <a:lnSpc>
                <a:spcPct val="102200"/>
              </a:lnSpc>
              <a:spcBef>
                <a:spcPts val="695"/>
              </a:spcBef>
            </a:pPr>
            <a:r>
              <a:rPr dirty="0" sz="900" spc="-70">
                <a:solidFill>
                  <a:srgbClr val="FFFFFF"/>
                </a:solidFill>
                <a:latin typeface="Lucida Sans"/>
                <a:cs typeface="Lucida Sans"/>
              </a:rPr>
              <a:t>*</a:t>
            </a:r>
            <a:r>
              <a:rPr dirty="0" sz="9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=</a:t>
            </a:r>
            <a:r>
              <a:rPr dirty="0" sz="900" spc="19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values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412C"/>
                </a:solidFill>
                <a:latin typeface="Arial Black"/>
                <a:cs typeface="Arial Black"/>
              </a:rPr>
              <a:t>-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/</a:t>
            </a:r>
            <a:r>
              <a:rPr dirty="0" sz="900" spc="-30">
                <a:solidFill>
                  <a:srgbClr val="31CAA8"/>
                </a:solidFill>
                <a:latin typeface="Arial Black"/>
                <a:cs typeface="Arial Black"/>
              </a:rPr>
              <a:t>+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%</a:t>
            </a:r>
            <a:r>
              <a:rPr dirty="0" sz="9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represent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difference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percentage 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points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from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year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2021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27050" y="470407"/>
            <a:ext cx="153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287462" y="470407"/>
            <a:ext cx="12045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pic>
        <p:nvPicPr>
          <p:cNvPr id="22" name="object 22" descr="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596" y="5030327"/>
            <a:ext cx="1389779" cy="428130"/>
          </a:xfrm>
          <a:prstGeom prst="rect">
            <a:avLst/>
          </a:prstGeom>
        </p:spPr>
      </p:pic>
      <p:pic>
        <p:nvPicPr>
          <p:cNvPr id="23" name="object 23" descr="">
            <a:hlinkClick r:id="rId6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1964" y="4498069"/>
            <a:ext cx="1378753" cy="426756"/>
          </a:xfrm>
          <a:prstGeom prst="rect">
            <a:avLst/>
          </a:prstGeom>
        </p:spPr>
      </p:pic>
      <p:sp>
        <p:nvSpPr>
          <p:cNvPr id="24" name="object 24" descr=""/>
          <p:cNvSpPr txBox="1"/>
          <p:nvPr/>
        </p:nvSpPr>
        <p:spPr>
          <a:xfrm>
            <a:off x="5462159" y="3276600"/>
            <a:ext cx="37846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0">
                <a:latin typeface="Lucida Sans"/>
                <a:cs typeface="Lucida Sans"/>
              </a:rPr>
              <a:t>18-</a:t>
            </a:r>
            <a:r>
              <a:rPr dirty="0" sz="1100" spc="-40">
                <a:latin typeface="Lucida Sans"/>
                <a:cs typeface="Lucida Sans"/>
              </a:rPr>
              <a:t>24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6476747" y="3276600"/>
            <a:ext cx="4044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70">
                <a:latin typeface="Lucida Sans"/>
                <a:cs typeface="Lucida Sans"/>
              </a:rPr>
              <a:t>25-</a:t>
            </a:r>
            <a:r>
              <a:rPr dirty="0" sz="1100" spc="-25">
                <a:latin typeface="Lucida Sans"/>
                <a:cs typeface="Lucida Sans"/>
              </a:rPr>
              <a:t>39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7494954" y="3276600"/>
            <a:ext cx="416559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Lucida Sans"/>
                <a:cs typeface="Lucida Sans"/>
              </a:rPr>
              <a:t>40-</a:t>
            </a:r>
            <a:r>
              <a:rPr dirty="0" sz="1100" spc="-35">
                <a:latin typeface="Lucida Sans"/>
                <a:cs typeface="Lucida Sans"/>
              </a:rPr>
              <a:t>54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602505" y="3276600"/>
            <a:ext cx="26352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latin typeface="Lucida Sans"/>
                <a:cs typeface="Lucida Sans"/>
              </a:rPr>
              <a:t>55+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9665638" y="3276600"/>
            <a:ext cx="1885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latin typeface="Lucida Sans"/>
                <a:cs typeface="Lucida Sans"/>
              </a:rPr>
              <a:t>All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5129896" y="1372108"/>
            <a:ext cx="257492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00">
                <a:latin typeface="Arial Black"/>
                <a:cs typeface="Arial Black"/>
              </a:rPr>
              <a:t>Streamed</a:t>
            </a:r>
            <a:r>
              <a:rPr dirty="0" sz="1600" spc="-175">
                <a:latin typeface="Arial Black"/>
                <a:cs typeface="Arial Black"/>
              </a:rPr>
              <a:t> </a:t>
            </a:r>
            <a:r>
              <a:rPr dirty="0" sz="1600" spc="-75">
                <a:latin typeface="Arial Black"/>
                <a:cs typeface="Arial Black"/>
              </a:rPr>
              <a:t>video</a:t>
            </a:r>
            <a:r>
              <a:rPr dirty="0" sz="1600" spc="-175">
                <a:latin typeface="Arial Black"/>
                <a:cs typeface="Arial Black"/>
              </a:rPr>
              <a:t> </a:t>
            </a:r>
            <a:r>
              <a:rPr dirty="0" sz="1600" spc="-125">
                <a:latin typeface="Arial Black"/>
                <a:cs typeface="Arial Black"/>
              </a:rPr>
              <a:t>last</a:t>
            </a:r>
            <a:r>
              <a:rPr dirty="0" sz="1600" spc="-175">
                <a:latin typeface="Arial Black"/>
                <a:cs typeface="Arial Black"/>
              </a:rPr>
              <a:t> </a:t>
            </a:r>
            <a:r>
              <a:rPr dirty="0" sz="1600" spc="-110">
                <a:latin typeface="Arial Black"/>
                <a:cs typeface="Arial Black"/>
              </a:rPr>
              <a:t>week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30" name="object 30" descr=""/>
          <p:cNvGrpSpPr/>
          <p:nvPr/>
        </p:nvGrpSpPr>
        <p:grpSpPr>
          <a:xfrm>
            <a:off x="5161781" y="4755822"/>
            <a:ext cx="5100955" cy="937894"/>
            <a:chOff x="5161781" y="4755822"/>
            <a:chExt cx="5100955" cy="937894"/>
          </a:xfrm>
        </p:grpSpPr>
        <p:sp>
          <p:nvSpPr>
            <p:cNvPr id="31" name="object 31" descr=""/>
            <p:cNvSpPr/>
            <p:nvPr/>
          </p:nvSpPr>
          <p:spPr>
            <a:xfrm>
              <a:off x="6487927" y="4755822"/>
              <a:ext cx="408305" cy="932815"/>
            </a:xfrm>
            <a:custGeom>
              <a:avLst/>
              <a:gdLst/>
              <a:ahLst/>
              <a:cxnLst/>
              <a:rect l="l" t="t" r="r" b="b"/>
              <a:pathLst>
                <a:path w="408304" h="932814">
                  <a:moveTo>
                    <a:pt x="408044" y="0"/>
                  </a:moveTo>
                  <a:lnTo>
                    <a:pt x="0" y="0"/>
                  </a:lnTo>
                  <a:lnTo>
                    <a:pt x="0" y="932610"/>
                  </a:lnTo>
                  <a:lnTo>
                    <a:pt x="408044" y="932610"/>
                  </a:lnTo>
                  <a:lnTo>
                    <a:pt x="408044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7508038" y="4850663"/>
              <a:ext cx="408305" cy="838200"/>
            </a:xfrm>
            <a:custGeom>
              <a:avLst/>
              <a:gdLst/>
              <a:ahLst/>
              <a:cxnLst/>
              <a:rect l="l" t="t" r="r" b="b"/>
              <a:pathLst>
                <a:path w="408304" h="838200">
                  <a:moveTo>
                    <a:pt x="408045" y="0"/>
                  </a:moveTo>
                  <a:lnTo>
                    <a:pt x="0" y="0"/>
                  </a:lnTo>
                  <a:lnTo>
                    <a:pt x="0" y="837769"/>
                  </a:lnTo>
                  <a:lnTo>
                    <a:pt x="408045" y="837769"/>
                  </a:lnTo>
                  <a:lnTo>
                    <a:pt x="408045" y="0"/>
                  </a:lnTo>
                  <a:close/>
                </a:path>
              </a:pathLst>
            </a:custGeom>
            <a:solidFill>
              <a:srgbClr val="06A6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8528150" y="5135189"/>
              <a:ext cx="408305" cy="553720"/>
            </a:xfrm>
            <a:custGeom>
              <a:avLst/>
              <a:gdLst/>
              <a:ahLst/>
              <a:cxnLst/>
              <a:rect l="l" t="t" r="r" b="b"/>
              <a:pathLst>
                <a:path w="408304" h="553720">
                  <a:moveTo>
                    <a:pt x="408044" y="0"/>
                  </a:moveTo>
                  <a:lnTo>
                    <a:pt x="0" y="0"/>
                  </a:lnTo>
                  <a:lnTo>
                    <a:pt x="0" y="553243"/>
                  </a:lnTo>
                  <a:lnTo>
                    <a:pt x="408044" y="553243"/>
                  </a:lnTo>
                  <a:lnTo>
                    <a:pt x="408044" y="0"/>
                  </a:lnTo>
                  <a:close/>
                </a:path>
              </a:pathLst>
            </a:custGeom>
            <a:solidFill>
              <a:srgbClr val="31CA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9548262" y="4945504"/>
              <a:ext cx="408305" cy="742950"/>
            </a:xfrm>
            <a:custGeom>
              <a:avLst/>
              <a:gdLst/>
              <a:ahLst/>
              <a:cxnLst/>
              <a:rect l="l" t="t" r="r" b="b"/>
              <a:pathLst>
                <a:path w="408304" h="742950">
                  <a:moveTo>
                    <a:pt x="408044" y="0"/>
                  </a:moveTo>
                  <a:lnTo>
                    <a:pt x="0" y="0"/>
                  </a:lnTo>
                  <a:lnTo>
                    <a:pt x="0" y="742928"/>
                  </a:lnTo>
                  <a:lnTo>
                    <a:pt x="408044" y="742928"/>
                  </a:lnTo>
                  <a:lnTo>
                    <a:pt x="408044" y="0"/>
                  </a:lnTo>
                  <a:close/>
                </a:path>
              </a:pathLst>
            </a:custGeom>
            <a:solidFill>
              <a:srgbClr val="FF23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5468112" y="4898136"/>
              <a:ext cx="408940" cy="790575"/>
            </a:xfrm>
            <a:custGeom>
              <a:avLst/>
              <a:gdLst/>
              <a:ahLst/>
              <a:cxnLst/>
              <a:rect l="l" t="t" r="r" b="b"/>
              <a:pathLst>
                <a:path w="408939" h="790575">
                  <a:moveTo>
                    <a:pt x="408432" y="0"/>
                  </a:moveTo>
                  <a:lnTo>
                    <a:pt x="0" y="0"/>
                  </a:lnTo>
                  <a:lnTo>
                    <a:pt x="0" y="790296"/>
                  </a:lnTo>
                  <a:lnTo>
                    <a:pt x="408432" y="790296"/>
                  </a:lnTo>
                  <a:lnTo>
                    <a:pt x="408432" y="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5161781" y="5688433"/>
              <a:ext cx="5100955" cy="0"/>
            </a:xfrm>
            <a:custGeom>
              <a:avLst/>
              <a:gdLst/>
              <a:ahLst/>
              <a:cxnLst/>
              <a:rect l="l" t="t" r="r" b="b"/>
              <a:pathLst>
                <a:path w="5100955" h="0">
                  <a:moveTo>
                    <a:pt x="0" y="0"/>
                  </a:moveTo>
                  <a:lnTo>
                    <a:pt x="5100559" y="1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 txBox="1"/>
          <p:nvPr/>
        </p:nvSpPr>
        <p:spPr>
          <a:xfrm>
            <a:off x="9607440" y="4721860"/>
            <a:ext cx="2901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70">
                <a:latin typeface="Arial Black"/>
                <a:cs typeface="Arial Black"/>
              </a:rPr>
              <a:t>47%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5499689" y="5718555"/>
            <a:ext cx="3454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14">
                <a:latin typeface="Lucida Sans"/>
                <a:cs typeface="Lucida Sans"/>
              </a:rPr>
              <a:t>18-</a:t>
            </a:r>
            <a:r>
              <a:rPr dirty="0" sz="1000" spc="-25">
                <a:latin typeface="Lucida Sans"/>
                <a:cs typeface="Lucida Sans"/>
              </a:rPr>
              <a:t>24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6507863" y="5718555"/>
            <a:ext cx="3708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5">
                <a:latin typeface="Lucida Sans"/>
                <a:cs typeface="Lucida Sans"/>
              </a:rPr>
              <a:t>25-</a:t>
            </a:r>
            <a:r>
              <a:rPr dirty="0" sz="1000" spc="-25">
                <a:latin typeface="Lucida Sans"/>
                <a:cs typeface="Lucida Sans"/>
              </a:rPr>
              <a:t>39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7519275" y="5718555"/>
            <a:ext cx="3835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latin typeface="Lucida Sans"/>
                <a:cs typeface="Lucida Sans"/>
              </a:rPr>
              <a:t>40-</a:t>
            </a:r>
            <a:r>
              <a:rPr dirty="0" sz="1000" spc="-35">
                <a:latin typeface="Lucida Sans"/>
                <a:cs typeface="Lucida Sans"/>
              </a:rPr>
              <a:t>54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8611968" y="5718555"/>
            <a:ext cx="2457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0">
                <a:latin typeface="Lucida Sans"/>
                <a:cs typeface="Lucida Sans"/>
              </a:rPr>
              <a:t>55+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9664274" y="5718555"/>
            <a:ext cx="1727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latin typeface="Lucida Sans"/>
                <a:cs typeface="Lucida Sans"/>
              </a:rPr>
              <a:t>All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5464621" y="1758695"/>
            <a:ext cx="385445" cy="38544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100" spc="-110">
                <a:solidFill>
                  <a:srgbClr val="31CAA8"/>
                </a:solidFill>
                <a:latin typeface="Arial Black"/>
                <a:cs typeface="Arial Black"/>
              </a:rPr>
              <a:t>+10%</a:t>
            </a:r>
            <a:endParaRPr sz="1100">
              <a:latin typeface="Arial Black"/>
              <a:cs typeface="Arial Black"/>
            </a:endParaRPr>
          </a:p>
          <a:p>
            <a:pPr marL="30480">
              <a:lnSpc>
                <a:spcPct val="100000"/>
              </a:lnSpc>
              <a:spcBef>
                <a:spcPts val="95"/>
              </a:spcBef>
            </a:pPr>
            <a:r>
              <a:rPr dirty="0" sz="1100" spc="-25">
                <a:latin typeface="Arial Black"/>
                <a:cs typeface="Arial Black"/>
              </a:rPr>
              <a:t>80%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6505803" y="1703832"/>
            <a:ext cx="33591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0">
                <a:solidFill>
                  <a:srgbClr val="31CAA8"/>
                </a:solidFill>
                <a:latin typeface="Arial Black"/>
                <a:cs typeface="Arial Black"/>
              </a:rPr>
              <a:t>+4%</a:t>
            </a:r>
            <a:endParaRPr sz="1100">
              <a:latin typeface="Arial Black"/>
              <a:cs typeface="Arial Black"/>
            </a:endParaRPr>
          </a:p>
          <a:p>
            <a:pPr marL="20955">
              <a:lnSpc>
                <a:spcPct val="100000"/>
              </a:lnSpc>
            </a:pPr>
            <a:r>
              <a:rPr dirty="0" sz="1100" spc="-55">
                <a:latin typeface="Arial Black"/>
                <a:cs typeface="Arial Black"/>
              </a:rPr>
              <a:t>86%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7500510" y="1700783"/>
            <a:ext cx="385445" cy="403860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100" spc="-110">
                <a:solidFill>
                  <a:srgbClr val="31CAA8"/>
                </a:solidFill>
                <a:latin typeface="Arial Black"/>
                <a:cs typeface="Arial Black"/>
              </a:rPr>
              <a:t>+10%</a:t>
            </a:r>
            <a:endParaRPr sz="1100">
              <a:latin typeface="Arial Black"/>
              <a:cs typeface="Arial Black"/>
            </a:endParaRPr>
          </a:p>
          <a:p>
            <a:pPr marL="55880">
              <a:lnSpc>
                <a:spcPct val="100000"/>
              </a:lnSpc>
              <a:spcBef>
                <a:spcPts val="170"/>
              </a:spcBef>
            </a:pPr>
            <a:r>
              <a:rPr dirty="0" sz="1100" spc="-25">
                <a:latin typeface="Arial Black"/>
                <a:cs typeface="Arial Black"/>
              </a:rPr>
              <a:t>83%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8534628" y="1987296"/>
            <a:ext cx="372745" cy="342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250"/>
              </a:lnSpc>
              <a:spcBef>
                <a:spcPts val="100"/>
              </a:spcBef>
            </a:pPr>
            <a:r>
              <a:rPr dirty="0" sz="1100" spc="-135">
                <a:solidFill>
                  <a:srgbClr val="31CAA8"/>
                </a:solidFill>
                <a:latin typeface="Arial Black"/>
                <a:cs typeface="Arial Black"/>
              </a:rPr>
              <a:t>+15%</a:t>
            </a:r>
            <a:endParaRPr sz="1100">
              <a:latin typeface="Arial Black"/>
              <a:cs typeface="Arial Black"/>
            </a:endParaRPr>
          </a:p>
          <a:p>
            <a:pPr marL="46355">
              <a:lnSpc>
                <a:spcPts val="1250"/>
              </a:lnSpc>
            </a:pPr>
            <a:r>
              <a:rPr dirty="0" sz="1100" spc="-25">
                <a:latin typeface="Arial Black"/>
                <a:cs typeface="Arial Black"/>
              </a:rPr>
              <a:t>66%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9567617" y="1816608"/>
            <a:ext cx="347345" cy="3670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85">
                <a:solidFill>
                  <a:srgbClr val="31CAA8"/>
                </a:solidFill>
                <a:latin typeface="Arial Black"/>
                <a:cs typeface="Arial Black"/>
              </a:rPr>
              <a:t>+11%</a:t>
            </a:r>
            <a:endParaRPr sz="1100">
              <a:latin typeface="Arial Black"/>
              <a:cs typeface="Arial Black"/>
            </a:endParaRPr>
          </a:p>
          <a:p>
            <a:pPr marL="55244">
              <a:lnSpc>
                <a:spcPct val="100000"/>
              </a:lnSpc>
              <a:spcBef>
                <a:spcPts val="45"/>
              </a:spcBef>
            </a:pPr>
            <a:r>
              <a:rPr dirty="0" sz="1100" spc="-114">
                <a:latin typeface="Arial Black"/>
                <a:cs typeface="Arial Black"/>
              </a:rPr>
              <a:t>77%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5475183" y="4538979"/>
            <a:ext cx="1365250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  <a:tabLst>
                <a:tab pos="1080770" algn="l"/>
              </a:tabLst>
            </a:pPr>
            <a:r>
              <a:rPr dirty="0" sz="1000" spc="-20">
                <a:solidFill>
                  <a:srgbClr val="31CAA8"/>
                </a:solidFill>
                <a:latin typeface="Arial Black"/>
                <a:cs typeface="Arial Black"/>
              </a:rPr>
              <a:t>+12%</a:t>
            </a:r>
            <a:r>
              <a:rPr dirty="0" sz="1000">
                <a:solidFill>
                  <a:srgbClr val="31CAA8"/>
                </a:solidFill>
                <a:latin typeface="Arial Black"/>
                <a:cs typeface="Arial Black"/>
              </a:rPr>
              <a:t>	</a:t>
            </a:r>
            <a:r>
              <a:rPr dirty="0" baseline="2777" sz="1500" spc="-67">
                <a:latin typeface="Arial Black"/>
                <a:cs typeface="Arial Black"/>
              </a:rPr>
              <a:t>59%</a:t>
            </a:r>
            <a:endParaRPr baseline="2777" sz="1500">
              <a:latin typeface="Arial Black"/>
              <a:cs typeface="Arial Black"/>
            </a:endParaRPr>
          </a:p>
          <a:p>
            <a:pPr marL="57150">
              <a:lnSpc>
                <a:spcPts val="1140"/>
              </a:lnSpc>
            </a:pPr>
            <a:r>
              <a:rPr dirty="0" sz="1000" spc="-25">
                <a:latin typeface="Arial Black"/>
                <a:cs typeface="Arial Black"/>
              </a:rPr>
              <a:t>50%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5129674" y="4057396"/>
            <a:ext cx="286575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05">
                <a:latin typeface="Arial Black"/>
                <a:cs typeface="Arial Black"/>
              </a:rPr>
              <a:t>Stream</a:t>
            </a:r>
            <a:r>
              <a:rPr dirty="0" sz="1600" spc="-190">
                <a:latin typeface="Arial Black"/>
                <a:cs typeface="Arial Black"/>
              </a:rPr>
              <a:t> </a:t>
            </a:r>
            <a:r>
              <a:rPr dirty="0" sz="1600" spc="-75">
                <a:latin typeface="Arial Black"/>
                <a:cs typeface="Arial Black"/>
              </a:rPr>
              <a:t>video</a:t>
            </a:r>
            <a:r>
              <a:rPr dirty="0" sz="1600" spc="-190">
                <a:latin typeface="Arial Black"/>
                <a:cs typeface="Arial Black"/>
              </a:rPr>
              <a:t> </a:t>
            </a:r>
            <a:r>
              <a:rPr dirty="0" sz="1600" spc="-114">
                <a:latin typeface="Arial Black"/>
                <a:cs typeface="Arial Black"/>
              </a:rPr>
              <a:t>5+</a:t>
            </a:r>
            <a:r>
              <a:rPr dirty="0" sz="1600" spc="-190">
                <a:latin typeface="Arial Black"/>
                <a:cs typeface="Arial Black"/>
              </a:rPr>
              <a:t> </a:t>
            </a:r>
            <a:r>
              <a:rPr dirty="0" sz="1600" spc="-60">
                <a:latin typeface="Arial Black"/>
                <a:cs typeface="Arial Black"/>
              </a:rPr>
              <a:t>hours/week</a:t>
            </a:r>
            <a:endParaRPr sz="1600">
              <a:latin typeface="Arial Black"/>
              <a:cs typeface="Arial Black"/>
            </a:endParaRPr>
          </a:p>
          <a:p>
            <a:pPr algn="ctr" marL="221615">
              <a:lnSpc>
                <a:spcPct val="100000"/>
              </a:lnSpc>
              <a:spcBef>
                <a:spcPts val="720"/>
              </a:spcBef>
            </a:pPr>
            <a:r>
              <a:rPr dirty="0" sz="1000" spc="-20">
                <a:solidFill>
                  <a:srgbClr val="31CAA8"/>
                </a:solidFill>
                <a:latin typeface="Arial Black"/>
                <a:cs typeface="Arial Black"/>
              </a:rPr>
              <a:t>+14%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7520606" y="4487164"/>
            <a:ext cx="344805" cy="318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50"/>
              </a:lnSpc>
              <a:spcBef>
                <a:spcPts val="100"/>
              </a:spcBef>
            </a:pPr>
            <a:r>
              <a:rPr dirty="0" sz="1000" spc="-114">
                <a:solidFill>
                  <a:srgbClr val="31CAA8"/>
                </a:solidFill>
                <a:latin typeface="Arial Black"/>
                <a:cs typeface="Arial Black"/>
              </a:rPr>
              <a:t>+18%</a:t>
            </a:r>
            <a:endParaRPr sz="1000">
              <a:latin typeface="Arial Black"/>
              <a:cs typeface="Arial Black"/>
            </a:endParaRPr>
          </a:p>
          <a:p>
            <a:pPr marL="57150">
              <a:lnSpc>
                <a:spcPts val="1150"/>
              </a:lnSpc>
            </a:pPr>
            <a:r>
              <a:rPr dirty="0" sz="1000" spc="-45">
                <a:latin typeface="Arial Black"/>
                <a:cs typeface="Arial Black"/>
              </a:rPr>
              <a:t>53%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8542659" y="4767579"/>
            <a:ext cx="340360" cy="324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75"/>
              </a:lnSpc>
              <a:spcBef>
                <a:spcPts val="100"/>
              </a:spcBef>
            </a:pPr>
            <a:r>
              <a:rPr dirty="0" sz="1000" spc="-120">
                <a:solidFill>
                  <a:srgbClr val="31CAA8"/>
                </a:solidFill>
                <a:latin typeface="Arial Black"/>
                <a:cs typeface="Arial Black"/>
              </a:rPr>
              <a:t>+15%</a:t>
            </a:r>
            <a:endParaRPr sz="1000">
              <a:latin typeface="Arial Black"/>
              <a:cs typeface="Arial Black"/>
            </a:endParaRPr>
          </a:p>
          <a:p>
            <a:pPr marL="55244">
              <a:lnSpc>
                <a:spcPts val="1175"/>
              </a:lnSpc>
            </a:pPr>
            <a:r>
              <a:rPr dirty="0" sz="1000" spc="-50">
                <a:latin typeface="Arial Black"/>
                <a:cs typeface="Arial Black"/>
              </a:rPr>
              <a:t>35%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9568411" y="4554220"/>
            <a:ext cx="3467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10">
                <a:solidFill>
                  <a:srgbClr val="31CAA8"/>
                </a:solidFill>
                <a:latin typeface="Arial Black"/>
                <a:cs typeface="Arial Black"/>
              </a:rPr>
              <a:t>+16%</a:t>
            </a:r>
            <a:endParaRPr sz="1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303712" y="0"/>
            <a:ext cx="7888605" cy="6858000"/>
            <a:chOff x="4303712" y="0"/>
            <a:chExt cx="7888605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4303712" y="0"/>
              <a:ext cx="7888605" cy="6858000"/>
            </a:xfrm>
            <a:custGeom>
              <a:avLst/>
              <a:gdLst/>
              <a:ahLst/>
              <a:cxnLst/>
              <a:rect l="l" t="t" r="r" b="b"/>
              <a:pathLst>
                <a:path w="7888605" h="6858000">
                  <a:moveTo>
                    <a:pt x="788828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888286" y="6858000"/>
                  </a:lnTo>
                  <a:lnTo>
                    <a:pt x="78882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1157043" y="491597"/>
              <a:ext cx="494030" cy="102870"/>
            </a:xfrm>
            <a:custGeom>
              <a:avLst/>
              <a:gdLst/>
              <a:ahLst/>
              <a:cxnLst/>
              <a:rect l="l" t="t" r="r" b="b"/>
              <a:pathLst>
                <a:path w="494029" h="102870">
                  <a:moveTo>
                    <a:pt x="485289" y="5875"/>
                  </a:moveTo>
                  <a:lnTo>
                    <a:pt x="482051" y="5875"/>
                  </a:lnTo>
                  <a:lnTo>
                    <a:pt x="480509" y="6339"/>
                  </a:lnTo>
                  <a:lnTo>
                    <a:pt x="478967" y="7112"/>
                  </a:lnTo>
                  <a:lnTo>
                    <a:pt x="477271" y="7885"/>
                  </a:lnTo>
                  <a:lnTo>
                    <a:pt x="476037" y="9122"/>
                  </a:lnTo>
                  <a:lnTo>
                    <a:pt x="475267" y="10667"/>
                  </a:lnTo>
                  <a:lnTo>
                    <a:pt x="474341" y="12214"/>
                  </a:lnTo>
                  <a:lnTo>
                    <a:pt x="473878" y="13760"/>
                  </a:lnTo>
                  <a:lnTo>
                    <a:pt x="473878" y="17162"/>
                  </a:lnTo>
                  <a:lnTo>
                    <a:pt x="474341" y="18708"/>
                  </a:lnTo>
                  <a:lnTo>
                    <a:pt x="475267" y="20255"/>
                  </a:lnTo>
                  <a:lnTo>
                    <a:pt x="476037" y="21800"/>
                  </a:lnTo>
                  <a:lnTo>
                    <a:pt x="477271" y="23037"/>
                  </a:lnTo>
                  <a:lnTo>
                    <a:pt x="478814" y="23811"/>
                  </a:lnTo>
                  <a:lnTo>
                    <a:pt x="480355" y="24738"/>
                  </a:lnTo>
                  <a:lnTo>
                    <a:pt x="482051" y="25048"/>
                  </a:lnTo>
                  <a:lnTo>
                    <a:pt x="485444" y="25048"/>
                  </a:lnTo>
                  <a:lnTo>
                    <a:pt x="486986" y="24738"/>
                  </a:lnTo>
                  <a:lnTo>
                    <a:pt x="488528" y="23811"/>
                  </a:lnTo>
                  <a:lnTo>
                    <a:pt x="489146" y="23501"/>
                  </a:lnTo>
                  <a:lnTo>
                    <a:pt x="482359" y="23501"/>
                  </a:lnTo>
                  <a:lnTo>
                    <a:pt x="480973" y="23192"/>
                  </a:lnTo>
                  <a:lnTo>
                    <a:pt x="479585" y="22419"/>
                  </a:lnTo>
                  <a:lnTo>
                    <a:pt x="478350" y="21800"/>
                  </a:lnTo>
                  <a:lnTo>
                    <a:pt x="477271" y="20718"/>
                  </a:lnTo>
                  <a:lnTo>
                    <a:pt x="476655" y="19481"/>
                  </a:lnTo>
                  <a:lnTo>
                    <a:pt x="475884" y="18244"/>
                  </a:lnTo>
                  <a:lnTo>
                    <a:pt x="475644" y="17162"/>
                  </a:lnTo>
                  <a:lnTo>
                    <a:pt x="475652" y="13760"/>
                  </a:lnTo>
                  <a:lnTo>
                    <a:pt x="475884" y="12833"/>
                  </a:lnTo>
                  <a:lnTo>
                    <a:pt x="482359" y="7421"/>
                  </a:lnTo>
                  <a:lnTo>
                    <a:pt x="489145" y="7421"/>
                  </a:lnTo>
                  <a:lnTo>
                    <a:pt x="486986" y="6339"/>
                  </a:lnTo>
                  <a:lnTo>
                    <a:pt x="485289" y="5875"/>
                  </a:lnTo>
                  <a:close/>
                </a:path>
                <a:path w="494029" h="102870">
                  <a:moveTo>
                    <a:pt x="489145" y="7421"/>
                  </a:moveTo>
                  <a:lnTo>
                    <a:pt x="484982" y="7421"/>
                  </a:lnTo>
                  <a:lnTo>
                    <a:pt x="486369" y="7885"/>
                  </a:lnTo>
                  <a:lnTo>
                    <a:pt x="487757" y="8503"/>
                  </a:lnTo>
                  <a:lnTo>
                    <a:pt x="488991" y="9277"/>
                  </a:lnTo>
                  <a:lnTo>
                    <a:pt x="490070" y="10204"/>
                  </a:lnTo>
                  <a:lnTo>
                    <a:pt x="490687" y="11441"/>
                  </a:lnTo>
                  <a:lnTo>
                    <a:pt x="491458" y="12833"/>
                  </a:lnTo>
                  <a:lnTo>
                    <a:pt x="491805" y="13760"/>
                  </a:lnTo>
                  <a:lnTo>
                    <a:pt x="491818" y="17162"/>
                  </a:lnTo>
                  <a:lnTo>
                    <a:pt x="491458" y="18244"/>
                  </a:lnTo>
                  <a:lnTo>
                    <a:pt x="490687" y="19481"/>
                  </a:lnTo>
                  <a:lnTo>
                    <a:pt x="490070" y="20718"/>
                  </a:lnTo>
                  <a:lnTo>
                    <a:pt x="488991" y="21800"/>
                  </a:lnTo>
                  <a:lnTo>
                    <a:pt x="487757" y="22419"/>
                  </a:lnTo>
                  <a:lnTo>
                    <a:pt x="486524" y="23192"/>
                  </a:lnTo>
                  <a:lnTo>
                    <a:pt x="485136" y="23501"/>
                  </a:lnTo>
                  <a:lnTo>
                    <a:pt x="489146" y="23501"/>
                  </a:lnTo>
                  <a:lnTo>
                    <a:pt x="493463" y="17162"/>
                  </a:lnTo>
                  <a:lnTo>
                    <a:pt x="493463" y="13760"/>
                  </a:lnTo>
                  <a:lnTo>
                    <a:pt x="493001" y="12214"/>
                  </a:lnTo>
                  <a:lnTo>
                    <a:pt x="491998" y="10514"/>
                  </a:lnTo>
                  <a:lnTo>
                    <a:pt x="491304" y="9122"/>
                  </a:lnTo>
                  <a:lnTo>
                    <a:pt x="490070" y="7885"/>
                  </a:lnTo>
                  <a:lnTo>
                    <a:pt x="489145" y="7421"/>
                  </a:lnTo>
                  <a:close/>
                </a:path>
                <a:path w="494029" h="102870">
                  <a:moveTo>
                    <a:pt x="485136" y="10514"/>
                  </a:moveTo>
                  <a:lnTo>
                    <a:pt x="479430" y="10514"/>
                  </a:lnTo>
                  <a:lnTo>
                    <a:pt x="479430" y="20873"/>
                  </a:lnTo>
                  <a:lnTo>
                    <a:pt x="481126" y="20873"/>
                  </a:lnTo>
                  <a:lnTo>
                    <a:pt x="481126" y="16389"/>
                  </a:lnTo>
                  <a:lnTo>
                    <a:pt x="484828" y="16389"/>
                  </a:lnTo>
                  <a:lnTo>
                    <a:pt x="484518" y="16234"/>
                  </a:lnTo>
                  <a:lnTo>
                    <a:pt x="485444" y="16079"/>
                  </a:lnTo>
                  <a:lnTo>
                    <a:pt x="486215" y="15770"/>
                  </a:lnTo>
                  <a:lnTo>
                    <a:pt x="486987" y="14997"/>
                  </a:lnTo>
                  <a:lnTo>
                    <a:pt x="481126" y="14997"/>
                  </a:lnTo>
                  <a:lnTo>
                    <a:pt x="481126" y="11904"/>
                  </a:lnTo>
                  <a:lnTo>
                    <a:pt x="487089" y="11904"/>
                  </a:lnTo>
                  <a:lnTo>
                    <a:pt x="486677" y="11286"/>
                  </a:lnTo>
                  <a:lnTo>
                    <a:pt x="485753" y="10667"/>
                  </a:lnTo>
                  <a:lnTo>
                    <a:pt x="485136" y="10514"/>
                  </a:lnTo>
                  <a:close/>
                </a:path>
                <a:path w="494029" h="102870">
                  <a:moveTo>
                    <a:pt x="484828" y="16389"/>
                  </a:moveTo>
                  <a:lnTo>
                    <a:pt x="482668" y="16389"/>
                  </a:lnTo>
                  <a:lnTo>
                    <a:pt x="483130" y="16544"/>
                  </a:lnTo>
                  <a:lnTo>
                    <a:pt x="483439" y="16852"/>
                  </a:lnTo>
                  <a:lnTo>
                    <a:pt x="483903" y="17162"/>
                  </a:lnTo>
                  <a:lnTo>
                    <a:pt x="484518" y="17934"/>
                  </a:lnTo>
                  <a:lnTo>
                    <a:pt x="485289" y="19171"/>
                  </a:lnTo>
                  <a:lnTo>
                    <a:pt x="486215" y="20873"/>
                  </a:lnTo>
                  <a:lnTo>
                    <a:pt x="488219" y="20873"/>
                  </a:lnTo>
                  <a:lnTo>
                    <a:pt x="486898" y="18708"/>
                  </a:lnTo>
                  <a:lnTo>
                    <a:pt x="486369" y="17781"/>
                  </a:lnTo>
                  <a:lnTo>
                    <a:pt x="485753" y="17162"/>
                  </a:lnTo>
                  <a:lnTo>
                    <a:pt x="485444" y="16697"/>
                  </a:lnTo>
                  <a:lnTo>
                    <a:pt x="484828" y="16389"/>
                  </a:lnTo>
                  <a:close/>
                </a:path>
                <a:path w="494029" h="102870">
                  <a:moveTo>
                    <a:pt x="487089" y="11904"/>
                  </a:moveTo>
                  <a:lnTo>
                    <a:pt x="484365" y="11904"/>
                  </a:lnTo>
                  <a:lnTo>
                    <a:pt x="485289" y="12369"/>
                  </a:lnTo>
                  <a:lnTo>
                    <a:pt x="485444" y="12523"/>
                  </a:lnTo>
                  <a:lnTo>
                    <a:pt x="485599" y="12833"/>
                  </a:lnTo>
                  <a:lnTo>
                    <a:pt x="485675" y="14070"/>
                  </a:lnTo>
                  <a:lnTo>
                    <a:pt x="485598" y="14225"/>
                  </a:lnTo>
                  <a:lnTo>
                    <a:pt x="485136" y="14533"/>
                  </a:lnTo>
                  <a:lnTo>
                    <a:pt x="484827" y="14843"/>
                  </a:lnTo>
                  <a:lnTo>
                    <a:pt x="484210" y="14997"/>
                  </a:lnTo>
                  <a:lnTo>
                    <a:pt x="486987" y="14997"/>
                  </a:lnTo>
                  <a:lnTo>
                    <a:pt x="487295" y="14688"/>
                  </a:lnTo>
                  <a:lnTo>
                    <a:pt x="487410" y="14225"/>
                  </a:lnTo>
                  <a:lnTo>
                    <a:pt x="487295" y="12214"/>
                  </a:lnTo>
                  <a:lnTo>
                    <a:pt x="487089" y="11904"/>
                  </a:lnTo>
                  <a:close/>
                </a:path>
                <a:path w="494029" h="102870">
                  <a:moveTo>
                    <a:pt x="368710" y="27367"/>
                  </a:moveTo>
                  <a:lnTo>
                    <a:pt x="361462" y="27367"/>
                  </a:lnTo>
                  <a:lnTo>
                    <a:pt x="354985" y="28912"/>
                  </a:lnTo>
                  <a:lnTo>
                    <a:pt x="343574" y="35097"/>
                  </a:lnTo>
                  <a:lnTo>
                    <a:pt x="338947" y="39582"/>
                  </a:lnTo>
                  <a:lnTo>
                    <a:pt x="335864" y="45457"/>
                  </a:lnTo>
                  <a:lnTo>
                    <a:pt x="332625" y="51487"/>
                  </a:lnTo>
                  <a:lnTo>
                    <a:pt x="331227" y="56949"/>
                  </a:lnTo>
                  <a:lnTo>
                    <a:pt x="331177" y="72487"/>
                  </a:lnTo>
                  <a:lnTo>
                    <a:pt x="332625" y="79162"/>
                  </a:lnTo>
                  <a:lnTo>
                    <a:pt x="335947" y="85039"/>
                  </a:lnTo>
                  <a:lnTo>
                    <a:pt x="338947" y="90605"/>
                  </a:lnTo>
                  <a:lnTo>
                    <a:pt x="343574" y="94933"/>
                  </a:lnTo>
                  <a:lnTo>
                    <a:pt x="349742" y="98026"/>
                  </a:lnTo>
                  <a:lnTo>
                    <a:pt x="355756" y="100963"/>
                  </a:lnTo>
                  <a:lnTo>
                    <a:pt x="362078" y="102355"/>
                  </a:lnTo>
                  <a:lnTo>
                    <a:pt x="368863" y="102355"/>
                  </a:lnTo>
                  <a:lnTo>
                    <a:pt x="399620" y="86894"/>
                  </a:lnTo>
                  <a:lnTo>
                    <a:pt x="363774" y="86894"/>
                  </a:lnTo>
                  <a:lnTo>
                    <a:pt x="359456" y="85039"/>
                  </a:lnTo>
                  <a:lnTo>
                    <a:pt x="356064" y="81328"/>
                  </a:lnTo>
                  <a:lnTo>
                    <a:pt x="352672" y="77462"/>
                  </a:lnTo>
                  <a:lnTo>
                    <a:pt x="350975" y="72050"/>
                  </a:lnTo>
                  <a:lnTo>
                    <a:pt x="351070" y="57517"/>
                  </a:lnTo>
                  <a:lnTo>
                    <a:pt x="352672" y="52260"/>
                  </a:lnTo>
                  <a:lnTo>
                    <a:pt x="356064" y="48549"/>
                  </a:lnTo>
                  <a:lnTo>
                    <a:pt x="359456" y="44683"/>
                  </a:lnTo>
                  <a:lnTo>
                    <a:pt x="363774" y="42828"/>
                  </a:lnTo>
                  <a:lnTo>
                    <a:pt x="399883" y="42828"/>
                  </a:lnTo>
                  <a:lnTo>
                    <a:pt x="395850" y="37881"/>
                  </a:lnTo>
                  <a:lnTo>
                    <a:pt x="390156" y="33303"/>
                  </a:lnTo>
                  <a:lnTo>
                    <a:pt x="383726" y="30015"/>
                  </a:lnTo>
                  <a:lnTo>
                    <a:pt x="376572" y="28031"/>
                  </a:lnTo>
                  <a:lnTo>
                    <a:pt x="368710" y="27367"/>
                  </a:lnTo>
                  <a:close/>
                </a:path>
                <a:path w="494029" h="102870">
                  <a:moveTo>
                    <a:pt x="423915" y="28912"/>
                  </a:moveTo>
                  <a:lnTo>
                    <a:pt x="403715" y="28912"/>
                  </a:lnTo>
                  <a:lnTo>
                    <a:pt x="433167" y="100810"/>
                  </a:lnTo>
                  <a:lnTo>
                    <a:pt x="450439" y="100810"/>
                  </a:lnTo>
                  <a:lnTo>
                    <a:pt x="459667" y="77925"/>
                  </a:lnTo>
                  <a:lnTo>
                    <a:pt x="441650" y="77925"/>
                  </a:lnTo>
                  <a:lnTo>
                    <a:pt x="437794" y="65712"/>
                  </a:lnTo>
                  <a:lnTo>
                    <a:pt x="423915" y="28912"/>
                  </a:lnTo>
                  <a:close/>
                </a:path>
                <a:path w="494029" h="102870">
                  <a:moveTo>
                    <a:pt x="399883" y="42828"/>
                  </a:moveTo>
                  <a:lnTo>
                    <a:pt x="373799" y="42828"/>
                  </a:lnTo>
                  <a:lnTo>
                    <a:pt x="377962" y="44683"/>
                  </a:lnTo>
                  <a:lnTo>
                    <a:pt x="381354" y="48549"/>
                  </a:lnTo>
                  <a:lnTo>
                    <a:pt x="384747" y="52260"/>
                  </a:lnTo>
                  <a:lnTo>
                    <a:pt x="386545" y="57517"/>
                  </a:lnTo>
                  <a:lnTo>
                    <a:pt x="386546" y="72050"/>
                  </a:lnTo>
                  <a:lnTo>
                    <a:pt x="384747" y="77462"/>
                  </a:lnTo>
                  <a:lnTo>
                    <a:pt x="381354" y="81328"/>
                  </a:lnTo>
                  <a:lnTo>
                    <a:pt x="377962" y="85039"/>
                  </a:lnTo>
                  <a:lnTo>
                    <a:pt x="373799" y="86894"/>
                  </a:lnTo>
                  <a:lnTo>
                    <a:pt x="399620" y="86894"/>
                  </a:lnTo>
                  <a:lnTo>
                    <a:pt x="406272" y="63856"/>
                  </a:lnTo>
                  <a:lnTo>
                    <a:pt x="405695" y="56949"/>
                  </a:lnTo>
                  <a:lnTo>
                    <a:pt x="403753" y="49921"/>
                  </a:lnTo>
                  <a:lnTo>
                    <a:pt x="400481" y="43561"/>
                  </a:lnTo>
                  <a:lnTo>
                    <a:pt x="399883" y="42828"/>
                  </a:lnTo>
                  <a:close/>
                </a:path>
                <a:path w="494029" h="102870">
                  <a:moveTo>
                    <a:pt x="479430" y="28912"/>
                  </a:moveTo>
                  <a:lnTo>
                    <a:pt x="459691" y="28912"/>
                  </a:lnTo>
                  <a:lnTo>
                    <a:pt x="445813" y="65712"/>
                  </a:lnTo>
                  <a:lnTo>
                    <a:pt x="444271" y="69731"/>
                  </a:lnTo>
                  <a:lnTo>
                    <a:pt x="442729" y="74679"/>
                  </a:lnTo>
                  <a:lnTo>
                    <a:pt x="441650" y="77925"/>
                  </a:lnTo>
                  <a:lnTo>
                    <a:pt x="459667" y="77925"/>
                  </a:lnTo>
                  <a:lnTo>
                    <a:pt x="479430" y="28912"/>
                  </a:lnTo>
                  <a:close/>
                </a:path>
                <a:path w="494029" h="102870">
                  <a:moveTo>
                    <a:pt x="112726" y="27367"/>
                  </a:moveTo>
                  <a:lnTo>
                    <a:pt x="105632" y="27367"/>
                  </a:lnTo>
                  <a:lnTo>
                    <a:pt x="99155" y="28912"/>
                  </a:lnTo>
                  <a:lnTo>
                    <a:pt x="75348" y="72487"/>
                  </a:lnTo>
                  <a:lnTo>
                    <a:pt x="76795" y="79162"/>
                  </a:lnTo>
                  <a:lnTo>
                    <a:pt x="106249" y="102355"/>
                  </a:lnTo>
                  <a:lnTo>
                    <a:pt x="112880" y="102355"/>
                  </a:lnTo>
                  <a:lnTo>
                    <a:pt x="143712" y="86894"/>
                  </a:lnTo>
                  <a:lnTo>
                    <a:pt x="107791" y="86894"/>
                  </a:lnTo>
                  <a:lnTo>
                    <a:pt x="103473" y="85039"/>
                  </a:lnTo>
                  <a:lnTo>
                    <a:pt x="100081" y="81328"/>
                  </a:lnTo>
                  <a:lnTo>
                    <a:pt x="96688" y="77462"/>
                  </a:lnTo>
                  <a:lnTo>
                    <a:pt x="94992" y="72050"/>
                  </a:lnTo>
                  <a:lnTo>
                    <a:pt x="95086" y="57517"/>
                  </a:lnTo>
                  <a:lnTo>
                    <a:pt x="96688" y="52260"/>
                  </a:lnTo>
                  <a:lnTo>
                    <a:pt x="100081" y="48549"/>
                  </a:lnTo>
                  <a:lnTo>
                    <a:pt x="103473" y="44683"/>
                  </a:lnTo>
                  <a:lnTo>
                    <a:pt x="107791" y="42828"/>
                  </a:lnTo>
                  <a:lnTo>
                    <a:pt x="143920" y="42828"/>
                  </a:lnTo>
                  <a:lnTo>
                    <a:pt x="139866" y="37881"/>
                  </a:lnTo>
                  <a:lnTo>
                    <a:pt x="134194" y="33303"/>
                  </a:lnTo>
                  <a:lnTo>
                    <a:pt x="127799" y="30015"/>
                  </a:lnTo>
                  <a:lnTo>
                    <a:pt x="120653" y="28031"/>
                  </a:lnTo>
                  <a:lnTo>
                    <a:pt x="112726" y="27367"/>
                  </a:lnTo>
                  <a:close/>
                </a:path>
                <a:path w="494029" h="102870">
                  <a:moveTo>
                    <a:pt x="23749" y="1545"/>
                  </a:moveTo>
                  <a:lnTo>
                    <a:pt x="0" y="1545"/>
                  </a:lnTo>
                  <a:lnTo>
                    <a:pt x="36855" y="59063"/>
                  </a:lnTo>
                  <a:lnTo>
                    <a:pt x="36855" y="100810"/>
                  </a:lnTo>
                  <a:lnTo>
                    <a:pt x="57210" y="100810"/>
                  </a:lnTo>
                  <a:lnTo>
                    <a:pt x="57309" y="59063"/>
                  </a:lnTo>
                  <a:lnTo>
                    <a:pt x="69017" y="40819"/>
                  </a:lnTo>
                  <a:lnTo>
                    <a:pt x="47496" y="40819"/>
                  </a:lnTo>
                  <a:lnTo>
                    <a:pt x="23749" y="1545"/>
                  </a:lnTo>
                  <a:close/>
                </a:path>
                <a:path w="494029" h="102870">
                  <a:moveTo>
                    <a:pt x="143920" y="42828"/>
                  </a:moveTo>
                  <a:lnTo>
                    <a:pt x="117815" y="42828"/>
                  </a:lnTo>
                  <a:lnTo>
                    <a:pt x="122132" y="44683"/>
                  </a:lnTo>
                  <a:lnTo>
                    <a:pt x="125525" y="48549"/>
                  </a:lnTo>
                  <a:lnTo>
                    <a:pt x="128917" y="52260"/>
                  </a:lnTo>
                  <a:lnTo>
                    <a:pt x="130565" y="57517"/>
                  </a:lnTo>
                  <a:lnTo>
                    <a:pt x="130567" y="72050"/>
                  </a:lnTo>
                  <a:lnTo>
                    <a:pt x="128917" y="77462"/>
                  </a:lnTo>
                  <a:lnTo>
                    <a:pt x="125525" y="81328"/>
                  </a:lnTo>
                  <a:lnTo>
                    <a:pt x="122132" y="85039"/>
                  </a:lnTo>
                  <a:lnTo>
                    <a:pt x="117815" y="86894"/>
                  </a:lnTo>
                  <a:lnTo>
                    <a:pt x="143712" y="86894"/>
                  </a:lnTo>
                  <a:lnTo>
                    <a:pt x="144456" y="86002"/>
                  </a:lnTo>
                  <a:lnTo>
                    <a:pt x="147827" y="79607"/>
                  </a:lnTo>
                  <a:lnTo>
                    <a:pt x="149838" y="72487"/>
                  </a:lnTo>
                  <a:lnTo>
                    <a:pt x="150480" y="64938"/>
                  </a:lnTo>
                  <a:lnTo>
                    <a:pt x="150439" y="63856"/>
                  </a:lnTo>
                  <a:lnTo>
                    <a:pt x="149841" y="56949"/>
                  </a:lnTo>
                  <a:lnTo>
                    <a:pt x="147846" y="49921"/>
                  </a:lnTo>
                  <a:lnTo>
                    <a:pt x="144521" y="43561"/>
                  </a:lnTo>
                  <a:lnTo>
                    <a:pt x="143920" y="42828"/>
                  </a:lnTo>
                  <a:close/>
                </a:path>
                <a:path w="494029" h="102870">
                  <a:moveTo>
                    <a:pt x="94221" y="1545"/>
                  </a:moveTo>
                  <a:lnTo>
                    <a:pt x="70782" y="1545"/>
                  </a:lnTo>
                  <a:lnTo>
                    <a:pt x="47496" y="40819"/>
                  </a:lnTo>
                  <a:lnTo>
                    <a:pt x="69017" y="40819"/>
                  </a:lnTo>
                  <a:lnTo>
                    <a:pt x="94221" y="1545"/>
                  </a:lnTo>
                  <a:close/>
                </a:path>
                <a:path w="494029" h="102870">
                  <a:moveTo>
                    <a:pt x="281274" y="0"/>
                  </a:moveTo>
                  <a:lnTo>
                    <a:pt x="271713" y="0"/>
                  </a:lnTo>
                  <a:lnTo>
                    <a:pt x="263540" y="1545"/>
                  </a:lnTo>
                  <a:lnTo>
                    <a:pt x="234954" y="29581"/>
                  </a:lnTo>
                  <a:lnTo>
                    <a:pt x="231311" y="50868"/>
                  </a:lnTo>
                  <a:lnTo>
                    <a:pt x="231663" y="57913"/>
                  </a:lnTo>
                  <a:lnTo>
                    <a:pt x="249293" y="92397"/>
                  </a:lnTo>
                  <a:lnTo>
                    <a:pt x="282354" y="102510"/>
                  </a:lnTo>
                  <a:lnTo>
                    <a:pt x="290681" y="102510"/>
                  </a:lnTo>
                  <a:lnTo>
                    <a:pt x="298853" y="100963"/>
                  </a:lnTo>
                  <a:lnTo>
                    <a:pt x="315045" y="94780"/>
                  </a:lnTo>
                  <a:lnTo>
                    <a:pt x="321213" y="91222"/>
                  </a:lnTo>
                  <a:lnTo>
                    <a:pt x="325377" y="87048"/>
                  </a:lnTo>
                  <a:lnTo>
                    <a:pt x="325377" y="85347"/>
                  </a:lnTo>
                  <a:lnTo>
                    <a:pt x="272484" y="85347"/>
                  </a:lnTo>
                  <a:lnTo>
                    <a:pt x="265545" y="82410"/>
                  </a:lnTo>
                  <a:lnTo>
                    <a:pt x="252129" y="50095"/>
                  </a:lnTo>
                  <a:lnTo>
                    <a:pt x="252620" y="42381"/>
                  </a:lnTo>
                  <a:lnTo>
                    <a:pt x="272329" y="17007"/>
                  </a:lnTo>
                  <a:lnTo>
                    <a:pt x="320228" y="17007"/>
                  </a:lnTo>
                  <a:lnTo>
                    <a:pt x="317512" y="12833"/>
                  </a:lnTo>
                  <a:lnTo>
                    <a:pt x="310573" y="7730"/>
                  </a:lnTo>
                  <a:lnTo>
                    <a:pt x="304759" y="4305"/>
                  </a:lnTo>
                  <a:lnTo>
                    <a:pt x="297948" y="1894"/>
                  </a:lnTo>
                  <a:lnTo>
                    <a:pt x="290124" y="468"/>
                  </a:lnTo>
                  <a:lnTo>
                    <a:pt x="281274" y="0"/>
                  </a:lnTo>
                  <a:close/>
                </a:path>
                <a:path w="494029" h="102870">
                  <a:moveTo>
                    <a:pt x="325377" y="47621"/>
                  </a:moveTo>
                  <a:lnTo>
                    <a:pt x="281583" y="47621"/>
                  </a:lnTo>
                  <a:lnTo>
                    <a:pt x="281583" y="64320"/>
                  </a:lnTo>
                  <a:lnTo>
                    <a:pt x="304868" y="64320"/>
                  </a:lnTo>
                  <a:lnTo>
                    <a:pt x="304868" y="76843"/>
                  </a:lnTo>
                  <a:lnTo>
                    <a:pt x="301783" y="79317"/>
                  </a:lnTo>
                  <a:lnTo>
                    <a:pt x="298082" y="81328"/>
                  </a:lnTo>
                  <a:lnTo>
                    <a:pt x="293919" y="82873"/>
                  </a:lnTo>
                  <a:lnTo>
                    <a:pt x="289601" y="84574"/>
                  </a:lnTo>
                  <a:lnTo>
                    <a:pt x="285283" y="85347"/>
                  </a:lnTo>
                  <a:lnTo>
                    <a:pt x="325377" y="85347"/>
                  </a:lnTo>
                  <a:lnTo>
                    <a:pt x="325377" y="47621"/>
                  </a:lnTo>
                  <a:close/>
                </a:path>
                <a:path w="494029" h="102870">
                  <a:moveTo>
                    <a:pt x="320228" y="17007"/>
                  </a:moveTo>
                  <a:lnTo>
                    <a:pt x="287134" y="17007"/>
                  </a:lnTo>
                  <a:lnTo>
                    <a:pt x="292068" y="18399"/>
                  </a:lnTo>
                  <a:lnTo>
                    <a:pt x="295923" y="21337"/>
                  </a:lnTo>
                  <a:lnTo>
                    <a:pt x="299779" y="24119"/>
                  </a:lnTo>
                  <a:lnTo>
                    <a:pt x="302400" y="27985"/>
                  </a:lnTo>
                  <a:lnTo>
                    <a:pt x="303942" y="32778"/>
                  </a:lnTo>
                  <a:lnTo>
                    <a:pt x="324143" y="29067"/>
                  </a:lnTo>
                  <a:lnTo>
                    <a:pt x="322139" y="19945"/>
                  </a:lnTo>
                  <a:lnTo>
                    <a:pt x="320228" y="17007"/>
                  </a:lnTo>
                  <a:close/>
                </a:path>
                <a:path w="494029" h="102870">
                  <a:moveTo>
                    <a:pt x="175950" y="28912"/>
                  </a:moveTo>
                  <a:lnTo>
                    <a:pt x="156674" y="28912"/>
                  </a:lnTo>
                  <a:lnTo>
                    <a:pt x="156702" y="81328"/>
                  </a:lnTo>
                  <a:lnTo>
                    <a:pt x="176104" y="102355"/>
                  </a:lnTo>
                  <a:lnTo>
                    <a:pt x="185820" y="102355"/>
                  </a:lnTo>
                  <a:lnTo>
                    <a:pt x="190291" y="101273"/>
                  </a:lnTo>
                  <a:lnTo>
                    <a:pt x="198927" y="96944"/>
                  </a:lnTo>
                  <a:lnTo>
                    <a:pt x="202474" y="93851"/>
                  </a:lnTo>
                  <a:lnTo>
                    <a:pt x="205096" y="90140"/>
                  </a:lnTo>
                  <a:lnTo>
                    <a:pt x="223137" y="90140"/>
                  </a:lnTo>
                  <a:lnTo>
                    <a:pt x="223137" y="87976"/>
                  </a:lnTo>
                  <a:lnTo>
                    <a:pt x="185202" y="87976"/>
                  </a:lnTo>
                  <a:lnTo>
                    <a:pt x="182890" y="87203"/>
                  </a:lnTo>
                  <a:lnTo>
                    <a:pt x="175950" y="72050"/>
                  </a:lnTo>
                  <a:lnTo>
                    <a:pt x="175950" y="28912"/>
                  </a:lnTo>
                  <a:close/>
                </a:path>
                <a:path w="494029" h="102870">
                  <a:moveTo>
                    <a:pt x="223137" y="90140"/>
                  </a:moveTo>
                  <a:lnTo>
                    <a:pt x="205096" y="90140"/>
                  </a:lnTo>
                  <a:lnTo>
                    <a:pt x="205096" y="100810"/>
                  </a:lnTo>
                  <a:lnTo>
                    <a:pt x="223137" y="100810"/>
                  </a:lnTo>
                  <a:lnTo>
                    <a:pt x="223137" y="90140"/>
                  </a:lnTo>
                  <a:close/>
                </a:path>
                <a:path w="494029" h="102870">
                  <a:moveTo>
                    <a:pt x="223137" y="28912"/>
                  </a:moveTo>
                  <a:lnTo>
                    <a:pt x="203708" y="28912"/>
                  </a:lnTo>
                  <a:lnTo>
                    <a:pt x="203708" y="69576"/>
                  </a:lnTo>
                  <a:lnTo>
                    <a:pt x="203245" y="76070"/>
                  </a:lnTo>
                  <a:lnTo>
                    <a:pt x="191371" y="87976"/>
                  </a:lnTo>
                  <a:lnTo>
                    <a:pt x="223137" y="87976"/>
                  </a:lnTo>
                  <a:lnTo>
                    <a:pt x="223137" y="28912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412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4764023" y="1014983"/>
            <a:ext cx="7019925" cy="5438140"/>
            <a:chOff x="4764023" y="1014983"/>
            <a:chExt cx="7019925" cy="543814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64023" y="1014983"/>
              <a:ext cx="7019544" cy="543763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4895940" y="1132677"/>
              <a:ext cx="6756400" cy="5201920"/>
            </a:xfrm>
            <a:custGeom>
              <a:avLst/>
              <a:gdLst/>
              <a:ahLst/>
              <a:cxnLst/>
              <a:rect l="l" t="t" r="r" b="b"/>
              <a:pathLst>
                <a:path w="6756400" h="5201920">
                  <a:moveTo>
                    <a:pt x="6421735" y="0"/>
                  </a:moveTo>
                  <a:lnTo>
                    <a:pt x="334322" y="0"/>
                  </a:lnTo>
                  <a:lnTo>
                    <a:pt x="284918" y="3624"/>
                  </a:lnTo>
                  <a:lnTo>
                    <a:pt x="237765" y="14154"/>
                  </a:lnTo>
                  <a:lnTo>
                    <a:pt x="193380" y="31072"/>
                  </a:lnTo>
                  <a:lnTo>
                    <a:pt x="152280" y="53861"/>
                  </a:lnTo>
                  <a:lnTo>
                    <a:pt x="114982" y="82003"/>
                  </a:lnTo>
                  <a:lnTo>
                    <a:pt x="82003" y="114982"/>
                  </a:lnTo>
                  <a:lnTo>
                    <a:pt x="53861" y="152280"/>
                  </a:lnTo>
                  <a:lnTo>
                    <a:pt x="31072" y="193380"/>
                  </a:lnTo>
                  <a:lnTo>
                    <a:pt x="14154" y="237765"/>
                  </a:lnTo>
                  <a:lnTo>
                    <a:pt x="3624" y="284918"/>
                  </a:lnTo>
                  <a:lnTo>
                    <a:pt x="0" y="334322"/>
                  </a:lnTo>
                  <a:lnTo>
                    <a:pt x="0" y="4867538"/>
                  </a:lnTo>
                  <a:lnTo>
                    <a:pt x="3624" y="4916941"/>
                  </a:lnTo>
                  <a:lnTo>
                    <a:pt x="14154" y="4964095"/>
                  </a:lnTo>
                  <a:lnTo>
                    <a:pt x="31072" y="5008480"/>
                  </a:lnTo>
                  <a:lnTo>
                    <a:pt x="53861" y="5049580"/>
                  </a:lnTo>
                  <a:lnTo>
                    <a:pt x="82003" y="5086878"/>
                  </a:lnTo>
                  <a:lnTo>
                    <a:pt x="114982" y="5119857"/>
                  </a:lnTo>
                  <a:lnTo>
                    <a:pt x="152280" y="5147999"/>
                  </a:lnTo>
                  <a:lnTo>
                    <a:pt x="193380" y="5170788"/>
                  </a:lnTo>
                  <a:lnTo>
                    <a:pt x="237765" y="5187706"/>
                  </a:lnTo>
                  <a:lnTo>
                    <a:pt x="284918" y="5198236"/>
                  </a:lnTo>
                  <a:lnTo>
                    <a:pt x="334322" y="5201861"/>
                  </a:lnTo>
                  <a:lnTo>
                    <a:pt x="6421735" y="5201861"/>
                  </a:lnTo>
                  <a:lnTo>
                    <a:pt x="6471139" y="5198236"/>
                  </a:lnTo>
                  <a:lnTo>
                    <a:pt x="6518292" y="5187706"/>
                  </a:lnTo>
                  <a:lnTo>
                    <a:pt x="6562678" y="5170788"/>
                  </a:lnTo>
                  <a:lnTo>
                    <a:pt x="6603778" y="5147999"/>
                  </a:lnTo>
                  <a:lnTo>
                    <a:pt x="6641076" y="5119857"/>
                  </a:lnTo>
                  <a:lnTo>
                    <a:pt x="6674055" y="5086878"/>
                  </a:lnTo>
                  <a:lnTo>
                    <a:pt x="6702197" y="5049580"/>
                  </a:lnTo>
                  <a:lnTo>
                    <a:pt x="6724986" y="5008480"/>
                  </a:lnTo>
                  <a:lnTo>
                    <a:pt x="6741904" y="4964095"/>
                  </a:lnTo>
                  <a:lnTo>
                    <a:pt x="6752434" y="4916941"/>
                  </a:lnTo>
                  <a:lnTo>
                    <a:pt x="6756059" y="4867538"/>
                  </a:lnTo>
                  <a:lnTo>
                    <a:pt x="6756059" y="334322"/>
                  </a:lnTo>
                  <a:lnTo>
                    <a:pt x="6752434" y="284918"/>
                  </a:lnTo>
                  <a:lnTo>
                    <a:pt x="6741904" y="237765"/>
                  </a:lnTo>
                  <a:lnTo>
                    <a:pt x="6724986" y="193380"/>
                  </a:lnTo>
                  <a:lnTo>
                    <a:pt x="6702197" y="152280"/>
                  </a:lnTo>
                  <a:lnTo>
                    <a:pt x="6674055" y="114982"/>
                  </a:lnTo>
                  <a:lnTo>
                    <a:pt x="6641076" y="82003"/>
                  </a:lnTo>
                  <a:lnTo>
                    <a:pt x="6603778" y="53861"/>
                  </a:lnTo>
                  <a:lnTo>
                    <a:pt x="6562678" y="31072"/>
                  </a:lnTo>
                  <a:lnTo>
                    <a:pt x="6518292" y="14154"/>
                  </a:lnTo>
                  <a:lnTo>
                    <a:pt x="6471139" y="3624"/>
                  </a:lnTo>
                  <a:lnTo>
                    <a:pt x="6421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251704" y="2145791"/>
              <a:ext cx="2792095" cy="1256030"/>
            </a:xfrm>
            <a:custGeom>
              <a:avLst/>
              <a:gdLst/>
              <a:ahLst/>
              <a:cxnLst/>
              <a:rect l="l" t="t" r="r" b="b"/>
              <a:pathLst>
                <a:path w="2792095" h="1256029">
                  <a:moveTo>
                    <a:pt x="295656" y="0"/>
                  </a:moveTo>
                  <a:lnTo>
                    <a:pt x="0" y="0"/>
                  </a:lnTo>
                  <a:lnTo>
                    <a:pt x="0" y="1255776"/>
                  </a:lnTo>
                  <a:lnTo>
                    <a:pt x="295656" y="1255776"/>
                  </a:lnTo>
                  <a:lnTo>
                    <a:pt x="295656" y="0"/>
                  </a:lnTo>
                  <a:close/>
                </a:path>
                <a:path w="2792095" h="1256029">
                  <a:moveTo>
                    <a:pt x="920496" y="149352"/>
                  </a:moveTo>
                  <a:lnTo>
                    <a:pt x="624840" y="149352"/>
                  </a:lnTo>
                  <a:lnTo>
                    <a:pt x="624840" y="1255776"/>
                  </a:lnTo>
                  <a:lnTo>
                    <a:pt x="920496" y="1255776"/>
                  </a:lnTo>
                  <a:lnTo>
                    <a:pt x="920496" y="149352"/>
                  </a:lnTo>
                  <a:close/>
                </a:path>
                <a:path w="2792095" h="1256029">
                  <a:moveTo>
                    <a:pt x="1545336" y="576072"/>
                  </a:moveTo>
                  <a:lnTo>
                    <a:pt x="1246632" y="576072"/>
                  </a:lnTo>
                  <a:lnTo>
                    <a:pt x="1246632" y="1255776"/>
                  </a:lnTo>
                  <a:lnTo>
                    <a:pt x="1545336" y="1255776"/>
                  </a:lnTo>
                  <a:lnTo>
                    <a:pt x="1545336" y="576072"/>
                  </a:lnTo>
                  <a:close/>
                </a:path>
                <a:path w="2792095" h="1256029">
                  <a:moveTo>
                    <a:pt x="2167128" y="597408"/>
                  </a:moveTo>
                  <a:lnTo>
                    <a:pt x="1871472" y="597408"/>
                  </a:lnTo>
                  <a:lnTo>
                    <a:pt x="1871472" y="1255776"/>
                  </a:lnTo>
                  <a:lnTo>
                    <a:pt x="2167128" y="1255776"/>
                  </a:lnTo>
                  <a:lnTo>
                    <a:pt x="2167128" y="597408"/>
                  </a:lnTo>
                  <a:close/>
                </a:path>
                <a:path w="2792095" h="1256029">
                  <a:moveTo>
                    <a:pt x="2791968" y="704088"/>
                  </a:moveTo>
                  <a:lnTo>
                    <a:pt x="2493264" y="704088"/>
                  </a:lnTo>
                  <a:lnTo>
                    <a:pt x="2493264" y="1255776"/>
                  </a:lnTo>
                  <a:lnTo>
                    <a:pt x="2791968" y="1255776"/>
                  </a:lnTo>
                  <a:lnTo>
                    <a:pt x="2791968" y="704088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088338" y="3406067"/>
              <a:ext cx="3118485" cy="0"/>
            </a:xfrm>
            <a:custGeom>
              <a:avLst/>
              <a:gdLst/>
              <a:ahLst/>
              <a:cxnLst/>
              <a:rect l="l" t="t" r="r" b="b"/>
              <a:pathLst>
                <a:path w="3118484" h="0">
                  <a:moveTo>
                    <a:pt x="0" y="0"/>
                  </a:moveTo>
                  <a:lnTo>
                    <a:pt x="3118284" y="1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27300" y="1068324"/>
            <a:ext cx="3209290" cy="946150"/>
          </a:xfrm>
          <a:prstGeom prst="rect"/>
        </p:spPr>
        <p:txBody>
          <a:bodyPr wrap="square" lIns="0" tIns="72390" rIns="0" bIns="0" rtlCol="0" vert="horz">
            <a:spAutoFit/>
          </a:bodyPr>
          <a:lstStyle/>
          <a:p>
            <a:pPr marL="12700" marR="5080">
              <a:lnSpc>
                <a:spcPts val="3410"/>
              </a:lnSpc>
              <a:spcBef>
                <a:spcPts val="570"/>
              </a:spcBef>
            </a:pPr>
            <a:r>
              <a:rPr dirty="0" spc="-170"/>
              <a:t>Netflix</a:t>
            </a:r>
            <a:r>
              <a:rPr dirty="0" spc="-405"/>
              <a:t> </a:t>
            </a:r>
            <a:r>
              <a:rPr dirty="0" spc="-225"/>
              <a:t>is</a:t>
            </a:r>
            <a:r>
              <a:rPr dirty="0" spc="-409"/>
              <a:t> </a:t>
            </a:r>
            <a:r>
              <a:rPr dirty="0" spc="-150"/>
              <a:t>top</a:t>
            </a:r>
            <a:r>
              <a:rPr dirty="0" spc="-405"/>
              <a:t> </a:t>
            </a:r>
            <a:r>
              <a:rPr dirty="0" spc="-45"/>
              <a:t>for </a:t>
            </a:r>
            <a:r>
              <a:rPr dirty="0" spc="-145"/>
              <a:t>under</a:t>
            </a:r>
            <a:r>
              <a:rPr dirty="0" spc="-409"/>
              <a:t> </a:t>
            </a:r>
            <a:r>
              <a:rPr dirty="0" spc="-25"/>
              <a:t>54s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527051" y="2269235"/>
            <a:ext cx="2860040" cy="105283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21000"/>
              </a:lnSpc>
              <a:spcBef>
                <a:spcPts val="60"/>
              </a:spcBef>
            </a:pP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YouTube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ranks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second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Lucida Sans"/>
                <a:cs typeface="Lucida Sans"/>
              </a:rPr>
              <a:t>for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under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40s</a:t>
            </a:r>
            <a:r>
              <a:rPr dirty="0" sz="1400" spc="-8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dirty="0" sz="1400" spc="-8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has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experienced</a:t>
            </a:r>
            <a:r>
              <a:rPr dirty="0" sz="1400" spc="-8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dirty="0" sz="1400" spc="-8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strong </a:t>
            </a: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uplift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among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consumers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 in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all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age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groups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last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three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years.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27050" y="470407"/>
            <a:ext cx="153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287462" y="470407"/>
            <a:ext cx="12045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27050" y="5685535"/>
            <a:ext cx="3372485" cy="67183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Datasets</a:t>
            </a:r>
            <a:r>
              <a:rPr dirty="0" sz="9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accessed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–</a:t>
            </a:r>
            <a:r>
              <a:rPr dirty="0" sz="9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YouGov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Profiles+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GB: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0">
                <a:solidFill>
                  <a:srgbClr val="FFFFFF"/>
                </a:solidFill>
                <a:latin typeface="Lucida Sans"/>
                <a:cs typeface="Lucida Sans"/>
              </a:rPr>
              <a:t>31,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2023; December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26,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80">
                <a:solidFill>
                  <a:srgbClr val="FFFFFF"/>
                </a:solidFill>
                <a:latin typeface="Lucida Sans"/>
                <a:cs typeface="Lucida Sans"/>
              </a:rPr>
              <a:t>2021.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(N&gt;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800)</a:t>
            </a:r>
            <a:endParaRPr sz="900">
              <a:latin typeface="Lucida Sans"/>
              <a:cs typeface="Lucida Sans"/>
            </a:endParaRPr>
          </a:p>
          <a:p>
            <a:pPr marL="12700" marR="208915">
              <a:lnSpc>
                <a:spcPct val="102200"/>
              </a:lnSpc>
              <a:spcBef>
                <a:spcPts val="695"/>
              </a:spcBef>
            </a:pPr>
            <a:r>
              <a:rPr dirty="0" sz="900" spc="-70">
                <a:solidFill>
                  <a:srgbClr val="FFFFFF"/>
                </a:solidFill>
                <a:latin typeface="Lucida Sans"/>
                <a:cs typeface="Lucida Sans"/>
              </a:rPr>
              <a:t>*</a:t>
            </a:r>
            <a:r>
              <a:rPr dirty="0" sz="9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=</a:t>
            </a:r>
            <a:r>
              <a:rPr dirty="0" sz="900" spc="19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values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412C"/>
                </a:solidFill>
                <a:latin typeface="Arial Black"/>
                <a:cs typeface="Arial Black"/>
              </a:rPr>
              <a:t>-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/</a:t>
            </a:r>
            <a:r>
              <a:rPr dirty="0" sz="900" spc="-30">
                <a:solidFill>
                  <a:srgbClr val="31CAA8"/>
                </a:solidFill>
                <a:latin typeface="Arial Black"/>
                <a:cs typeface="Arial Black"/>
              </a:rPr>
              <a:t>+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%</a:t>
            </a:r>
            <a:r>
              <a:rPr dirty="0" sz="9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represent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difference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percentage 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points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from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year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2021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241131" y="3421379"/>
            <a:ext cx="3206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latin typeface="Arial"/>
                <a:cs typeface="Arial"/>
              </a:rPr>
              <a:t>Netflix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5811033" y="3421379"/>
            <a:ext cx="42608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latin typeface="Arial"/>
                <a:cs typeface="Arial"/>
              </a:rPr>
              <a:t>YouTube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6458853" y="3421379"/>
            <a:ext cx="3835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latin typeface="Arial"/>
                <a:cs typeface="Arial"/>
              </a:rPr>
              <a:t>Disney+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6985133" y="3421379"/>
            <a:ext cx="569595" cy="254000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2700" marR="5080" indent="88900">
              <a:lnSpc>
                <a:spcPts val="840"/>
              </a:lnSpc>
              <a:spcBef>
                <a:spcPts val="225"/>
              </a:spcBef>
            </a:pPr>
            <a:r>
              <a:rPr dirty="0" sz="800" spc="-10">
                <a:latin typeface="Arial"/>
                <a:cs typeface="Arial"/>
              </a:rPr>
              <a:t>Amazon </a:t>
            </a:r>
            <a:r>
              <a:rPr dirty="0" sz="800" spc="-20">
                <a:latin typeface="Arial"/>
                <a:cs typeface="Arial"/>
              </a:rPr>
              <a:t>Prime</a:t>
            </a:r>
            <a:r>
              <a:rPr dirty="0" sz="800" spc="-4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Video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624188" y="3421379"/>
            <a:ext cx="546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65">
                <a:latin typeface="Arial"/>
                <a:cs typeface="Arial"/>
              </a:rPr>
              <a:t>BBC</a:t>
            </a:r>
            <a:r>
              <a:rPr dirty="0" sz="80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iPlayer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8354421" y="2017776"/>
            <a:ext cx="3127375" cy="1404620"/>
            <a:chOff x="8354421" y="2017776"/>
            <a:chExt cx="3127375" cy="1404620"/>
          </a:xfrm>
        </p:grpSpPr>
        <p:sp>
          <p:nvSpPr>
            <p:cNvPr id="23" name="object 23" descr=""/>
            <p:cNvSpPr/>
            <p:nvPr/>
          </p:nvSpPr>
          <p:spPr>
            <a:xfrm>
              <a:off x="8522208" y="2017775"/>
              <a:ext cx="2792095" cy="1396365"/>
            </a:xfrm>
            <a:custGeom>
              <a:avLst/>
              <a:gdLst/>
              <a:ahLst/>
              <a:cxnLst/>
              <a:rect l="l" t="t" r="r" b="b"/>
              <a:pathLst>
                <a:path w="2792095" h="1396364">
                  <a:moveTo>
                    <a:pt x="298704" y="0"/>
                  </a:moveTo>
                  <a:lnTo>
                    <a:pt x="0" y="0"/>
                  </a:lnTo>
                  <a:lnTo>
                    <a:pt x="0" y="1395984"/>
                  </a:lnTo>
                  <a:lnTo>
                    <a:pt x="298704" y="1395984"/>
                  </a:lnTo>
                  <a:lnTo>
                    <a:pt x="298704" y="0"/>
                  </a:lnTo>
                  <a:close/>
                </a:path>
                <a:path w="2792095" h="1396364">
                  <a:moveTo>
                    <a:pt x="920496" y="451104"/>
                  </a:moveTo>
                  <a:lnTo>
                    <a:pt x="624840" y="451104"/>
                  </a:lnTo>
                  <a:lnTo>
                    <a:pt x="624840" y="1395984"/>
                  </a:lnTo>
                  <a:lnTo>
                    <a:pt x="920496" y="1395984"/>
                  </a:lnTo>
                  <a:lnTo>
                    <a:pt x="920496" y="451104"/>
                  </a:lnTo>
                  <a:close/>
                </a:path>
                <a:path w="2792095" h="1396364">
                  <a:moveTo>
                    <a:pt x="1545336" y="533400"/>
                  </a:moveTo>
                  <a:lnTo>
                    <a:pt x="1246632" y="533400"/>
                  </a:lnTo>
                  <a:lnTo>
                    <a:pt x="1246632" y="1395984"/>
                  </a:lnTo>
                  <a:lnTo>
                    <a:pt x="1545336" y="1395984"/>
                  </a:lnTo>
                  <a:lnTo>
                    <a:pt x="1545336" y="533400"/>
                  </a:lnTo>
                  <a:close/>
                </a:path>
                <a:path w="2792095" h="1396364">
                  <a:moveTo>
                    <a:pt x="2167128" y="554736"/>
                  </a:moveTo>
                  <a:lnTo>
                    <a:pt x="1871472" y="554736"/>
                  </a:lnTo>
                  <a:lnTo>
                    <a:pt x="1871472" y="1395984"/>
                  </a:lnTo>
                  <a:lnTo>
                    <a:pt x="2167128" y="1395984"/>
                  </a:lnTo>
                  <a:lnTo>
                    <a:pt x="2167128" y="554736"/>
                  </a:lnTo>
                  <a:close/>
                </a:path>
                <a:path w="2792095" h="1396364">
                  <a:moveTo>
                    <a:pt x="2791968" y="719328"/>
                  </a:moveTo>
                  <a:lnTo>
                    <a:pt x="2493264" y="719328"/>
                  </a:lnTo>
                  <a:lnTo>
                    <a:pt x="2493264" y="1395984"/>
                  </a:lnTo>
                  <a:lnTo>
                    <a:pt x="2791968" y="1395984"/>
                  </a:lnTo>
                  <a:lnTo>
                    <a:pt x="2791968" y="719328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8359183" y="3417091"/>
              <a:ext cx="3117850" cy="0"/>
            </a:xfrm>
            <a:custGeom>
              <a:avLst/>
              <a:gdLst/>
              <a:ahLst/>
              <a:cxnLst/>
              <a:rect l="l" t="t" r="r" b="b"/>
              <a:pathLst>
                <a:path w="3117850" h="0">
                  <a:moveTo>
                    <a:pt x="0" y="0"/>
                  </a:moveTo>
                  <a:lnTo>
                    <a:pt x="3117667" y="1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11017065" y="2515108"/>
            <a:ext cx="2965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5">
                <a:latin typeface="Arial Black"/>
                <a:cs typeface="Arial Black"/>
              </a:rPr>
              <a:t>33%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8511914" y="3430523"/>
            <a:ext cx="3206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latin typeface="Arial"/>
                <a:cs typeface="Arial"/>
              </a:rPr>
              <a:t>Netflix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9081693" y="3430523"/>
            <a:ext cx="42608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latin typeface="Arial"/>
                <a:cs typeface="Arial"/>
              </a:rPr>
              <a:t>YouTube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9632012" y="3430523"/>
            <a:ext cx="569595" cy="254000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2700" marR="5080" indent="88900">
              <a:lnSpc>
                <a:spcPts val="840"/>
              </a:lnSpc>
              <a:spcBef>
                <a:spcPts val="225"/>
              </a:spcBef>
            </a:pPr>
            <a:r>
              <a:rPr dirty="0" sz="800" spc="-10">
                <a:latin typeface="Arial"/>
                <a:cs typeface="Arial"/>
              </a:rPr>
              <a:t>Amazon </a:t>
            </a:r>
            <a:r>
              <a:rPr dirty="0" sz="800" spc="-20">
                <a:latin typeface="Arial"/>
                <a:cs typeface="Arial"/>
              </a:rPr>
              <a:t>Prime</a:t>
            </a:r>
            <a:r>
              <a:rPr dirty="0" sz="800" spc="-4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Video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10352923" y="3430523"/>
            <a:ext cx="3835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latin typeface="Arial"/>
                <a:cs typeface="Arial"/>
              </a:rPr>
              <a:t>Disney+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10894476" y="3430523"/>
            <a:ext cx="546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65">
                <a:latin typeface="Arial"/>
                <a:cs typeface="Arial"/>
              </a:rPr>
              <a:t>BBC</a:t>
            </a:r>
            <a:r>
              <a:rPr dirty="0" sz="80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iPlayer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1" name="object 31" descr=""/>
          <p:cNvGrpSpPr/>
          <p:nvPr/>
        </p:nvGrpSpPr>
        <p:grpSpPr>
          <a:xfrm>
            <a:off x="5083885" y="4410455"/>
            <a:ext cx="3127375" cy="1464310"/>
            <a:chOff x="5083885" y="4410455"/>
            <a:chExt cx="3127375" cy="1464310"/>
          </a:xfrm>
        </p:grpSpPr>
        <p:sp>
          <p:nvSpPr>
            <p:cNvPr id="32" name="object 32" descr=""/>
            <p:cNvSpPr/>
            <p:nvPr/>
          </p:nvSpPr>
          <p:spPr>
            <a:xfrm>
              <a:off x="5251704" y="4410455"/>
              <a:ext cx="2792095" cy="1459865"/>
            </a:xfrm>
            <a:custGeom>
              <a:avLst/>
              <a:gdLst/>
              <a:ahLst/>
              <a:cxnLst/>
              <a:rect l="l" t="t" r="r" b="b"/>
              <a:pathLst>
                <a:path w="2792095" h="1459864">
                  <a:moveTo>
                    <a:pt x="295656" y="0"/>
                  </a:moveTo>
                  <a:lnTo>
                    <a:pt x="0" y="0"/>
                  </a:lnTo>
                  <a:lnTo>
                    <a:pt x="0" y="1459433"/>
                  </a:lnTo>
                  <a:lnTo>
                    <a:pt x="295656" y="1459433"/>
                  </a:lnTo>
                  <a:lnTo>
                    <a:pt x="295656" y="0"/>
                  </a:lnTo>
                  <a:close/>
                </a:path>
                <a:path w="2792095" h="1459864">
                  <a:moveTo>
                    <a:pt x="920496" y="377952"/>
                  </a:moveTo>
                  <a:lnTo>
                    <a:pt x="624840" y="377952"/>
                  </a:lnTo>
                  <a:lnTo>
                    <a:pt x="624840" y="1459433"/>
                  </a:lnTo>
                  <a:lnTo>
                    <a:pt x="920496" y="1459433"/>
                  </a:lnTo>
                  <a:lnTo>
                    <a:pt x="920496" y="377952"/>
                  </a:lnTo>
                  <a:close/>
                </a:path>
                <a:path w="2792095" h="1459864">
                  <a:moveTo>
                    <a:pt x="1545336" y="472440"/>
                  </a:moveTo>
                  <a:lnTo>
                    <a:pt x="1246632" y="472440"/>
                  </a:lnTo>
                  <a:lnTo>
                    <a:pt x="1246632" y="1459433"/>
                  </a:lnTo>
                  <a:lnTo>
                    <a:pt x="1545336" y="1459433"/>
                  </a:lnTo>
                  <a:lnTo>
                    <a:pt x="1545336" y="472440"/>
                  </a:lnTo>
                  <a:close/>
                </a:path>
                <a:path w="2792095" h="1459864">
                  <a:moveTo>
                    <a:pt x="2167128" y="566928"/>
                  </a:moveTo>
                  <a:lnTo>
                    <a:pt x="1871472" y="566928"/>
                  </a:lnTo>
                  <a:lnTo>
                    <a:pt x="1871472" y="1459433"/>
                  </a:lnTo>
                  <a:lnTo>
                    <a:pt x="2167128" y="1459433"/>
                  </a:lnTo>
                  <a:lnTo>
                    <a:pt x="2167128" y="566928"/>
                  </a:lnTo>
                  <a:close/>
                </a:path>
                <a:path w="2792095" h="1459864">
                  <a:moveTo>
                    <a:pt x="2791968" y="658368"/>
                  </a:moveTo>
                  <a:lnTo>
                    <a:pt x="2493264" y="658368"/>
                  </a:lnTo>
                  <a:lnTo>
                    <a:pt x="2493264" y="1459433"/>
                  </a:lnTo>
                  <a:lnTo>
                    <a:pt x="2791968" y="1459433"/>
                  </a:lnTo>
                  <a:lnTo>
                    <a:pt x="2791968" y="658368"/>
                  </a:lnTo>
                  <a:close/>
                </a:path>
              </a:pathLst>
            </a:custGeom>
            <a:solidFill>
              <a:srgbClr val="06A6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5088647" y="5869881"/>
              <a:ext cx="3117850" cy="0"/>
            </a:xfrm>
            <a:custGeom>
              <a:avLst/>
              <a:gdLst/>
              <a:ahLst/>
              <a:cxnLst/>
              <a:rect l="l" t="t" r="r" b="b"/>
              <a:pathLst>
                <a:path w="3117850" h="0">
                  <a:moveTo>
                    <a:pt x="0" y="0"/>
                  </a:moveTo>
                  <a:lnTo>
                    <a:pt x="3117667" y="1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 descr=""/>
          <p:cNvSpPr txBox="1"/>
          <p:nvPr/>
        </p:nvSpPr>
        <p:spPr>
          <a:xfrm>
            <a:off x="7744879" y="4846828"/>
            <a:ext cx="2997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5">
                <a:latin typeface="Arial Black"/>
                <a:cs typeface="Arial Black"/>
              </a:rPr>
              <a:t>34%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5241378" y="5884164"/>
            <a:ext cx="3206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latin typeface="Arial"/>
                <a:cs typeface="Arial"/>
              </a:rPr>
              <a:t>Netflix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5737942" y="5884164"/>
            <a:ext cx="569595" cy="254000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2700" marR="5080" indent="88900">
              <a:lnSpc>
                <a:spcPts val="840"/>
              </a:lnSpc>
              <a:spcBef>
                <a:spcPts val="225"/>
              </a:spcBef>
            </a:pPr>
            <a:r>
              <a:rPr dirty="0" sz="800" spc="-10">
                <a:latin typeface="Arial"/>
                <a:cs typeface="Arial"/>
              </a:rPr>
              <a:t>Amazon </a:t>
            </a:r>
            <a:r>
              <a:rPr dirty="0" sz="800" spc="-20">
                <a:latin typeface="Arial"/>
                <a:cs typeface="Arial"/>
              </a:rPr>
              <a:t>Prime</a:t>
            </a:r>
            <a:r>
              <a:rPr dirty="0" sz="800" spc="-4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Video</a:t>
            </a:r>
            <a:endParaRPr sz="80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6376874" y="5884164"/>
            <a:ext cx="546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65">
                <a:latin typeface="Arial"/>
                <a:cs typeface="Arial"/>
              </a:rPr>
              <a:t>BBC</a:t>
            </a:r>
            <a:r>
              <a:rPr dirty="0" sz="80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iPlayer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7058224" y="5884164"/>
            <a:ext cx="42608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latin typeface="Arial"/>
                <a:cs typeface="Arial"/>
              </a:rPr>
              <a:t>YouTube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7705920" y="5884164"/>
            <a:ext cx="3835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latin typeface="Arial"/>
                <a:cs typeface="Arial"/>
              </a:rPr>
              <a:t>Disney+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0" name="object 40" descr=""/>
          <p:cNvGrpSpPr/>
          <p:nvPr/>
        </p:nvGrpSpPr>
        <p:grpSpPr>
          <a:xfrm>
            <a:off x="8359146" y="4675632"/>
            <a:ext cx="3118485" cy="1186180"/>
            <a:chOff x="8359146" y="4675632"/>
            <a:chExt cx="3118485" cy="1186180"/>
          </a:xfrm>
        </p:grpSpPr>
        <p:sp>
          <p:nvSpPr>
            <p:cNvPr id="41" name="object 41" descr=""/>
            <p:cNvSpPr/>
            <p:nvPr/>
          </p:nvSpPr>
          <p:spPr>
            <a:xfrm>
              <a:off x="8522208" y="4675631"/>
              <a:ext cx="2792095" cy="1176655"/>
            </a:xfrm>
            <a:custGeom>
              <a:avLst/>
              <a:gdLst/>
              <a:ahLst/>
              <a:cxnLst/>
              <a:rect l="l" t="t" r="r" b="b"/>
              <a:pathLst>
                <a:path w="2792095" h="1176654">
                  <a:moveTo>
                    <a:pt x="298704" y="0"/>
                  </a:moveTo>
                  <a:lnTo>
                    <a:pt x="0" y="0"/>
                  </a:lnTo>
                  <a:lnTo>
                    <a:pt x="0" y="1176528"/>
                  </a:lnTo>
                  <a:lnTo>
                    <a:pt x="298704" y="1176528"/>
                  </a:lnTo>
                  <a:lnTo>
                    <a:pt x="298704" y="0"/>
                  </a:lnTo>
                  <a:close/>
                </a:path>
                <a:path w="2792095" h="1176654">
                  <a:moveTo>
                    <a:pt x="920496" y="176784"/>
                  </a:moveTo>
                  <a:lnTo>
                    <a:pt x="624840" y="176784"/>
                  </a:lnTo>
                  <a:lnTo>
                    <a:pt x="624840" y="1176528"/>
                  </a:lnTo>
                  <a:lnTo>
                    <a:pt x="920496" y="1176528"/>
                  </a:lnTo>
                  <a:lnTo>
                    <a:pt x="920496" y="176784"/>
                  </a:lnTo>
                  <a:close/>
                </a:path>
                <a:path w="2792095" h="1176654">
                  <a:moveTo>
                    <a:pt x="1545336" y="353568"/>
                  </a:moveTo>
                  <a:lnTo>
                    <a:pt x="1246632" y="353568"/>
                  </a:lnTo>
                  <a:lnTo>
                    <a:pt x="1246632" y="1176528"/>
                  </a:lnTo>
                  <a:lnTo>
                    <a:pt x="1545336" y="1176528"/>
                  </a:lnTo>
                  <a:lnTo>
                    <a:pt x="1545336" y="353568"/>
                  </a:lnTo>
                  <a:close/>
                </a:path>
                <a:path w="2792095" h="1176654">
                  <a:moveTo>
                    <a:pt x="2167128" y="454152"/>
                  </a:moveTo>
                  <a:lnTo>
                    <a:pt x="1871472" y="454152"/>
                  </a:lnTo>
                  <a:lnTo>
                    <a:pt x="1871472" y="1176528"/>
                  </a:lnTo>
                  <a:lnTo>
                    <a:pt x="2167128" y="1176528"/>
                  </a:lnTo>
                  <a:lnTo>
                    <a:pt x="2167128" y="454152"/>
                  </a:lnTo>
                  <a:close/>
                </a:path>
                <a:path w="2792095" h="1176654">
                  <a:moveTo>
                    <a:pt x="2791968" y="478536"/>
                  </a:moveTo>
                  <a:lnTo>
                    <a:pt x="2496312" y="478536"/>
                  </a:lnTo>
                  <a:lnTo>
                    <a:pt x="2496312" y="1176528"/>
                  </a:lnTo>
                  <a:lnTo>
                    <a:pt x="2791968" y="1176528"/>
                  </a:lnTo>
                  <a:lnTo>
                    <a:pt x="2791968" y="478536"/>
                  </a:lnTo>
                  <a:close/>
                </a:path>
              </a:pathLst>
            </a:custGeom>
            <a:solidFill>
              <a:srgbClr val="31CA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8359146" y="5856461"/>
              <a:ext cx="3118485" cy="0"/>
            </a:xfrm>
            <a:custGeom>
              <a:avLst/>
              <a:gdLst/>
              <a:ahLst/>
              <a:cxnLst/>
              <a:rect l="l" t="t" r="r" b="b"/>
              <a:pathLst>
                <a:path w="3118484" h="0">
                  <a:moveTo>
                    <a:pt x="0" y="0"/>
                  </a:moveTo>
                  <a:lnTo>
                    <a:pt x="3118284" y="1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 descr=""/>
          <p:cNvSpPr txBox="1"/>
          <p:nvPr/>
        </p:nvSpPr>
        <p:spPr>
          <a:xfrm>
            <a:off x="10394815" y="4907788"/>
            <a:ext cx="294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60">
                <a:latin typeface="Arial Black"/>
                <a:cs typeface="Arial Black"/>
              </a:rPr>
              <a:t>29%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11019615" y="4932172"/>
            <a:ext cx="29210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65">
                <a:latin typeface="Arial Black"/>
                <a:cs typeface="Arial Black"/>
              </a:rPr>
              <a:t>28%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8400367" y="5871972"/>
            <a:ext cx="546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65">
                <a:latin typeface="Arial"/>
                <a:cs typeface="Arial"/>
              </a:rPr>
              <a:t>BBC</a:t>
            </a:r>
            <a:r>
              <a:rPr dirty="0" sz="80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iPlayer</a:t>
            </a:r>
            <a:endParaRPr sz="800">
              <a:latin typeface="Arial"/>
              <a:cs typeface="Arial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9135595" y="5871972"/>
            <a:ext cx="3206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latin typeface="Arial"/>
                <a:cs typeface="Arial"/>
              </a:rPr>
              <a:t>Netflix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9632283" y="5871972"/>
            <a:ext cx="569595" cy="25146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12700" marR="5080" indent="88900">
              <a:lnSpc>
                <a:spcPts val="819"/>
              </a:lnSpc>
              <a:spcBef>
                <a:spcPts val="240"/>
              </a:spcBef>
            </a:pPr>
            <a:r>
              <a:rPr dirty="0" sz="800" spc="-10">
                <a:latin typeface="Arial"/>
                <a:cs typeface="Arial"/>
              </a:rPr>
              <a:t>Amazon </a:t>
            </a:r>
            <a:r>
              <a:rPr dirty="0" sz="800" spc="-20">
                <a:latin typeface="Arial"/>
                <a:cs typeface="Arial"/>
              </a:rPr>
              <a:t>Prime</a:t>
            </a:r>
            <a:r>
              <a:rPr dirty="0" sz="800" spc="-4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Video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10412722" y="5871972"/>
            <a:ext cx="2324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5">
                <a:latin typeface="Arial"/>
                <a:cs typeface="Arial"/>
              </a:rPr>
              <a:t>ITVX</a:t>
            </a:r>
            <a:endParaRPr sz="800">
              <a:latin typeface="Arial"/>
              <a:cs typeface="Arial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10952812" y="5871972"/>
            <a:ext cx="42608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latin typeface="Arial"/>
                <a:cs typeface="Arial"/>
              </a:rPr>
              <a:t>YouTube</a:t>
            </a:r>
            <a:endParaRPr sz="800">
              <a:latin typeface="Arial"/>
              <a:cs typeface="Arial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8336569" y="3816604"/>
            <a:ext cx="39814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75">
                <a:latin typeface="Arial Black"/>
                <a:cs typeface="Arial Black"/>
              </a:rPr>
              <a:t>55+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5057524" y="1366011"/>
            <a:ext cx="1111250" cy="885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10">
                <a:latin typeface="Arial Black"/>
                <a:cs typeface="Arial Black"/>
              </a:rPr>
              <a:t>18-</a:t>
            </a:r>
            <a:r>
              <a:rPr dirty="0" sz="1600" spc="-25">
                <a:latin typeface="Arial Black"/>
                <a:cs typeface="Arial Black"/>
              </a:rPr>
              <a:t>24</a:t>
            </a:r>
            <a:endParaRPr sz="1600">
              <a:latin typeface="Arial Black"/>
              <a:cs typeface="Arial Black"/>
            </a:endParaRPr>
          </a:p>
          <a:p>
            <a:pPr marL="249554">
              <a:lnSpc>
                <a:spcPct val="100000"/>
              </a:lnSpc>
              <a:spcBef>
                <a:spcPts val="1270"/>
              </a:spcBef>
            </a:pPr>
            <a:r>
              <a:rPr dirty="0" sz="1000">
                <a:solidFill>
                  <a:srgbClr val="FF412C"/>
                </a:solidFill>
                <a:latin typeface="Arial Black"/>
                <a:cs typeface="Arial Black"/>
              </a:rPr>
              <a:t>-</a:t>
            </a:r>
            <a:r>
              <a:rPr dirty="0" sz="1000" spc="-25">
                <a:solidFill>
                  <a:srgbClr val="FF412C"/>
                </a:solidFill>
                <a:latin typeface="Arial Black"/>
                <a:cs typeface="Arial Black"/>
              </a:rPr>
              <a:t>1%</a:t>
            </a:r>
            <a:endParaRPr sz="1000">
              <a:latin typeface="Arial Black"/>
              <a:cs typeface="Arial Black"/>
            </a:endParaRPr>
          </a:p>
          <a:p>
            <a:pPr algn="r" marR="8255">
              <a:lnSpc>
                <a:spcPts val="1175"/>
              </a:lnSpc>
              <a:spcBef>
                <a:spcPts val="25"/>
              </a:spcBef>
              <a:tabLst>
                <a:tab pos="565785" algn="l"/>
              </a:tabLst>
            </a:pPr>
            <a:r>
              <a:rPr dirty="0" sz="1000" spc="-25">
                <a:latin typeface="Arial Black"/>
                <a:cs typeface="Arial Black"/>
              </a:rPr>
              <a:t>59%</a:t>
            </a:r>
            <a:r>
              <a:rPr dirty="0" sz="1000">
                <a:latin typeface="Arial Black"/>
                <a:cs typeface="Arial Black"/>
              </a:rPr>
              <a:t>	</a:t>
            </a:r>
            <a:r>
              <a:rPr dirty="0" sz="1000" spc="-20">
                <a:solidFill>
                  <a:srgbClr val="31CAA8"/>
                </a:solidFill>
                <a:latin typeface="Arial Black"/>
                <a:cs typeface="Arial Black"/>
              </a:rPr>
              <a:t>+14%</a:t>
            </a:r>
            <a:endParaRPr sz="1000">
              <a:latin typeface="Arial Black"/>
              <a:cs typeface="Arial Black"/>
            </a:endParaRPr>
          </a:p>
          <a:p>
            <a:pPr algn="r" marR="5080">
              <a:lnSpc>
                <a:spcPts val="1175"/>
              </a:lnSpc>
            </a:pPr>
            <a:r>
              <a:rPr dirty="0" sz="1000" spc="-25">
                <a:latin typeface="Arial Black"/>
                <a:cs typeface="Arial Black"/>
              </a:rPr>
              <a:t>52%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6501812" y="2356611"/>
            <a:ext cx="291465" cy="321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15">
              <a:lnSpc>
                <a:spcPts val="1165"/>
              </a:lnSpc>
              <a:spcBef>
                <a:spcPts val="100"/>
              </a:spcBef>
            </a:pPr>
            <a:r>
              <a:rPr dirty="0" sz="1000" spc="-75">
                <a:solidFill>
                  <a:srgbClr val="31CAA8"/>
                </a:solidFill>
                <a:latin typeface="Arial Black"/>
                <a:cs typeface="Arial Black"/>
              </a:rPr>
              <a:t>+7%</a:t>
            </a:r>
            <a:endParaRPr sz="1000">
              <a:latin typeface="Arial Black"/>
              <a:cs typeface="Arial Black"/>
            </a:endParaRPr>
          </a:p>
          <a:p>
            <a:pPr marL="12700">
              <a:lnSpc>
                <a:spcPts val="1165"/>
              </a:lnSpc>
            </a:pPr>
            <a:r>
              <a:rPr dirty="0" sz="1000" spc="-70">
                <a:latin typeface="Arial Black"/>
                <a:cs typeface="Arial Black"/>
              </a:rPr>
              <a:t>32%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7119156" y="2368803"/>
            <a:ext cx="28765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FF412C"/>
                </a:solidFill>
                <a:latin typeface="Arial Black"/>
                <a:cs typeface="Arial Black"/>
              </a:rPr>
              <a:t>-</a:t>
            </a:r>
            <a:r>
              <a:rPr dirty="0" sz="1000" spc="-25">
                <a:solidFill>
                  <a:srgbClr val="FF412C"/>
                </a:solidFill>
                <a:latin typeface="Arial Black"/>
                <a:cs typeface="Arial Black"/>
              </a:rPr>
              <a:t>2%</a:t>
            </a:r>
            <a:endParaRPr sz="1000">
              <a:latin typeface="Arial Black"/>
              <a:cs typeface="Arial Black"/>
            </a:endParaRPr>
          </a:p>
          <a:p>
            <a:pPr marL="29209">
              <a:lnSpc>
                <a:spcPct val="100000"/>
              </a:lnSpc>
            </a:pPr>
            <a:r>
              <a:rPr dirty="0" sz="1000" spc="-120">
                <a:latin typeface="Arial Black"/>
                <a:cs typeface="Arial Black"/>
              </a:rPr>
              <a:t>31%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7747727" y="2472435"/>
            <a:ext cx="294640" cy="333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FF412C"/>
                </a:solidFill>
                <a:latin typeface="Arial Black"/>
                <a:cs typeface="Arial Black"/>
              </a:rPr>
              <a:t>-</a:t>
            </a:r>
            <a:r>
              <a:rPr dirty="0" sz="1000" spc="-55">
                <a:solidFill>
                  <a:srgbClr val="FF412C"/>
                </a:solidFill>
                <a:latin typeface="Arial Black"/>
                <a:cs typeface="Arial Black"/>
              </a:rPr>
              <a:t>1%</a:t>
            </a:r>
            <a:endParaRPr sz="1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000" spc="-60">
                <a:latin typeface="Arial Black"/>
                <a:cs typeface="Arial Black"/>
              </a:rPr>
              <a:t>26%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8350711" y="1304442"/>
            <a:ext cx="626110" cy="669290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60"/>
              </a:spcBef>
            </a:pPr>
            <a:r>
              <a:rPr dirty="0" sz="1600" spc="-35">
                <a:latin typeface="Arial Black"/>
                <a:cs typeface="Arial Black"/>
              </a:rPr>
              <a:t>25-</a:t>
            </a:r>
            <a:r>
              <a:rPr dirty="0" sz="1600" spc="-25">
                <a:latin typeface="Arial Black"/>
                <a:cs typeface="Arial Black"/>
              </a:rPr>
              <a:t>39</a:t>
            </a:r>
            <a:endParaRPr sz="16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dirty="0" sz="1000" spc="-25">
                <a:solidFill>
                  <a:srgbClr val="31CAA8"/>
                </a:solidFill>
                <a:latin typeface="Arial Black"/>
                <a:cs typeface="Arial Black"/>
              </a:rPr>
              <a:t>+4%</a:t>
            </a:r>
            <a:endParaRPr sz="1000">
              <a:latin typeface="Arial Black"/>
              <a:cs typeface="Arial Black"/>
            </a:endParaRPr>
          </a:p>
          <a:p>
            <a:pPr algn="ctr" marL="14604">
              <a:lnSpc>
                <a:spcPct val="100000"/>
              </a:lnSpc>
            </a:pPr>
            <a:r>
              <a:rPr dirty="0" sz="1000" spc="-25">
                <a:latin typeface="Arial Black"/>
                <a:cs typeface="Arial Black"/>
              </a:rPr>
              <a:t>68%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56" name="object 56" descr=""/>
          <p:cNvSpPr txBox="1"/>
          <p:nvPr/>
        </p:nvSpPr>
        <p:spPr>
          <a:xfrm>
            <a:off x="9102402" y="2015235"/>
            <a:ext cx="346710" cy="40957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dirty="0" sz="1000" spc="-110">
                <a:solidFill>
                  <a:srgbClr val="31CAA8"/>
                </a:solidFill>
                <a:latin typeface="Arial Black"/>
                <a:cs typeface="Arial Black"/>
              </a:rPr>
              <a:t>+16%</a:t>
            </a:r>
            <a:endParaRPr sz="1000">
              <a:latin typeface="Arial Black"/>
              <a:cs typeface="Arial Black"/>
            </a:endParaRPr>
          </a:p>
          <a:p>
            <a:pPr marL="53340">
              <a:lnSpc>
                <a:spcPct val="100000"/>
              </a:lnSpc>
              <a:spcBef>
                <a:spcPts val="315"/>
              </a:spcBef>
            </a:pPr>
            <a:r>
              <a:rPr dirty="0" sz="1000" spc="-30">
                <a:latin typeface="Arial Black"/>
                <a:cs typeface="Arial Black"/>
              </a:rPr>
              <a:t>46%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57" name="object 57" descr=""/>
          <p:cNvSpPr txBox="1"/>
          <p:nvPr/>
        </p:nvSpPr>
        <p:spPr>
          <a:xfrm>
            <a:off x="9770696" y="2085339"/>
            <a:ext cx="294640" cy="42164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459"/>
              </a:spcBef>
            </a:pPr>
            <a:r>
              <a:rPr dirty="0" sz="1000" spc="-65">
                <a:solidFill>
                  <a:srgbClr val="31CAA8"/>
                </a:solidFill>
                <a:latin typeface="Arial Black"/>
                <a:cs typeface="Arial Black"/>
              </a:rPr>
              <a:t>+2%</a:t>
            </a:r>
            <a:endParaRPr sz="1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000" spc="-60">
                <a:latin typeface="Arial Black"/>
                <a:cs typeface="Arial Black"/>
              </a:rPr>
              <a:t>42%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10355334" y="2088388"/>
            <a:ext cx="338455" cy="440055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dirty="0" sz="1000" spc="-125">
                <a:solidFill>
                  <a:srgbClr val="31CAA8"/>
                </a:solidFill>
                <a:latin typeface="Arial Black"/>
                <a:cs typeface="Arial Black"/>
              </a:rPr>
              <a:t>+12%</a:t>
            </a:r>
            <a:endParaRPr sz="1000">
              <a:latin typeface="Arial Black"/>
              <a:cs typeface="Arial Black"/>
            </a:endParaRPr>
          </a:p>
          <a:p>
            <a:pPr marL="61594">
              <a:lnSpc>
                <a:spcPct val="100000"/>
              </a:lnSpc>
              <a:spcBef>
                <a:spcPts val="430"/>
              </a:spcBef>
            </a:pPr>
            <a:r>
              <a:rPr dirty="0" sz="1000" spc="-65">
                <a:latin typeface="Arial Black"/>
                <a:cs typeface="Arial Black"/>
              </a:rPr>
              <a:t>41%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11010286" y="2329179"/>
            <a:ext cx="2863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80">
                <a:solidFill>
                  <a:srgbClr val="31CAA8"/>
                </a:solidFill>
                <a:latin typeface="Arial Black"/>
                <a:cs typeface="Arial Black"/>
              </a:rPr>
              <a:t>+3%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8468612" y="4298188"/>
            <a:ext cx="347345" cy="333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10">
                <a:solidFill>
                  <a:srgbClr val="31CAA8"/>
                </a:solidFill>
                <a:latin typeface="Arial Black"/>
                <a:cs typeface="Arial Black"/>
              </a:rPr>
              <a:t>+12%</a:t>
            </a:r>
            <a:endParaRPr sz="1000">
              <a:latin typeface="Arial Black"/>
              <a:cs typeface="Arial Black"/>
            </a:endParaRPr>
          </a:p>
          <a:p>
            <a:pPr marL="69850">
              <a:lnSpc>
                <a:spcPct val="100000"/>
              </a:lnSpc>
              <a:spcBef>
                <a:spcPts val="20"/>
              </a:spcBef>
            </a:pPr>
            <a:r>
              <a:rPr dirty="0" sz="1000" spc="-70">
                <a:latin typeface="Arial Black"/>
                <a:cs typeface="Arial Black"/>
              </a:rPr>
              <a:t>47%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61" name="object 61" descr=""/>
          <p:cNvSpPr txBox="1"/>
          <p:nvPr/>
        </p:nvSpPr>
        <p:spPr>
          <a:xfrm>
            <a:off x="9139881" y="4474972"/>
            <a:ext cx="309880" cy="333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670">
              <a:lnSpc>
                <a:spcPct val="100000"/>
              </a:lnSpc>
              <a:spcBef>
                <a:spcPts val="100"/>
              </a:spcBef>
            </a:pPr>
            <a:r>
              <a:rPr dirty="0" sz="1000" spc="-55">
                <a:solidFill>
                  <a:srgbClr val="31CAA8"/>
                </a:solidFill>
                <a:latin typeface="Arial Black"/>
                <a:cs typeface="Arial Black"/>
              </a:rPr>
              <a:t>+8%</a:t>
            </a:r>
            <a:endParaRPr sz="1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000" spc="-25">
                <a:latin typeface="Arial Black"/>
                <a:cs typeface="Arial Black"/>
              </a:rPr>
              <a:t>40%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9735771" y="4663948"/>
            <a:ext cx="354330" cy="321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65"/>
              </a:lnSpc>
              <a:spcBef>
                <a:spcPts val="100"/>
              </a:spcBef>
            </a:pPr>
            <a:r>
              <a:rPr dirty="0" sz="1000" spc="-95">
                <a:solidFill>
                  <a:srgbClr val="31CAA8"/>
                </a:solidFill>
                <a:latin typeface="Arial Black"/>
                <a:cs typeface="Arial Black"/>
              </a:rPr>
              <a:t>+10%</a:t>
            </a:r>
            <a:endParaRPr sz="1000">
              <a:latin typeface="Arial Black"/>
              <a:cs typeface="Arial Black"/>
            </a:endParaRPr>
          </a:p>
          <a:p>
            <a:pPr marL="46990">
              <a:lnSpc>
                <a:spcPts val="1165"/>
              </a:lnSpc>
            </a:pPr>
            <a:r>
              <a:rPr dirty="0" sz="1000" spc="-25">
                <a:latin typeface="Arial Black"/>
                <a:cs typeface="Arial Black"/>
              </a:rPr>
              <a:t>33%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10379940" y="4761484"/>
            <a:ext cx="2895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65">
                <a:solidFill>
                  <a:srgbClr val="31CAA8"/>
                </a:solidFill>
                <a:latin typeface="Arial Black"/>
                <a:cs typeface="Arial Black"/>
              </a:rPr>
              <a:t>+6%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10939488" y="4779772"/>
            <a:ext cx="3384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25">
                <a:solidFill>
                  <a:srgbClr val="31CAA8"/>
                </a:solidFill>
                <a:latin typeface="Arial Black"/>
                <a:cs typeface="Arial Black"/>
              </a:rPr>
              <a:t>+12%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5067250" y="3816604"/>
            <a:ext cx="655955" cy="549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895"/>
              </a:lnSpc>
              <a:spcBef>
                <a:spcPts val="100"/>
              </a:spcBef>
            </a:pPr>
            <a:r>
              <a:rPr dirty="0" sz="1600" spc="60">
                <a:latin typeface="Arial Black"/>
                <a:cs typeface="Arial Black"/>
              </a:rPr>
              <a:t>40-</a:t>
            </a:r>
            <a:r>
              <a:rPr dirty="0" sz="1600" spc="-25">
                <a:latin typeface="Arial Black"/>
                <a:cs typeface="Arial Black"/>
              </a:rPr>
              <a:t>54</a:t>
            </a:r>
            <a:endParaRPr sz="1600">
              <a:latin typeface="Arial Black"/>
              <a:cs typeface="Arial Black"/>
            </a:endParaRPr>
          </a:p>
          <a:p>
            <a:pPr algn="ctr" marL="13335">
              <a:lnSpc>
                <a:spcPts val="1105"/>
              </a:lnSpc>
            </a:pPr>
            <a:r>
              <a:rPr dirty="0" sz="1000" spc="-25">
                <a:solidFill>
                  <a:srgbClr val="31CAA8"/>
                </a:solidFill>
                <a:latin typeface="Arial Black"/>
                <a:cs typeface="Arial Black"/>
              </a:rPr>
              <a:t>+9%</a:t>
            </a:r>
            <a:endParaRPr sz="1000">
              <a:latin typeface="Arial Black"/>
              <a:cs typeface="Arial Black"/>
            </a:endParaRPr>
          </a:p>
          <a:p>
            <a:pPr algn="ctr" marL="10795">
              <a:lnSpc>
                <a:spcPts val="1130"/>
              </a:lnSpc>
            </a:pPr>
            <a:r>
              <a:rPr dirty="0" sz="1000" spc="-25">
                <a:latin typeface="Arial Black"/>
                <a:cs typeface="Arial Black"/>
              </a:rPr>
              <a:t>62%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5872881" y="4371340"/>
            <a:ext cx="302260" cy="373380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8415">
              <a:lnSpc>
                <a:spcPct val="100000"/>
              </a:lnSpc>
              <a:spcBef>
                <a:spcPts val="265"/>
              </a:spcBef>
            </a:pPr>
            <a:r>
              <a:rPr dirty="0" sz="1000" spc="-55">
                <a:solidFill>
                  <a:srgbClr val="31CAA8"/>
                </a:solidFill>
                <a:latin typeface="Arial Black"/>
                <a:cs typeface="Arial Black"/>
              </a:rPr>
              <a:t>+7%</a:t>
            </a:r>
            <a:endParaRPr sz="1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1000" spc="-40">
                <a:latin typeface="Arial Black"/>
                <a:cs typeface="Arial Black"/>
              </a:rPr>
              <a:t>46%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6500160" y="4478020"/>
            <a:ext cx="324485" cy="36068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46990">
              <a:lnSpc>
                <a:spcPct val="100000"/>
              </a:lnSpc>
              <a:spcBef>
                <a:spcPts val="219"/>
              </a:spcBef>
            </a:pPr>
            <a:r>
              <a:rPr dirty="0" sz="1000" spc="-70">
                <a:solidFill>
                  <a:srgbClr val="31CAA8"/>
                </a:solidFill>
                <a:latin typeface="Arial Black"/>
                <a:cs typeface="Arial Black"/>
              </a:rPr>
              <a:t>+9%</a:t>
            </a:r>
            <a:endParaRPr sz="1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-25">
                <a:latin typeface="Arial Black"/>
                <a:cs typeface="Arial Black"/>
              </a:rPr>
              <a:t>42%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68" name="object 68" descr=""/>
          <p:cNvSpPr txBox="1"/>
          <p:nvPr/>
        </p:nvSpPr>
        <p:spPr>
          <a:xfrm>
            <a:off x="7077881" y="4557267"/>
            <a:ext cx="341630" cy="373380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000" spc="-120">
                <a:solidFill>
                  <a:srgbClr val="31CAA8"/>
                </a:solidFill>
                <a:latin typeface="Arial Black"/>
                <a:cs typeface="Arial Black"/>
              </a:rPr>
              <a:t>+15%</a:t>
            </a:r>
            <a:endParaRPr sz="1000">
              <a:latin typeface="Arial Black"/>
              <a:cs typeface="Arial Black"/>
            </a:endParaRPr>
          </a:p>
          <a:p>
            <a:pPr marL="57150">
              <a:lnSpc>
                <a:spcPct val="100000"/>
              </a:lnSpc>
              <a:spcBef>
                <a:spcPts val="170"/>
              </a:spcBef>
            </a:pPr>
            <a:r>
              <a:rPr dirty="0" sz="1000" spc="-45">
                <a:latin typeface="Arial Black"/>
                <a:cs typeface="Arial Black"/>
              </a:rPr>
              <a:t>38%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69" name="object 69" descr=""/>
          <p:cNvSpPr txBox="1"/>
          <p:nvPr/>
        </p:nvSpPr>
        <p:spPr>
          <a:xfrm>
            <a:off x="7709091" y="4666996"/>
            <a:ext cx="3403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20">
                <a:solidFill>
                  <a:srgbClr val="31CAA8"/>
                </a:solidFill>
                <a:latin typeface="Arial Black"/>
                <a:cs typeface="Arial Black"/>
              </a:rPr>
              <a:t>+15%</a:t>
            </a:r>
            <a:endParaRPr sz="1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940" y="1107947"/>
            <a:ext cx="6605905" cy="2311400"/>
          </a:xfrm>
          <a:prstGeom prst="rect"/>
        </p:spPr>
        <p:txBody>
          <a:bodyPr wrap="square" lIns="0" tIns="175260" rIns="0" bIns="0" rtlCol="0" vert="horz">
            <a:spAutoFit/>
          </a:bodyPr>
          <a:lstStyle/>
          <a:p>
            <a:pPr marL="12700" marR="29845">
              <a:lnSpc>
                <a:spcPts val="8400"/>
              </a:lnSpc>
              <a:spcBef>
                <a:spcPts val="1380"/>
              </a:spcBef>
            </a:pPr>
            <a:r>
              <a:rPr dirty="0" sz="8000" spc="-385"/>
              <a:t>Ad</a:t>
            </a:r>
            <a:r>
              <a:rPr dirty="0" sz="8000" spc="-1695"/>
              <a:t> </a:t>
            </a:r>
            <a:r>
              <a:rPr dirty="0" sz="8000" spc="-765"/>
              <a:t>accepting </a:t>
            </a:r>
            <a:r>
              <a:rPr dirty="0" sz="8000" spc="-615"/>
              <a:t>vs.</a:t>
            </a:r>
            <a:r>
              <a:rPr dirty="0" sz="8000" spc="-1689"/>
              <a:t> </a:t>
            </a:r>
            <a:r>
              <a:rPr dirty="0" sz="8000" spc="-635"/>
              <a:t>ad</a:t>
            </a:r>
            <a:r>
              <a:rPr dirty="0" sz="8000" spc="-1680"/>
              <a:t> </a:t>
            </a:r>
            <a:r>
              <a:rPr dirty="0" sz="8000" spc="-770"/>
              <a:t>adverse</a:t>
            </a:r>
            <a:endParaRPr sz="8000"/>
          </a:p>
        </p:txBody>
      </p:sp>
      <p:grpSp>
        <p:nvGrpSpPr>
          <p:cNvPr id="3" name="object 3" descr=""/>
          <p:cNvGrpSpPr/>
          <p:nvPr/>
        </p:nvGrpSpPr>
        <p:grpSpPr>
          <a:xfrm>
            <a:off x="539750" y="491597"/>
            <a:ext cx="11112500" cy="168910"/>
            <a:chOff x="539750" y="491597"/>
            <a:chExt cx="11112500" cy="168910"/>
          </a:xfrm>
        </p:grpSpPr>
        <p:sp>
          <p:nvSpPr>
            <p:cNvPr id="4" name="object 4" descr=""/>
            <p:cNvSpPr/>
            <p:nvPr/>
          </p:nvSpPr>
          <p:spPr>
            <a:xfrm>
              <a:off x="11157043" y="491597"/>
              <a:ext cx="494030" cy="102870"/>
            </a:xfrm>
            <a:custGeom>
              <a:avLst/>
              <a:gdLst/>
              <a:ahLst/>
              <a:cxnLst/>
              <a:rect l="l" t="t" r="r" b="b"/>
              <a:pathLst>
                <a:path w="494029" h="102870">
                  <a:moveTo>
                    <a:pt x="485289" y="5875"/>
                  </a:moveTo>
                  <a:lnTo>
                    <a:pt x="482051" y="5875"/>
                  </a:lnTo>
                  <a:lnTo>
                    <a:pt x="480509" y="6339"/>
                  </a:lnTo>
                  <a:lnTo>
                    <a:pt x="478967" y="7112"/>
                  </a:lnTo>
                  <a:lnTo>
                    <a:pt x="477271" y="7885"/>
                  </a:lnTo>
                  <a:lnTo>
                    <a:pt x="476037" y="9122"/>
                  </a:lnTo>
                  <a:lnTo>
                    <a:pt x="475267" y="10667"/>
                  </a:lnTo>
                  <a:lnTo>
                    <a:pt x="474341" y="12214"/>
                  </a:lnTo>
                  <a:lnTo>
                    <a:pt x="473878" y="13760"/>
                  </a:lnTo>
                  <a:lnTo>
                    <a:pt x="473878" y="17162"/>
                  </a:lnTo>
                  <a:lnTo>
                    <a:pt x="474341" y="18708"/>
                  </a:lnTo>
                  <a:lnTo>
                    <a:pt x="475267" y="20255"/>
                  </a:lnTo>
                  <a:lnTo>
                    <a:pt x="476037" y="21800"/>
                  </a:lnTo>
                  <a:lnTo>
                    <a:pt x="477271" y="23037"/>
                  </a:lnTo>
                  <a:lnTo>
                    <a:pt x="478814" y="23811"/>
                  </a:lnTo>
                  <a:lnTo>
                    <a:pt x="480355" y="24738"/>
                  </a:lnTo>
                  <a:lnTo>
                    <a:pt x="482051" y="25048"/>
                  </a:lnTo>
                  <a:lnTo>
                    <a:pt x="485444" y="25048"/>
                  </a:lnTo>
                  <a:lnTo>
                    <a:pt x="486986" y="24738"/>
                  </a:lnTo>
                  <a:lnTo>
                    <a:pt x="488528" y="23811"/>
                  </a:lnTo>
                  <a:lnTo>
                    <a:pt x="489146" y="23501"/>
                  </a:lnTo>
                  <a:lnTo>
                    <a:pt x="482359" y="23501"/>
                  </a:lnTo>
                  <a:lnTo>
                    <a:pt x="480973" y="23192"/>
                  </a:lnTo>
                  <a:lnTo>
                    <a:pt x="479585" y="22419"/>
                  </a:lnTo>
                  <a:lnTo>
                    <a:pt x="478350" y="21800"/>
                  </a:lnTo>
                  <a:lnTo>
                    <a:pt x="477271" y="20718"/>
                  </a:lnTo>
                  <a:lnTo>
                    <a:pt x="476655" y="19481"/>
                  </a:lnTo>
                  <a:lnTo>
                    <a:pt x="475884" y="18244"/>
                  </a:lnTo>
                  <a:lnTo>
                    <a:pt x="475644" y="17162"/>
                  </a:lnTo>
                  <a:lnTo>
                    <a:pt x="475652" y="13760"/>
                  </a:lnTo>
                  <a:lnTo>
                    <a:pt x="475884" y="12833"/>
                  </a:lnTo>
                  <a:lnTo>
                    <a:pt x="482359" y="7421"/>
                  </a:lnTo>
                  <a:lnTo>
                    <a:pt x="489145" y="7421"/>
                  </a:lnTo>
                  <a:lnTo>
                    <a:pt x="486986" y="6339"/>
                  </a:lnTo>
                  <a:lnTo>
                    <a:pt x="485289" y="5875"/>
                  </a:lnTo>
                  <a:close/>
                </a:path>
                <a:path w="494029" h="102870">
                  <a:moveTo>
                    <a:pt x="489145" y="7421"/>
                  </a:moveTo>
                  <a:lnTo>
                    <a:pt x="484982" y="7421"/>
                  </a:lnTo>
                  <a:lnTo>
                    <a:pt x="486369" y="7885"/>
                  </a:lnTo>
                  <a:lnTo>
                    <a:pt x="487757" y="8503"/>
                  </a:lnTo>
                  <a:lnTo>
                    <a:pt x="488991" y="9277"/>
                  </a:lnTo>
                  <a:lnTo>
                    <a:pt x="490070" y="10204"/>
                  </a:lnTo>
                  <a:lnTo>
                    <a:pt x="490687" y="11441"/>
                  </a:lnTo>
                  <a:lnTo>
                    <a:pt x="491458" y="12833"/>
                  </a:lnTo>
                  <a:lnTo>
                    <a:pt x="491805" y="13760"/>
                  </a:lnTo>
                  <a:lnTo>
                    <a:pt x="491818" y="17162"/>
                  </a:lnTo>
                  <a:lnTo>
                    <a:pt x="491458" y="18244"/>
                  </a:lnTo>
                  <a:lnTo>
                    <a:pt x="490687" y="19481"/>
                  </a:lnTo>
                  <a:lnTo>
                    <a:pt x="490070" y="20718"/>
                  </a:lnTo>
                  <a:lnTo>
                    <a:pt x="488991" y="21800"/>
                  </a:lnTo>
                  <a:lnTo>
                    <a:pt x="487757" y="22419"/>
                  </a:lnTo>
                  <a:lnTo>
                    <a:pt x="486524" y="23192"/>
                  </a:lnTo>
                  <a:lnTo>
                    <a:pt x="485136" y="23501"/>
                  </a:lnTo>
                  <a:lnTo>
                    <a:pt x="489146" y="23501"/>
                  </a:lnTo>
                  <a:lnTo>
                    <a:pt x="493463" y="17162"/>
                  </a:lnTo>
                  <a:lnTo>
                    <a:pt x="493463" y="13760"/>
                  </a:lnTo>
                  <a:lnTo>
                    <a:pt x="493001" y="12214"/>
                  </a:lnTo>
                  <a:lnTo>
                    <a:pt x="491998" y="10514"/>
                  </a:lnTo>
                  <a:lnTo>
                    <a:pt x="491304" y="9122"/>
                  </a:lnTo>
                  <a:lnTo>
                    <a:pt x="490070" y="7885"/>
                  </a:lnTo>
                  <a:lnTo>
                    <a:pt x="489145" y="7421"/>
                  </a:lnTo>
                  <a:close/>
                </a:path>
                <a:path w="494029" h="102870">
                  <a:moveTo>
                    <a:pt x="485136" y="10514"/>
                  </a:moveTo>
                  <a:lnTo>
                    <a:pt x="479430" y="10514"/>
                  </a:lnTo>
                  <a:lnTo>
                    <a:pt x="479430" y="20873"/>
                  </a:lnTo>
                  <a:lnTo>
                    <a:pt x="481126" y="20873"/>
                  </a:lnTo>
                  <a:lnTo>
                    <a:pt x="481126" y="16389"/>
                  </a:lnTo>
                  <a:lnTo>
                    <a:pt x="484828" y="16389"/>
                  </a:lnTo>
                  <a:lnTo>
                    <a:pt x="484518" y="16234"/>
                  </a:lnTo>
                  <a:lnTo>
                    <a:pt x="485444" y="16079"/>
                  </a:lnTo>
                  <a:lnTo>
                    <a:pt x="486215" y="15770"/>
                  </a:lnTo>
                  <a:lnTo>
                    <a:pt x="486987" y="14997"/>
                  </a:lnTo>
                  <a:lnTo>
                    <a:pt x="481126" y="14997"/>
                  </a:lnTo>
                  <a:lnTo>
                    <a:pt x="481126" y="11904"/>
                  </a:lnTo>
                  <a:lnTo>
                    <a:pt x="487089" y="11904"/>
                  </a:lnTo>
                  <a:lnTo>
                    <a:pt x="486677" y="11286"/>
                  </a:lnTo>
                  <a:lnTo>
                    <a:pt x="485753" y="10667"/>
                  </a:lnTo>
                  <a:lnTo>
                    <a:pt x="485136" y="10514"/>
                  </a:lnTo>
                  <a:close/>
                </a:path>
                <a:path w="494029" h="102870">
                  <a:moveTo>
                    <a:pt x="484828" y="16389"/>
                  </a:moveTo>
                  <a:lnTo>
                    <a:pt x="482668" y="16389"/>
                  </a:lnTo>
                  <a:lnTo>
                    <a:pt x="483130" y="16544"/>
                  </a:lnTo>
                  <a:lnTo>
                    <a:pt x="483439" y="16852"/>
                  </a:lnTo>
                  <a:lnTo>
                    <a:pt x="483903" y="17162"/>
                  </a:lnTo>
                  <a:lnTo>
                    <a:pt x="484518" y="17934"/>
                  </a:lnTo>
                  <a:lnTo>
                    <a:pt x="485289" y="19171"/>
                  </a:lnTo>
                  <a:lnTo>
                    <a:pt x="486215" y="20873"/>
                  </a:lnTo>
                  <a:lnTo>
                    <a:pt x="488219" y="20873"/>
                  </a:lnTo>
                  <a:lnTo>
                    <a:pt x="486898" y="18708"/>
                  </a:lnTo>
                  <a:lnTo>
                    <a:pt x="486369" y="17781"/>
                  </a:lnTo>
                  <a:lnTo>
                    <a:pt x="485753" y="17162"/>
                  </a:lnTo>
                  <a:lnTo>
                    <a:pt x="485444" y="16697"/>
                  </a:lnTo>
                  <a:lnTo>
                    <a:pt x="484828" y="16389"/>
                  </a:lnTo>
                  <a:close/>
                </a:path>
                <a:path w="494029" h="102870">
                  <a:moveTo>
                    <a:pt x="487089" y="11904"/>
                  </a:moveTo>
                  <a:lnTo>
                    <a:pt x="484365" y="11904"/>
                  </a:lnTo>
                  <a:lnTo>
                    <a:pt x="485289" y="12369"/>
                  </a:lnTo>
                  <a:lnTo>
                    <a:pt x="485444" y="12523"/>
                  </a:lnTo>
                  <a:lnTo>
                    <a:pt x="485599" y="12833"/>
                  </a:lnTo>
                  <a:lnTo>
                    <a:pt x="485675" y="14070"/>
                  </a:lnTo>
                  <a:lnTo>
                    <a:pt x="485598" y="14225"/>
                  </a:lnTo>
                  <a:lnTo>
                    <a:pt x="485136" y="14533"/>
                  </a:lnTo>
                  <a:lnTo>
                    <a:pt x="484827" y="14843"/>
                  </a:lnTo>
                  <a:lnTo>
                    <a:pt x="484210" y="14997"/>
                  </a:lnTo>
                  <a:lnTo>
                    <a:pt x="486987" y="14997"/>
                  </a:lnTo>
                  <a:lnTo>
                    <a:pt x="487295" y="14688"/>
                  </a:lnTo>
                  <a:lnTo>
                    <a:pt x="487410" y="14225"/>
                  </a:lnTo>
                  <a:lnTo>
                    <a:pt x="487295" y="12214"/>
                  </a:lnTo>
                  <a:lnTo>
                    <a:pt x="487089" y="11904"/>
                  </a:lnTo>
                  <a:close/>
                </a:path>
                <a:path w="494029" h="102870">
                  <a:moveTo>
                    <a:pt x="368710" y="27367"/>
                  </a:moveTo>
                  <a:lnTo>
                    <a:pt x="361462" y="27367"/>
                  </a:lnTo>
                  <a:lnTo>
                    <a:pt x="354985" y="28912"/>
                  </a:lnTo>
                  <a:lnTo>
                    <a:pt x="343574" y="35097"/>
                  </a:lnTo>
                  <a:lnTo>
                    <a:pt x="338947" y="39582"/>
                  </a:lnTo>
                  <a:lnTo>
                    <a:pt x="335864" y="45457"/>
                  </a:lnTo>
                  <a:lnTo>
                    <a:pt x="332625" y="51487"/>
                  </a:lnTo>
                  <a:lnTo>
                    <a:pt x="331227" y="56949"/>
                  </a:lnTo>
                  <a:lnTo>
                    <a:pt x="331177" y="72487"/>
                  </a:lnTo>
                  <a:lnTo>
                    <a:pt x="332625" y="79162"/>
                  </a:lnTo>
                  <a:lnTo>
                    <a:pt x="335947" y="85039"/>
                  </a:lnTo>
                  <a:lnTo>
                    <a:pt x="338947" y="90605"/>
                  </a:lnTo>
                  <a:lnTo>
                    <a:pt x="343574" y="94933"/>
                  </a:lnTo>
                  <a:lnTo>
                    <a:pt x="349742" y="98026"/>
                  </a:lnTo>
                  <a:lnTo>
                    <a:pt x="355756" y="100963"/>
                  </a:lnTo>
                  <a:lnTo>
                    <a:pt x="362078" y="102355"/>
                  </a:lnTo>
                  <a:lnTo>
                    <a:pt x="368863" y="102355"/>
                  </a:lnTo>
                  <a:lnTo>
                    <a:pt x="399620" y="86894"/>
                  </a:lnTo>
                  <a:lnTo>
                    <a:pt x="363774" y="86894"/>
                  </a:lnTo>
                  <a:lnTo>
                    <a:pt x="359456" y="85039"/>
                  </a:lnTo>
                  <a:lnTo>
                    <a:pt x="356064" y="81328"/>
                  </a:lnTo>
                  <a:lnTo>
                    <a:pt x="352672" y="77462"/>
                  </a:lnTo>
                  <a:lnTo>
                    <a:pt x="350975" y="72050"/>
                  </a:lnTo>
                  <a:lnTo>
                    <a:pt x="351070" y="57517"/>
                  </a:lnTo>
                  <a:lnTo>
                    <a:pt x="352672" y="52260"/>
                  </a:lnTo>
                  <a:lnTo>
                    <a:pt x="356064" y="48549"/>
                  </a:lnTo>
                  <a:lnTo>
                    <a:pt x="359456" y="44683"/>
                  </a:lnTo>
                  <a:lnTo>
                    <a:pt x="363774" y="42828"/>
                  </a:lnTo>
                  <a:lnTo>
                    <a:pt x="399883" y="42828"/>
                  </a:lnTo>
                  <a:lnTo>
                    <a:pt x="395850" y="37881"/>
                  </a:lnTo>
                  <a:lnTo>
                    <a:pt x="390156" y="33303"/>
                  </a:lnTo>
                  <a:lnTo>
                    <a:pt x="383726" y="30015"/>
                  </a:lnTo>
                  <a:lnTo>
                    <a:pt x="376572" y="28031"/>
                  </a:lnTo>
                  <a:lnTo>
                    <a:pt x="368710" y="27367"/>
                  </a:lnTo>
                  <a:close/>
                </a:path>
                <a:path w="494029" h="102870">
                  <a:moveTo>
                    <a:pt x="423915" y="28912"/>
                  </a:moveTo>
                  <a:lnTo>
                    <a:pt x="403715" y="28912"/>
                  </a:lnTo>
                  <a:lnTo>
                    <a:pt x="433167" y="100810"/>
                  </a:lnTo>
                  <a:lnTo>
                    <a:pt x="450439" y="100810"/>
                  </a:lnTo>
                  <a:lnTo>
                    <a:pt x="459667" y="77925"/>
                  </a:lnTo>
                  <a:lnTo>
                    <a:pt x="441650" y="77925"/>
                  </a:lnTo>
                  <a:lnTo>
                    <a:pt x="437794" y="65712"/>
                  </a:lnTo>
                  <a:lnTo>
                    <a:pt x="423915" y="28912"/>
                  </a:lnTo>
                  <a:close/>
                </a:path>
                <a:path w="494029" h="102870">
                  <a:moveTo>
                    <a:pt x="399883" y="42828"/>
                  </a:moveTo>
                  <a:lnTo>
                    <a:pt x="373799" y="42828"/>
                  </a:lnTo>
                  <a:lnTo>
                    <a:pt x="377962" y="44683"/>
                  </a:lnTo>
                  <a:lnTo>
                    <a:pt x="381354" y="48549"/>
                  </a:lnTo>
                  <a:lnTo>
                    <a:pt x="384747" y="52260"/>
                  </a:lnTo>
                  <a:lnTo>
                    <a:pt x="386545" y="57517"/>
                  </a:lnTo>
                  <a:lnTo>
                    <a:pt x="386546" y="72050"/>
                  </a:lnTo>
                  <a:lnTo>
                    <a:pt x="384747" y="77462"/>
                  </a:lnTo>
                  <a:lnTo>
                    <a:pt x="381354" y="81328"/>
                  </a:lnTo>
                  <a:lnTo>
                    <a:pt x="377962" y="85039"/>
                  </a:lnTo>
                  <a:lnTo>
                    <a:pt x="373799" y="86894"/>
                  </a:lnTo>
                  <a:lnTo>
                    <a:pt x="399620" y="86894"/>
                  </a:lnTo>
                  <a:lnTo>
                    <a:pt x="406272" y="63856"/>
                  </a:lnTo>
                  <a:lnTo>
                    <a:pt x="405695" y="56949"/>
                  </a:lnTo>
                  <a:lnTo>
                    <a:pt x="403753" y="49921"/>
                  </a:lnTo>
                  <a:lnTo>
                    <a:pt x="400481" y="43561"/>
                  </a:lnTo>
                  <a:lnTo>
                    <a:pt x="399883" y="42828"/>
                  </a:lnTo>
                  <a:close/>
                </a:path>
                <a:path w="494029" h="102870">
                  <a:moveTo>
                    <a:pt x="479430" y="28912"/>
                  </a:moveTo>
                  <a:lnTo>
                    <a:pt x="459691" y="28912"/>
                  </a:lnTo>
                  <a:lnTo>
                    <a:pt x="445813" y="65712"/>
                  </a:lnTo>
                  <a:lnTo>
                    <a:pt x="444271" y="69731"/>
                  </a:lnTo>
                  <a:lnTo>
                    <a:pt x="442729" y="74679"/>
                  </a:lnTo>
                  <a:lnTo>
                    <a:pt x="441650" y="77925"/>
                  </a:lnTo>
                  <a:lnTo>
                    <a:pt x="459667" y="77925"/>
                  </a:lnTo>
                  <a:lnTo>
                    <a:pt x="479430" y="28912"/>
                  </a:lnTo>
                  <a:close/>
                </a:path>
                <a:path w="494029" h="102870">
                  <a:moveTo>
                    <a:pt x="112726" y="27367"/>
                  </a:moveTo>
                  <a:lnTo>
                    <a:pt x="105632" y="27367"/>
                  </a:lnTo>
                  <a:lnTo>
                    <a:pt x="99155" y="28912"/>
                  </a:lnTo>
                  <a:lnTo>
                    <a:pt x="75348" y="72487"/>
                  </a:lnTo>
                  <a:lnTo>
                    <a:pt x="76795" y="79162"/>
                  </a:lnTo>
                  <a:lnTo>
                    <a:pt x="106249" y="102355"/>
                  </a:lnTo>
                  <a:lnTo>
                    <a:pt x="112880" y="102355"/>
                  </a:lnTo>
                  <a:lnTo>
                    <a:pt x="143712" y="86894"/>
                  </a:lnTo>
                  <a:lnTo>
                    <a:pt x="107791" y="86894"/>
                  </a:lnTo>
                  <a:lnTo>
                    <a:pt x="103473" y="85039"/>
                  </a:lnTo>
                  <a:lnTo>
                    <a:pt x="100081" y="81328"/>
                  </a:lnTo>
                  <a:lnTo>
                    <a:pt x="96688" y="77462"/>
                  </a:lnTo>
                  <a:lnTo>
                    <a:pt x="94992" y="72050"/>
                  </a:lnTo>
                  <a:lnTo>
                    <a:pt x="95086" y="57517"/>
                  </a:lnTo>
                  <a:lnTo>
                    <a:pt x="96688" y="52260"/>
                  </a:lnTo>
                  <a:lnTo>
                    <a:pt x="100081" y="48549"/>
                  </a:lnTo>
                  <a:lnTo>
                    <a:pt x="103473" y="44683"/>
                  </a:lnTo>
                  <a:lnTo>
                    <a:pt x="107791" y="42828"/>
                  </a:lnTo>
                  <a:lnTo>
                    <a:pt x="143920" y="42828"/>
                  </a:lnTo>
                  <a:lnTo>
                    <a:pt x="139866" y="37881"/>
                  </a:lnTo>
                  <a:lnTo>
                    <a:pt x="134194" y="33303"/>
                  </a:lnTo>
                  <a:lnTo>
                    <a:pt x="127799" y="30015"/>
                  </a:lnTo>
                  <a:lnTo>
                    <a:pt x="120653" y="28031"/>
                  </a:lnTo>
                  <a:lnTo>
                    <a:pt x="112726" y="27367"/>
                  </a:lnTo>
                  <a:close/>
                </a:path>
                <a:path w="494029" h="102870">
                  <a:moveTo>
                    <a:pt x="23749" y="1545"/>
                  </a:moveTo>
                  <a:lnTo>
                    <a:pt x="0" y="1545"/>
                  </a:lnTo>
                  <a:lnTo>
                    <a:pt x="36855" y="59063"/>
                  </a:lnTo>
                  <a:lnTo>
                    <a:pt x="36855" y="100810"/>
                  </a:lnTo>
                  <a:lnTo>
                    <a:pt x="57210" y="100810"/>
                  </a:lnTo>
                  <a:lnTo>
                    <a:pt x="57309" y="59063"/>
                  </a:lnTo>
                  <a:lnTo>
                    <a:pt x="69017" y="40819"/>
                  </a:lnTo>
                  <a:lnTo>
                    <a:pt x="47496" y="40819"/>
                  </a:lnTo>
                  <a:lnTo>
                    <a:pt x="23749" y="1545"/>
                  </a:lnTo>
                  <a:close/>
                </a:path>
                <a:path w="494029" h="102870">
                  <a:moveTo>
                    <a:pt x="143920" y="42828"/>
                  </a:moveTo>
                  <a:lnTo>
                    <a:pt x="117815" y="42828"/>
                  </a:lnTo>
                  <a:lnTo>
                    <a:pt x="122132" y="44683"/>
                  </a:lnTo>
                  <a:lnTo>
                    <a:pt x="125525" y="48549"/>
                  </a:lnTo>
                  <a:lnTo>
                    <a:pt x="128917" y="52260"/>
                  </a:lnTo>
                  <a:lnTo>
                    <a:pt x="130565" y="57517"/>
                  </a:lnTo>
                  <a:lnTo>
                    <a:pt x="130567" y="72050"/>
                  </a:lnTo>
                  <a:lnTo>
                    <a:pt x="128917" y="77462"/>
                  </a:lnTo>
                  <a:lnTo>
                    <a:pt x="125525" y="81328"/>
                  </a:lnTo>
                  <a:lnTo>
                    <a:pt x="122132" y="85039"/>
                  </a:lnTo>
                  <a:lnTo>
                    <a:pt x="117815" y="86894"/>
                  </a:lnTo>
                  <a:lnTo>
                    <a:pt x="143712" y="86894"/>
                  </a:lnTo>
                  <a:lnTo>
                    <a:pt x="144456" y="86002"/>
                  </a:lnTo>
                  <a:lnTo>
                    <a:pt x="147827" y="79607"/>
                  </a:lnTo>
                  <a:lnTo>
                    <a:pt x="149838" y="72487"/>
                  </a:lnTo>
                  <a:lnTo>
                    <a:pt x="150480" y="64938"/>
                  </a:lnTo>
                  <a:lnTo>
                    <a:pt x="150439" y="63856"/>
                  </a:lnTo>
                  <a:lnTo>
                    <a:pt x="149841" y="56949"/>
                  </a:lnTo>
                  <a:lnTo>
                    <a:pt x="147846" y="49921"/>
                  </a:lnTo>
                  <a:lnTo>
                    <a:pt x="144521" y="43561"/>
                  </a:lnTo>
                  <a:lnTo>
                    <a:pt x="143920" y="42828"/>
                  </a:lnTo>
                  <a:close/>
                </a:path>
                <a:path w="494029" h="102870">
                  <a:moveTo>
                    <a:pt x="94221" y="1545"/>
                  </a:moveTo>
                  <a:lnTo>
                    <a:pt x="70782" y="1545"/>
                  </a:lnTo>
                  <a:lnTo>
                    <a:pt x="47496" y="40819"/>
                  </a:lnTo>
                  <a:lnTo>
                    <a:pt x="69017" y="40819"/>
                  </a:lnTo>
                  <a:lnTo>
                    <a:pt x="94221" y="1545"/>
                  </a:lnTo>
                  <a:close/>
                </a:path>
                <a:path w="494029" h="102870">
                  <a:moveTo>
                    <a:pt x="281274" y="0"/>
                  </a:moveTo>
                  <a:lnTo>
                    <a:pt x="271713" y="0"/>
                  </a:lnTo>
                  <a:lnTo>
                    <a:pt x="263540" y="1545"/>
                  </a:lnTo>
                  <a:lnTo>
                    <a:pt x="234954" y="29581"/>
                  </a:lnTo>
                  <a:lnTo>
                    <a:pt x="231311" y="50868"/>
                  </a:lnTo>
                  <a:lnTo>
                    <a:pt x="231663" y="57913"/>
                  </a:lnTo>
                  <a:lnTo>
                    <a:pt x="249293" y="92397"/>
                  </a:lnTo>
                  <a:lnTo>
                    <a:pt x="282354" y="102510"/>
                  </a:lnTo>
                  <a:lnTo>
                    <a:pt x="290681" y="102510"/>
                  </a:lnTo>
                  <a:lnTo>
                    <a:pt x="298853" y="100963"/>
                  </a:lnTo>
                  <a:lnTo>
                    <a:pt x="315045" y="94780"/>
                  </a:lnTo>
                  <a:lnTo>
                    <a:pt x="321213" y="91222"/>
                  </a:lnTo>
                  <a:lnTo>
                    <a:pt x="325377" y="87048"/>
                  </a:lnTo>
                  <a:lnTo>
                    <a:pt x="325377" y="85347"/>
                  </a:lnTo>
                  <a:lnTo>
                    <a:pt x="272484" y="85347"/>
                  </a:lnTo>
                  <a:lnTo>
                    <a:pt x="265545" y="82410"/>
                  </a:lnTo>
                  <a:lnTo>
                    <a:pt x="252129" y="50095"/>
                  </a:lnTo>
                  <a:lnTo>
                    <a:pt x="252620" y="42381"/>
                  </a:lnTo>
                  <a:lnTo>
                    <a:pt x="272329" y="17007"/>
                  </a:lnTo>
                  <a:lnTo>
                    <a:pt x="320228" y="17007"/>
                  </a:lnTo>
                  <a:lnTo>
                    <a:pt x="317512" y="12833"/>
                  </a:lnTo>
                  <a:lnTo>
                    <a:pt x="310573" y="7730"/>
                  </a:lnTo>
                  <a:lnTo>
                    <a:pt x="304759" y="4305"/>
                  </a:lnTo>
                  <a:lnTo>
                    <a:pt x="297948" y="1894"/>
                  </a:lnTo>
                  <a:lnTo>
                    <a:pt x="290124" y="468"/>
                  </a:lnTo>
                  <a:lnTo>
                    <a:pt x="281274" y="0"/>
                  </a:lnTo>
                  <a:close/>
                </a:path>
                <a:path w="494029" h="102870">
                  <a:moveTo>
                    <a:pt x="325377" y="47621"/>
                  </a:moveTo>
                  <a:lnTo>
                    <a:pt x="281583" y="47621"/>
                  </a:lnTo>
                  <a:lnTo>
                    <a:pt x="281583" y="64320"/>
                  </a:lnTo>
                  <a:lnTo>
                    <a:pt x="304868" y="64320"/>
                  </a:lnTo>
                  <a:lnTo>
                    <a:pt x="304868" y="76843"/>
                  </a:lnTo>
                  <a:lnTo>
                    <a:pt x="301783" y="79317"/>
                  </a:lnTo>
                  <a:lnTo>
                    <a:pt x="298082" y="81328"/>
                  </a:lnTo>
                  <a:lnTo>
                    <a:pt x="293919" y="82873"/>
                  </a:lnTo>
                  <a:lnTo>
                    <a:pt x="289601" y="84574"/>
                  </a:lnTo>
                  <a:lnTo>
                    <a:pt x="285283" y="85347"/>
                  </a:lnTo>
                  <a:lnTo>
                    <a:pt x="325377" y="85347"/>
                  </a:lnTo>
                  <a:lnTo>
                    <a:pt x="325377" y="47621"/>
                  </a:lnTo>
                  <a:close/>
                </a:path>
                <a:path w="494029" h="102870">
                  <a:moveTo>
                    <a:pt x="320228" y="17007"/>
                  </a:moveTo>
                  <a:lnTo>
                    <a:pt x="287134" y="17007"/>
                  </a:lnTo>
                  <a:lnTo>
                    <a:pt x="292068" y="18399"/>
                  </a:lnTo>
                  <a:lnTo>
                    <a:pt x="295923" y="21337"/>
                  </a:lnTo>
                  <a:lnTo>
                    <a:pt x="299779" y="24119"/>
                  </a:lnTo>
                  <a:lnTo>
                    <a:pt x="302400" y="27985"/>
                  </a:lnTo>
                  <a:lnTo>
                    <a:pt x="303942" y="32778"/>
                  </a:lnTo>
                  <a:lnTo>
                    <a:pt x="324143" y="29067"/>
                  </a:lnTo>
                  <a:lnTo>
                    <a:pt x="322139" y="19945"/>
                  </a:lnTo>
                  <a:lnTo>
                    <a:pt x="320228" y="17007"/>
                  </a:lnTo>
                  <a:close/>
                </a:path>
                <a:path w="494029" h="102870">
                  <a:moveTo>
                    <a:pt x="175950" y="28912"/>
                  </a:moveTo>
                  <a:lnTo>
                    <a:pt x="156674" y="28912"/>
                  </a:lnTo>
                  <a:lnTo>
                    <a:pt x="156702" y="81328"/>
                  </a:lnTo>
                  <a:lnTo>
                    <a:pt x="176104" y="102355"/>
                  </a:lnTo>
                  <a:lnTo>
                    <a:pt x="185820" y="102355"/>
                  </a:lnTo>
                  <a:lnTo>
                    <a:pt x="190291" y="101273"/>
                  </a:lnTo>
                  <a:lnTo>
                    <a:pt x="198927" y="96944"/>
                  </a:lnTo>
                  <a:lnTo>
                    <a:pt x="202474" y="93851"/>
                  </a:lnTo>
                  <a:lnTo>
                    <a:pt x="205096" y="90140"/>
                  </a:lnTo>
                  <a:lnTo>
                    <a:pt x="223137" y="90140"/>
                  </a:lnTo>
                  <a:lnTo>
                    <a:pt x="223137" y="87976"/>
                  </a:lnTo>
                  <a:lnTo>
                    <a:pt x="185202" y="87976"/>
                  </a:lnTo>
                  <a:lnTo>
                    <a:pt x="182890" y="87203"/>
                  </a:lnTo>
                  <a:lnTo>
                    <a:pt x="175950" y="72050"/>
                  </a:lnTo>
                  <a:lnTo>
                    <a:pt x="175950" y="28912"/>
                  </a:lnTo>
                  <a:close/>
                </a:path>
                <a:path w="494029" h="102870">
                  <a:moveTo>
                    <a:pt x="223137" y="90140"/>
                  </a:moveTo>
                  <a:lnTo>
                    <a:pt x="205096" y="90140"/>
                  </a:lnTo>
                  <a:lnTo>
                    <a:pt x="205096" y="100810"/>
                  </a:lnTo>
                  <a:lnTo>
                    <a:pt x="223137" y="100810"/>
                  </a:lnTo>
                  <a:lnTo>
                    <a:pt x="223137" y="90140"/>
                  </a:lnTo>
                  <a:close/>
                </a:path>
                <a:path w="494029" h="102870">
                  <a:moveTo>
                    <a:pt x="223137" y="28912"/>
                  </a:moveTo>
                  <a:lnTo>
                    <a:pt x="203708" y="28912"/>
                  </a:lnTo>
                  <a:lnTo>
                    <a:pt x="203708" y="69576"/>
                  </a:lnTo>
                  <a:lnTo>
                    <a:pt x="203245" y="76070"/>
                  </a:lnTo>
                  <a:lnTo>
                    <a:pt x="191371" y="87976"/>
                  </a:lnTo>
                  <a:lnTo>
                    <a:pt x="223137" y="87976"/>
                  </a:lnTo>
                  <a:lnTo>
                    <a:pt x="223137" y="289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39750" y="657225"/>
              <a:ext cx="3576954" cy="0"/>
            </a:xfrm>
            <a:custGeom>
              <a:avLst/>
              <a:gdLst/>
              <a:ahLst/>
              <a:cxnLst/>
              <a:rect l="l" t="t" r="r" b="b"/>
              <a:pathLst>
                <a:path w="3576954" h="0">
                  <a:moveTo>
                    <a:pt x="0" y="0"/>
                  </a:moveTo>
                  <a:lnTo>
                    <a:pt x="3576638" y="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303712" y="657225"/>
              <a:ext cx="7348855" cy="0"/>
            </a:xfrm>
            <a:custGeom>
              <a:avLst/>
              <a:gdLst/>
              <a:ahLst/>
              <a:cxnLst/>
              <a:rect l="l" t="t" r="r" b="b"/>
              <a:pathLst>
                <a:path w="7348855" h="0">
                  <a:moveTo>
                    <a:pt x="0" y="0"/>
                  </a:moveTo>
                  <a:lnTo>
                    <a:pt x="7348537" y="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287462" y="470407"/>
            <a:ext cx="12045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27050" y="470407"/>
            <a:ext cx="153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157043" y="491597"/>
            <a:ext cx="494030" cy="102870"/>
          </a:xfrm>
          <a:custGeom>
            <a:avLst/>
            <a:gdLst/>
            <a:ahLst/>
            <a:cxnLst/>
            <a:rect l="l" t="t" r="r" b="b"/>
            <a:pathLst>
              <a:path w="494029" h="102870">
                <a:moveTo>
                  <a:pt x="485289" y="5875"/>
                </a:moveTo>
                <a:lnTo>
                  <a:pt x="482051" y="5875"/>
                </a:lnTo>
                <a:lnTo>
                  <a:pt x="480509" y="6339"/>
                </a:lnTo>
                <a:lnTo>
                  <a:pt x="478967" y="7112"/>
                </a:lnTo>
                <a:lnTo>
                  <a:pt x="477271" y="7885"/>
                </a:lnTo>
                <a:lnTo>
                  <a:pt x="476037" y="9122"/>
                </a:lnTo>
                <a:lnTo>
                  <a:pt x="475267" y="10667"/>
                </a:lnTo>
                <a:lnTo>
                  <a:pt x="474341" y="12214"/>
                </a:lnTo>
                <a:lnTo>
                  <a:pt x="473878" y="13760"/>
                </a:lnTo>
                <a:lnTo>
                  <a:pt x="473878" y="17162"/>
                </a:lnTo>
                <a:lnTo>
                  <a:pt x="474341" y="18708"/>
                </a:lnTo>
                <a:lnTo>
                  <a:pt x="475267" y="20255"/>
                </a:lnTo>
                <a:lnTo>
                  <a:pt x="476037" y="21800"/>
                </a:lnTo>
                <a:lnTo>
                  <a:pt x="477271" y="23037"/>
                </a:lnTo>
                <a:lnTo>
                  <a:pt x="478814" y="23811"/>
                </a:lnTo>
                <a:lnTo>
                  <a:pt x="480355" y="24738"/>
                </a:lnTo>
                <a:lnTo>
                  <a:pt x="482051" y="25048"/>
                </a:lnTo>
                <a:lnTo>
                  <a:pt x="485444" y="25048"/>
                </a:lnTo>
                <a:lnTo>
                  <a:pt x="486986" y="24738"/>
                </a:lnTo>
                <a:lnTo>
                  <a:pt x="488528" y="23811"/>
                </a:lnTo>
                <a:lnTo>
                  <a:pt x="489146" y="23501"/>
                </a:lnTo>
                <a:lnTo>
                  <a:pt x="482359" y="23501"/>
                </a:lnTo>
                <a:lnTo>
                  <a:pt x="480973" y="23192"/>
                </a:lnTo>
                <a:lnTo>
                  <a:pt x="479585" y="22419"/>
                </a:lnTo>
                <a:lnTo>
                  <a:pt x="478350" y="21800"/>
                </a:lnTo>
                <a:lnTo>
                  <a:pt x="477271" y="20718"/>
                </a:lnTo>
                <a:lnTo>
                  <a:pt x="476655" y="19481"/>
                </a:lnTo>
                <a:lnTo>
                  <a:pt x="475884" y="18244"/>
                </a:lnTo>
                <a:lnTo>
                  <a:pt x="475644" y="17162"/>
                </a:lnTo>
                <a:lnTo>
                  <a:pt x="475652" y="13760"/>
                </a:lnTo>
                <a:lnTo>
                  <a:pt x="475884" y="12833"/>
                </a:lnTo>
                <a:lnTo>
                  <a:pt x="482359" y="7421"/>
                </a:lnTo>
                <a:lnTo>
                  <a:pt x="489145" y="7421"/>
                </a:lnTo>
                <a:lnTo>
                  <a:pt x="486986" y="6339"/>
                </a:lnTo>
                <a:lnTo>
                  <a:pt x="485289" y="5875"/>
                </a:lnTo>
                <a:close/>
              </a:path>
              <a:path w="494029" h="102870">
                <a:moveTo>
                  <a:pt x="489145" y="7421"/>
                </a:moveTo>
                <a:lnTo>
                  <a:pt x="484982" y="7421"/>
                </a:lnTo>
                <a:lnTo>
                  <a:pt x="486369" y="7885"/>
                </a:lnTo>
                <a:lnTo>
                  <a:pt x="487757" y="8503"/>
                </a:lnTo>
                <a:lnTo>
                  <a:pt x="488991" y="9277"/>
                </a:lnTo>
                <a:lnTo>
                  <a:pt x="490070" y="10204"/>
                </a:lnTo>
                <a:lnTo>
                  <a:pt x="490687" y="11441"/>
                </a:lnTo>
                <a:lnTo>
                  <a:pt x="491458" y="12833"/>
                </a:lnTo>
                <a:lnTo>
                  <a:pt x="491805" y="13760"/>
                </a:lnTo>
                <a:lnTo>
                  <a:pt x="491818" y="17162"/>
                </a:lnTo>
                <a:lnTo>
                  <a:pt x="491458" y="18244"/>
                </a:lnTo>
                <a:lnTo>
                  <a:pt x="490687" y="19481"/>
                </a:lnTo>
                <a:lnTo>
                  <a:pt x="490070" y="20718"/>
                </a:lnTo>
                <a:lnTo>
                  <a:pt x="488991" y="21800"/>
                </a:lnTo>
                <a:lnTo>
                  <a:pt x="487757" y="22419"/>
                </a:lnTo>
                <a:lnTo>
                  <a:pt x="486524" y="23192"/>
                </a:lnTo>
                <a:lnTo>
                  <a:pt x="485136" y="23501"/>
                </a:lnTo>
                <a:lnTo>
                  <a:pt x="489146" y="23501"/>
                </a:lnTo>
                <a:lnTo>
                  <a:pt x="493463" y="17162"/>
                </a:lnTo>
                <a:lnTo>
                  <a:pt x="493463" y="13760"/>
                </a:lnTo>
                <a:lnTo>
                  <a:pt x="493001" y="12214"/>
                </a:lnTo>
                <a:lnTo>
                  <a:pt x="491998" y="10514"/>
                </a:lnTo>
                <a:lnTo>
                  <a:pt x="491304" y="9122"/>
                </a:lnTo>
                <a:lnTo>
                  <a:pt x="490070" y="7885"/>
                </a:lnTo>
                <a:lnTo>
                  <a:pt x="489145" y="7421"/>
                </a:lnTo>
                <a:close/>
              </a:path>
              <a:path w="494029" h="102870">
                <a:moveTo>
                  <a:pt x="485136" y="10514"/>
                </a:moveTo>
                <a:lnTo>
                  <a:pt x="479430" y="10514"/>
                </a:lnTo>
                <a:lnTo>
                  <a:pt x="479430" y="20873"/>
                </a:lnTo>
                <a:lnTo>
                  <a:pt x="481126" y="20873"/>
                </a:lnTo>
                <a:lnTo>
                  <a:pt x="481126" y="16389"/>
                </a:lnTo>
                <a:lnTo>
                  <a:pt x="484828" y="16389"/>
                </a:lnTo>
                <a:lnTo>
                  <a:pt x="484518" y="16234"/>
                </a:lnTo>
                <a:lnTo>
                  <a:pt x="485444" y="16079"/>
                </a:lnTo>
                <a:lnTo>
                  <a:pt x="486215" y="15770"/>
                </a:lnTo>
                <a:lnTo>
                  <a:pt x="486987" y="14997"/>
                </a:lnTo>
                <a:lnTo>
                  <a:pt x="481126" y="14997"/>
                </a:lnTo>
                <a:lnTo>
                  <a:pt x="481126" y="11904"/>
                </a:lnTo>
                <a:lnTo>
                  <a:pt x="487089" y="11904"/>
                </a:lnTo>
                <a:lnTo>
                  <a:pt x="486677" y="11286"/>
                </a:lnTo>
                <a:lnTo>
                  <a:pt x="485753" y="10667"/>
                </a:lnTo>
                <a:lnTo>
                  <a:pt x="485136" y="10514"/>
                </a:lnTo>
                <a:close/>
              </a:path>
              <a:path w="494029" h="102870">
                <a:moveTo>
                  <a:pt x="484828" y="16389"/>
                </a:moveTo>
                <a:lnTo>
                  <a:pt x="482668" y="16389"/>
                </a:lnTo>
                <a:lnTo>
                  <a:pt x="483130" y="16544"/>
                </a:lnTo>
                <a:lnTo>
                  <a:pt x="483439" y="16852"/>
                </a:lnTo>
                <a:lnTo>
                  <a:pt x="483903" y="17162"/>
                </a:lnTo>
                <a:lnTo>
                  <a:pt x="484518" y="17934"/>
                </a:lnTo>
                <a:lnTo>
                  <a:pt x="485289" y="19171"/>
                </a:lnTo>
                <a:lnTo>
                  <a:pt x="486215" y="20873"/>
                </a:lnTo>
                <a:lnTo>
                  <a:pt x="488219" y="20873"/>
                </a:lnTo>
                <a:lnTo>
                  <a:pt x="486898" y="18708"/>
                </a:lnTo>
                <a:lnTo>
                  <a:pt x="486369" y="17781"/>
                </a:lnTo>
                <a:lnTo>
                  <a:pt x="485753" y="17162"/>
                </a:lnTo>
                <a:lnTo>
                  <a:pt x="485444" y="16697"/>
                </a:lnTo>
                <a:lnTo>
                  <a:pt x="484828" y="16389"/>
                </a:lnTo>
                <a:close/>
              </a:path>
              <a:path w="494029" h="102870">
                <a:moveTo>
                  <a:pt x="487089" y="11904"/>
                </a:moveTo>
                <a:lnTo>
                  <a:pt x="484365" y="11904"/>
                </a:lnTo>
                <a:lnTo>
                  <a:pt x="485289" y="12369"/>
                </a:lnTo>
                <a:lnTo>
                  <a:pt x="485444" y="12523"/>
                </a:lnTo>
                <a:lnTo>
                  <a:pt x="485599" y="12833"/>
                </a:lnTo>
                <a:lnTo>
                  <a:pt x="485675" y="14070"/>
                </a:lnTo>
                <a:lnTo>
                  <a:pt x="485598" y="14225"/>
                </a:lnTo>
                <a:lnTo>
                  <a:pt x="485136" y="14533"/>
                </a:lnTo>
                <a:lnTo>
                  <a:pt x="484827" y="14843"/>
                </a:lnTo>
                <a:lnTo>
                  <a:pt x="484210" y="14997"/>
                </a:lnTo>
                <a:lnTo>
                  <a:pt x="486987" y="14997"/>
                </a:lnTo>
                <a:lnTo>
                  <a:pt x="487295" y="14688"/>
                </a:lnTo>
                <a:lnTo>
                  <a:pt x="487410" y="14225"/>
                </a:lnTo>
                <a:lnTo>
                  <a:pt x="487295" y="12214"/>
                </a:lnTo>
                <a:lnTo>
                  <a:pt x="487089" y="11904"/>
                </a:lnTo>
                <a:close/>
              </a:path>
              <a:path w="494029" h="102870">
                <a:moveTo>
                  <a:pt x="368710" y="27367"/>
                </a:moveTo>
                <a:lnTo>
                  <a:pt x="361462" y="27367"/>
                </a:lnTo>
                <a:lnTo>
                  <a:pt x="354985" y="28912"/>
                </a:lnTo>
                <a:lnTo>
                  <a:pt x="343574" y="35097"/>
                </a:lnTo>
                <a:lnTo>
                  <a:pt x="338947" y="39582"/>
                </a:lnTo>
                <a:lnTo>
                  <a:pt x="335864" y="45457"/>
                </a:lnTo>
                <a:lnTo>
                  <a:pt x="332625" y="51487"/>
                </a:lnTo>
                <a:lnTo>
                  <a:pt x="331227" y="56949"/>
                </a:lnTo>
                <a:lnTo>
                  <a:pt x="331177" y="72487"/>
                </a:lnTo>
                <a:lnTo>
                  <a:pt x="332625" y="79162"/>
                </a:lnTo>
                <a:lnTo>
                  <a:pt x="335947" y="85039"/>
                </a:lnTo>
                <a:lnTo>
                  <a:pt x="338947" y="90605"/>
                </a:lnTo>
                <a:lnTo>
                  <a:pt x="343574" y="94933"/>
                </a:lnTo>
                <a:lnTo>
                  <a:pt x="349742" y="98026"/>
                </a:lnTo>
                <a:lnTo>
                  <a:pt x="355756" y="100963"/>
                </a:lnTo>
                <a:lnTo>
                  <a:pt x="362078" y="102355"/>
                </a:lnTo>
                <a:lnTo>
                  <a:pt x="368863" y="102355"/>
                </a:lnTo>
                <a:lnTo>
                  <a:pt x="399620" y="86894"/>
                </a:lnTo>
                <a:lnTo>
                  <a:pt x="363774" y="86894"/>
                </a:lnTo>
                <a:lnTo>
                  <a:pt x="359456" y="85039"/>
                </a:lnTo>
                <a:lnTo>
                  <a:pt x="356064" y="81328"/>
                </a:lnTo>
                <a:lnTo>
                  <a:pt x="352672" y="77462"/>
                </a:lnTo>
                <a:lnTo>
                  <a:pt x="350975" y="72050"/>
                </a:lnTo>
                <a:lnTo>
                  <a:pt x="351070" y="57517"/>
                </a:lnTo>
                <a:lnTo>
                  <a:pt x="352672" y="52260"/>
                </a:lnTo>
                <a:lnTo>
                  <a:pt x="356064" y="48549"/>
                </a:lnTo>
                <a:lnTo>
                  <a:pt x="359456" y="44683"/>
                </a:lnTo>
                <a:lnTo>
                  <a:pt x="363774" y="42828"/>
                </a:lnTo>
                <a:lnTo>
                  <a:pt x="399883" y="42828"/>
                </a:lnTo>
                <a:lnTo>
                  <a:pt x="395850" y="37881"/>
                </a:lnTo>
                <a:lnTo>
                  <a:pt x="390156" y="33303"/>
                </a:lnTo>
                <a:lnTo>
                  <a:pt x="383726" y="30015"/>
                </a:lnTo>
                <a:lnTo>
                  <a:pt x="376572" y="28031"/>
                </a:lnTo>
                <a:lnTo>
                  <a:pt x="368710" y="27367"/>
                </a:lnTo>
                <a:close/>
              </a:path>
              <a:path w="494029" h="102870">
                <a:moveTo>
                  <a:pt x="423915" y="28912"/>
                </a:moveTo>
                <a:lnTo>
                  <a:pt x="403715" y="28912"/>
                </a:lnTo>
                <a:lnTo>
                  <a:pt x="433167" y="100810"/>
                </a:lnTo>
                <a:lnTo>
                  <a:pt x="450439" y="100810"/>
                </a:lnTo>
                <a:lnTo>
                  <a:pt x="459667" y="77925"/>
                </a:lnTo>
                <a:lnTo>
                  <a:pt x="441650" y="77925"/>
                </a:lnTo>
                <a:lnTo>
                  <a:pt x="437794" y="65712"/>
                </a:lnTo>
                <a:lnTo>
                  <a:pt x="423915" y="28912"/>
                </a:lnTo>
                <a:close/>
              </a:path>
              <a:path w="494029" h="102870">
                <a:moveTo>
                  <a:pt x="399883" y="42828"/>
                </a:moveTo>
                <a:lnTo>
                  <a:pt x="373799" y="42828"/>
                </a:lnTo>
                <a:lnTo>
                  <a:pt x="377962" y="44683"/>
                </a:lnTo>
                <a:lnTo>
                  <a:pt x="381354" y="48549"/>
                </a:lnTo>
                <a:lnTo>
                  <a:pt x="384747" y="52260"/>
                </a:lnTo>
                <a:lnTo>
                  <a:pt x="386545" y="57517"/>
                </a:lnTo>
                <a:lnTo>
                  <a:pt x="386546" y="72050"/>
                </a:lnTo>
                <a:lnTo>
                  <a:pt x="384747" y="77462"/>
                </a:lnTo>
                <a:lnTo>
                  <a:pt x="381354" y="81328"/>
                </a:lnTo>
                <a:lnTo>
                  <a:pt x="377962" y="85039"/>
                </a:lnTo>
                <a:lnTo>
                  <a:pt x="373799" y="86894"/>
                </a:lnTo>
                <a:lnTo>
                  <a:pt x="399620" y="86894"/>
                </a:lnTo>
                <a:lnTo>
                  <a:pt x="406272" y="63856"/>
                </a:lnTo>
                <a:lnTo>
                  <a:pt x="405695" y="56949"/>
                </a:lnTo>
                <a:lnTo>
                  <a:pt x="403753" y="49921"/>
                </a:lnTo>
                <a:lnTo>
                  <a:pt x="400481" y="43561"/>
                </a:lnTo>
                <a:lnTo>
                  <a:pt x="399883" y="42828"/>
                </a:lnTo>
                <a:close/>
              </a:path>
              <a:path w="494029" h="102870">
                <a:moveTo>
                  <a:pt x="479430" y="28912"/>
                </a:moveTo>
                <a:lnTo>
                  <a:pt x="459691" y="28912"/>
                </a:lnTo>
                <a:lnTo>
                  <a:pt x="445813" y="65712"/>
                </a:lnTo>
                <a:lnTo>
                  <a:pt x="444271" y="69731"/>
                </a:lnTo>
                <a:lnTo>
                  <a:pt x="442729" y="74679"/>
                </a:lnTo>
                <a:lnTo>
                  <a:pt x="441650" y="77925"/>
                </a:lnTo>
                <a:lnTo>
                  <a:pt x="459667" y="77925"/>
                </a:lnTo>
                <a:lnTo>
                  <a:pt x="479430" y="28912"/>
                </a:lnTo>
                <a:close/>
              </a:path>
              <a:path w="494029" h="102870">
                <a:moveTo>
                  <a:pt x="112726" y="27367"/>
                </a:moveTo>
                <a:lnTo>
                  <a:pt x="105632" y="27367"/>
                </a:lnTo>
                <a:lnTo>
                  <a:pt x="99155" y="28912"/>
                </a:lnTo>
                <a:lnTo>
                  <a:pt x="75348" y="72487"/>
                </a:lnTo>
                <a:lnTo>
                  <a:pt x="76795" y="79162"/>
                </a:lnTo>
                <a:lnTo>
                  <a:pt x="106249" y="102355"/>
                </a:lnTo>
                <a:lnTo>
                  <a:pt x="112880" y="102355"/>
                </a:lnTo>
                <a:lnTo>
                  <a:pt x="143712" y="86894"/>
                </a:lnTo>
                <a:lnTo>
                  <a:pt x="107791" y="86894"/>
                </a:lnTo>
                <a:lnTo>
                  <a:pt x="103473" y="85039"/>
                </a:lnTo>
                <a:lnTo>
                  <a:pt x="100081" y="81328"/>
                </a:lnTo>
                <a:lnTo>
                  <a:pt x="96688" y="77462"/>
                </a:lnTo>
                <a:lnTo>
                  <a:pt x="94992" y="72050"/>
                </a:lnTo>
                <a:lnTo>
                  <a:pt x="95086" y="57517"/>
                </a:lnTo>
                <a:lnTo>
                  <a:pt x="96688" y="52260"/>
                </a:lnTo>
                <a:lnTo>
                  <a:pt x="100081" y="48549"/>
                </a:lnTo>
                <a:lnTo>
                  <a:pt x="103473" y="44683"/>
                </a:lnTo>
                <a:lnTo>
                  <a:pt x="107791" y="42828"/>
                </a:lnTo>
                <a:lnTo>
                  <a:pt x="143920" y="42828"/>
                </a:lnTo>
                <a:lnTo>
                  <a:pt x="139866" y="37881"/>
                </a:lnTo>
                <a:lnTo>
                  <a:pt x="134194" y="33303"/>
                </a:lnTo>
                <a:lnTo>
                  <a:pt x="127799" y="30015"/>
                </a:lnTo>
                <a:lnTo>
                  <a:pt x="120653" y="28031"/>
                </a:lnTo>
                <a:lnTo>
                  <a:pt x="112726" y="27367"/>
                </a:lnTo>
                <a:close/>
              </a:path>
              <a:path w="494029" h="102870">
                <a:moveTo>
                  <a:pt x="23749" y="1545"/>
                </a:moveTo>
                <a:lnTo>
                  <a:pt x="0" y="1545"/>
                </a:lnTo>
                <a:lnTo>
                  <a:pt x="36855" y="59063"/>
                </a:lnTo>
                <a:lnTo>
                  <a:pt x="36855" y="100810"/>
                </a:lnTo>
                <a:lnTo>
                  <a:pt x="57210" y="100810"/>
                </a:lnTo>
                <a:lnTo>
                  <a:pt x="57309" y="59063"/>
                </a:lnTo>
                <a:lnTo>
                  <a:pt x="69017" y="40819"/>
                </a:lnTo>
                <a:lnTo>
                  <a:pt x="47496" y="40819"/>
                </a:lnTo>
                <a:lnTo>
                  <a:pt x="23749" y="1545"/>
                </a:lnTo>
                <a:close/>
              </a:path>
              <a:path w="494029" h="102870">
                <a:moveTo>
                  <a:pt x="143920" y="42828"/>
                </a:moveTo>
                <a:lnTo>
                  <a:pt x="117815" y="42828"/>
                </a:lnTo>
                <a:lnTo>
                  <a:pt x="122132" y="44683"/>
                </a:lnTo>
                <a:lnTo>
                  <a:pt x="125525" y="48549"/>
                </a:lnTo>
                <a:lnTo>
                  <a:pt x="128917" y="52260"/>
                </a:lnTo>
                <a:lnTo>
                  <a:pt x="130565" y="57517"/>
                </a:lnTo>
                <a:lnTo>
                  <a:pt x="130567" y="72050"/>
                </a:lnTo>
                <a:lnTo>
                  <a:pt x="128917" y="77462"/>
                </a:lnTo>
                <a:lnTo>
                  <a:pt x="125525" y="81328"/>
                </a:lnTo>
                <a:lnTo>
                  <a:pt x="122132" y="85039"/>
                </a:lnTo>
                <a:lnTo>
                  <a:pt x="117815" y="86894"/>
                </a:lnTo>
                <a:lnTo>
                  <a:pt x="143712" y="86894"/>
                </a:lnTo>
                <a:lnTo>
                  <a:pt x="144456" y="86002"/>
                </a:lnTo>
                <a:lnTo>
                  <a:pt x="147827" y="79607"/>
                </a:lnTo>
                <a:lnTo>
                  <a:pt x="149838" y="72487"/>
                </a:lnTo>
                <a:lnTo>
                  <a:pt x="150480" y="64938"/>
                </a:lnTo>
                <a:lnTo>
                  <a:pt x="150439" y="63856"/>
                </a:lnTo>
                <a:lnTo>
                  <a:pt x="149841" y="56949"/>
                </a:lnTo>
                <a:lnTo>
                  <a:pt x="147846" y="49921"/>
                </a:lnTo>
                <a:lnTo>
                  <a:pt x="144521" y="43561"/>
                </a:lnTo>
                <a:lnTo>
                  <a:pt x="143920" y="42828"/>
                </a:lnTo>
                <a:close/>
              </a:path>
              <a:path w="494029" h="102870">
                <a:moveTo>
                  <a:pt x="94221" y="1545"/>
                </a:moveTo>
                <a:lnTo>
                  <a:pt x="70782" y="1545"/>
                </a:lnTo>
                <a:lnTo>
                  <a:pt x="47496" y="40819"/>
                </a:lnTo>
                <a:lnTo>
                  <a:pt x="69017" y="40819"/>
                </a:lnTo>
                <a:lnTo>
                  <a:pt x="94221" y="1545"/>
                </a:lnTo>
                <a:close/>
              </a:path>
              <a:path w="494029" h="102870">
                <a:moveTo>
                  <a:pt x="281274" y="0"/>
                </a:moveTo>
                <a:lnTo>
                  <a:pt x="271713" y="0"/>
                </a:lnTo>
                <a:lnTo>
                  <a:pt x="263540" y="1545"/>
                </a:lnTo>
                <a:lnTo>
                  <a:pt x="234954" y="29581"/>
                </a:lnTo>
                <a:lnTo>
                  <a:pt x="231311" y="50868"/>
                </a:lnTo>
                <a:lnTo>
                  <a:pt x="231663" y="57913"/>
                </a:lnTo>
                <a:lnTo>
                  <a:pt x="249293" y="92397"/>
                </a:lnTo>
                <a:lnTo>
                  <a:pt x="282354" y="102510"/>
                </a:lnTo>
                <a:lnTo>
                  <a:pt x="290681" y="102510"/>
                </a:lnTo>
                <a:lnTo>
                  <a:pt x="298853" y="100963"/>
                </a:lnTo>
                <a:lnTo>
                  <a:pt x="315045" y="94780"/>
                </a:lnTo>
                <a:lnTo>
                  <a:pt x="321213" y="91222"/>
                </a:lnTo>
                <a:lnTo>
                  <a:pt x="325377" y="87048"/>
                </a:lnTo>
                <a:lnTo>
                  <a:pt x="325377" y="85347"/>
                </a:lnTo>
                <a:lnTo>
                  <a:pt x="272484" y="85347"/>
                </a:lnTo>
                <a:lnTo>
                  <a:pt x="265545" y="82410"/>
                </a:lnTo>
                <a:lnTo>
                  <a:pt x="252129" y="50095"/>
                </a:lnTo>
                <a:lnTo>
                  <a:pt x="252620" y="42381"/>
                </a:lnTo>
                <a:lnTo>
                  <a:pt x="272329" y="17007"/>
                </a:lnTo>
                <a:lnTo>
                  <a:pt x="320228" y="17007"/>
                </a:lnTo>
                <a:lnTo>
                  <a:pt x="317512" y="12833"/>
                </a:lnTo>
                <a:lnTo>
                  <a:pt x="310573" y="7730"/>
                </a:lnTo>
                <a:lnTo>
                  <a:pt x="304759" y="4305"/>
                </a:lnTo>
                <a:lnTo>
                  <a:pt x="297948" y="1894"/>
                </a:lnTo>
                <a:lnTo>
                  <a:pt x="290124" y="468"/>
                </a:lnTo>
                <a:lnTo>
                  <a:pt x="281274" y="0"/>
                </a:lnTo>
                <a:close/>
              </a:path>
              <a:path w="494029" h="102870">
                <a:moveTo>
                  <a:pt x="325377" y="47621"/>
                </a:moveTo>
                <a:lnTo>
                  <a:pt x="281583" y="47621"/>
                </a:lnTo>
                <a:lnTo>
                  <a:pt x="281583" y="64320"/>
                </a:lnTo>
                <a:lnTo>
                  <a:pt x="304868" y="64320"/>
                </a:lnTo>
                <a:lnTo>
                  <a:pt x="304868" y="76843"/>
                </a:lnTo>
                <a:lnTo>
                  <a:pt x="301783" y="79317"/>
                </a:lnTo>
                <a:lnTo>
                  <a:pt x="298082" y="81328"/>
                </a:lnTo>
                <a:lnTo>
                  <a:pt x="293919" y="82873"/>
                </a:lnTo>
                <a:lnTo>
                  <a:pt x="289601" y="84574"/>
                </a:lnTo>
                <a:lnTo>
                  <a:pt x="285283" y="85347"/>
                </a:lnTo>
                <a:lnTo>
                  <a:pt x="325377" y="85347"/>
                </a:lnTo>
                <a:lnTo>
                  <a:pt x="325377" y="47621"/>
                </a:lnTo>
                <a:close/>
              </a:path>
              <a:path w="494029" h="102870">
                <a:moveTo>
                  <a:pt x="320228" y="17007"/>
                </a:moveTo>
                <a:lnTo>
                  <a:pt x="287134" y="17007"/>
                </a:lnTo>
                <a:lnTo>
                  <a:pt x="292068" y="18399"/>
                </a:lnTo>
                <a:lnTo>
                  <a:pt x="295923" y="21337"/>
                </a:lnTo>
                <a:lnTo>
                  <a:pt x="299779" y="24119"/>
                </a:lnTo>
                <a:lnTo>
                  <a:pt x="302400" y="27985"/>
                </a:lnTo>
                <a:lnTo>
                  <a:pt x="303942" y="32778"/>
                </a:lnTo>
                <a:lnTo>
                  <a:pt x="324143" y="29067"/>
                </a:lnTo>
                <a:lnTo>
                  <a:pt x="322139" y="19945"/>
                </a:lnTo>
                <a:lnTo>
                  <a:pt x="320228" y="17007"/>
                </a:lnTo>
                <a:close/>
              </a:path>
              <a:path w="494029" h="102870">
                <a:moveTo>
                  <a:pt x="175950" y="28912"/>
                </a:moveTo>
                <a:lnTo>
                  <a:pt x="156674" y="28912"/>
                </a:lnTo>
                <a:lnTo>
                  <a:pt x="156702" y="81328"/>
                </a:lnTo>
                <a:lnTo>
                  <a:pt x="176104" y="102355"/>
                </a:lnTo>
                <a:lnTo>
                  <a:pt x="185820" y="102355"/>
                </a:lnTo>
                <a:lnTo>
                  <a:pt x="190291" y="101273"/>
                </a:lnTo>
                <a:lnTo>
                  <a:pt x="198927" y="96944"/>
                </a:lnTo>
                <a:lnTo>
                  <a:pt x="202474" y="93851"/>
                </a:lnTo>
                <a:lnTo>
                  <a:pt x="205096" y="90140"/>
                </a:lnTo>
                <a:lnTo>
                  <a:pt x="223137" y="90140"/>
                </a:lnTo>
                <a:lnTo>
                  <a:pt x="223137" y="87976"/>
                </a:lnTo>
                <a:lnTo>
                  <a:pt x="185202" y="87976"/>
                </a:lnTo>
                <a:lnTo>
                  <a:pt x="182890" y="87203"/>
                </a:lnTo>
                <a:lnTo>
                  <a:pt x="175950" y="72050"/>
                </a:lnTo>
                <a:lnTo>
                  <a:pt x="175950" y="28912"/>
                </a:lnTo>
                <a:close/>
              </a:path>
              <a:path w="494029" h="102870">
                <a:moveTo>
                  <a:pt x="223137" y="90140"/>
                </a:moveTo>
                <a:lnTo>
                  <a:pt x="205096" y="90140"/>
                </a:lnTo>
                <a:lnTo>
                  <a:pt x="205096" y="100810"/>
                </a:lnTo>
                <a:lnTo>
                  <a:pt x="223137" y="100810"/>
                </a:lnTo>
                <a:lnTo>
                  <a:pt x="223137" y="90140"/>
                </a:lnTo>
                <a:close/>
              </a:path>
              <a:path w="494029" h="102870">
                <a:moveTo>
                  <a:pt x="223137" y="28912"/>
                </a:moveTo>
                <a:lnTo>
                  <a:pt x="203708" y="28912"/>
                </a:lnTo>
                <a:lnTo>
                  <a:pt x="203708" y="69576"/>
                </a:lnTo>
                <a:lnTo>
                  <a:pt x="203245" y="76070"/>
                </a:lnTo>
                <a:lnTo>
                  <a:pt x="191371" y="87976"/>
                </a:lnTo>
                <a:lnTo>
                  <a:pt x="223137" y="87976"/>
                </a:lnTo>
                <a:lnTo>
                  <a:pt x="223137" y="28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530364" y="6197600"/>
            <a:ext cx="49301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Datasets accessed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YouGov</a:t>
            </a:r>
            <a:r>
              <a:rPr dirty="0" sz="9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Profiles+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GB: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0">
                <a:solidFill>
                  <a:srgbClr val="FFFFFF"/>
                </a:solidFill>
                <a:latin typeface="Lucida Sans"/>
                <a:cs typeface="Lucida Sans"/>
              </a:rPr>
              <a:t>31,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2023;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75">
                <a:solidFill>
                  <a:srgbClr val="FFFFFF"/>
                </a:solidFill>
                <a:latin typeface="Lucida Sans"/>
                <a:cs typeface="Lucida Sans"/>
              </a:rPr>
              <a:t>27,</a:t>
            </a:r>
            <a:r>
              <a:rPr dirty="0" sz="9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2020.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(N&gt;800)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27050" y="470407"/>
            <a:ext cx="19653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2795" algn="l"/>
              </a:tabLst>
            </a:pP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27300" y="818388"/>
            <a:ext cx="727646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29"/>
              <a:t>How</a:t>
            </a:r>
            <a:r>
              <a:rPr dirty="0" spc="-425"/>
              <a:t> </a:t>
            </a:r>
            <a:r>
              <a:rPr dirty="0" spc="-130"/>
              <a:t>do</a:t>
            </a:r>
            <a:r>
              <a:rPr dirty="0" spc="-420"/>
              <a:t> </a:t>
            </a:r>
            <a:r>
              <a:rPr dirty="0" spc="-210"/>
              <a:t>attitudes</a:t>
            </a:r>
            <a:r>
              <a:rPr dirty="0" spc="-420"/>
              <a:t> </a:t>
            </a:r>
            <a:r>
              <a:rPr dirty="0" spc="-185"/>
              <a:t>to</a:t>
            </a:r>
            <a:r>
              <a:rPr dirty="0" spc="-420"/>
              <a:t> </a:t>
            </a:r>
            <a:r>
              <a:rPr dirty="0" spc="-245"/>
              <a:t>ads</a:t>
            </a:r>
            <a:r>
              <a:rPr dirty="0" spc="-420"/>
              <a:t> </a:t>
            </a:r>
            <a:r>
              <a:rPr dirty="0" spc="-130"/>
              <a:t>vary</a:t>
            </a:r>
            <a:r>
              <a:rPr dirty="0" spc="-409"/>
              <a:t> </a:t>
            </a:r>
            <a:r>
              <a:rPr dirty="0" spc="-90"/>
              <a:t>by</a:t>
            </a:r>
            <a:r>
              <a:rPr dirty="0" spc="-409"/>
              <a:t> </a:t>
            </a:r>
            <a:r>
              <a:rPr dirty="0" spc="-100"/>
              <a:t>age?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526099" y="1449323"/>
            <a:ext cx="94475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Social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ads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engage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younger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audiences,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who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are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more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open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companies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Lucida Sans"/>
                <a:cs typeface="Lucida Sans"/>
              </a:rPr>
              <a:t>expressing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their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views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on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topics.</a:t>
            </a:r>
            <a:endParaRPr sz="1400">
              <a:latin typeface="Lucida Sans"/>
              <a:cs typeface="Lucida Sans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13943" y="1767839"/>
            <a:ext cx="11564620" cy="4352925"/>
            <a:chOff x="313943" y="1767839"/>
            <a:chExt cx="11564620" cy="4352925"/>
          </a:xfrm>
        </p:grpSpPr>
        <p:pic>
          <p:nvPicPr>
            <p:cNvPr id="10" name="object 1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3943" y="1767839"/>
              <a:ext cx="11564112" cy="4352544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552628" y="1935871"/>
              <a:ext cx="11087100" cy="4015104"/>
            </a:xfrm>
            <a:custGeom>
              <a:avLst/>
              <a:gdLst/>
              <a:ahLst/>
              <a:cxnLst/>
              <a:rect l="l" t="t" r="r" b="b"/>
              <a:pathLst>
                <a:path w="11087100" h="4015104">
                  <a:moveTo>
                    <a:pt x="10930806" y="0"/>
                  </a:moveTo>
                  <a:lnTo>
                    <a:pt x="155934" y="0"/>
                  </a:lnTo>
                  <a:lnTo>
                    <a:pt x="106647" y="7949"/>
                  </a:lnTo>
                  <a:lnTo>
                    <a:pt x="63841" y="30086"/>
                  </a:lnTo>
                  <a:lnTo>
                    <a:pt x="30086" y="63841"/>
                  </a:lnTo>
                  <a:lnTo>
                    <a:pt x="7949" y="106647"/>
                  </a:lnTo>
                  <a:lnTo>
                    <a:pt x="0" y="155934"/>
                  </a:lnTo>
                  <a:lnTo>
                    <a:pt x="0" y="3858994"/>
                  </a:lnTo>
                  <a:lnTo>
                    <a:pt x="7949" y="3908282"/>
                  </a:lnTo>
                  <a:lnTo>
                    <a:pt x="30086" y="3951088"/>
                  </a:lnTo>
                  <a:lnTo>
                    <a:pt x="63841" y="3984843"/>
                  </a:lnTo>
                  <a:lnTo>
                    <a:pt x="106647" y="4006980"/>
                  </a:lnTo>
                  <a:lnTo>
                    <a:pt x="155934" y="4014929"/>
                  </a:lnTo>
                  <a:lnTo>
                    <a:pt x="10930806" y="4014929"/>
                  </a:lnTo>
                  <a:lnTo>
                    <a:pt x="10980093" y="4006980"/>
                  </a:lnTo>
                  <a:lnTo>
                    <a:pt x="11022899" y="3984843"/>
                  </a:lnTo>
                  <a:lnTo>
                    <a:pt x="11056654" y="3951088"/>
                  </a:lnTo>
                  <a:lnTo>
                    <a:pt x="11078791" y="3908282"/>
                  </a:lnTo>
                  <a:lnTo>
                    <a:pt x="11086740" y="3858994"/>
                  </a:lnTo>
                  <a:lnTo>
                    <a:pt x="11086740" y="155934"/>
                  </a:lnTo>
                  <a:lnTo>
                    <a:pt x="11078791" y="106647"/>
                  </a:lnTo>
                  <a:lnTo>
                    <a:pt x="11056654" y="63841"/>
                  </a:lnTo>
                  <a:lnTo>
                    <a:pt x="11022899" y="30086"/>
                  </a:lnTo>
                  <a:lnTo>
                    <a:pt x="10980093" y="7949"/>
                  </a:lnTo>
                  <a:lnTo>
                    <a:pt x="109308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 descr=""/>
          <p:cNvGrpSpPr/>
          <p:nvPr/>
        </p:nvGrpSpPr>
        <p:grpSpPr>
          <a:xfrm>
            <a:off x="834990" y="2247197"/>
            <a:ext cx="10522585" cy="843280"/>
            <a:chOff x="834990" y="2247197"/>
            <a:chExt cx="10522585" cy="843280"/>
          </a:xfrm>
        </p:grpSpPr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4993" y="2253234"/>
              <a:ext cx="10522013" cy="623315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4990" y="2247197"/>
              <a:ext cx="10522015" cy="843154"/>
            </a:xfrm>
            <a:prstGeom prst="rect">
              <a:avLst/>
            </a:prstGeom>
          </p:spPr>
        </p:pic>
      </p:grpSp>
      <p:graphicFrame>
        <p:nvGraphicFramePr>
          <p:cNvPr id="15" name="object 15" descr=""/>
          <p:cNvGraphicFramePr>
            <a:graphicFrameLocks noGrp="1"/>
          </p:cNvGraphicFramePr>
          <p:nvPr/>
        </p:nvGraphicFramePr>
        <p:xfrm>
          <a:off x="830228" y="2242435"/>
          <a:ext cx="10608310" cy="33750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80129"/>
                <a:gridCol w="1080770"/>
                <a:gridCol w="836929"/>
                <a:gridCol w="836295"/>
                <a:gridCol w="836295"/>
                <a:gridCol w="838834"/>
                <a:gridCol w="833754"/>
                <a:gridCol w="641984"/>
                <a:gridCol w="396240"/>
                <a:gridCol w="636270"/>
              </a:tblGrid>
              <a:tr h="841375">
                <a:tc>
                  <a:txBody>
                    <a:bodyPr/>
                    <a:lstStyle/>
                    <a:p>
                      <a:pPr marL="67945" marR="1421130">
                        <a:lnSpc>
                          <a:spcPct val="107100"/>
                        </a:lnSpc>
                        <a:spcBef>
                          <a:spcPts val="1375"/>
                        </a:spcBef>
                      </a:pPr>
                      <a:r>
                        <a:rPr dirty="0" sz="1400" spc="-1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Statements</a:t>
                      </a:r>
                      <a:r>
                        <a:rPr dirty="0" sz="1400" spc="-1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400" spc="-8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agreed</a:t>
                      </a:r>
                      <a:r>
                        <a:rPr dirty="0" sz="1400" spc="-13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400" spc="-7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with </a:t>
                      </a:r>
                      <a:r>
                        <a:rPr dirty="0" sz="1400" spc="-9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about</a:t>
                      </a:r>
                      <a:r>
                        <a:rPr dirty="0" sz="1400" spc="-14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advertising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174625">
                    <a:lnL w="9525">
                      <a:solidFill>
                        <a:srgbClr val="A0AABC"/>
                      </a:solidFill>
                      <a:prstDash val="solid"/>
                    </a:lnL>
                    <a:lnT w="9525">
                      <a:solidFill>
                        <a:srgbClr val="A0AABC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marL="236220">
                        <a:lnSpc>
                          <a:spcPct val="100000"/>
                        </a:lnSpc>
                        <a:spcBef>
                          <a:spcPts val="1570"/>
                        </a:spcBef>
                      </a:pPr>
                      <a:r>
                        <a:rPr dirty="0" sz="1400" spc="-9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18-</a:t>
                      </a:r>
                      <a:r>
                        <a:rPr dirty="0" sz="1400" spc="-3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24</a:t>
                      </a:r>
                      <a:endParaRPr sz="1400">
                        <a:latin typeface="Arial Black"/>
                        <a:cs typeface="Arial Black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237490">
                        <a:lnSpc>
                          <a:spcPct val="100000"/>
                        </a:lnSpc>
                        <a:tabLst>
                          <a:tab pos="1086485" algn="l"/>
                        </a:tabLst>
                      </a:pPr>
                      <a:r>
                        <a:rPr dirty="0" sz="1100" spc="-2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2020</a:t>
                      </a:r>
                      <a:r>
                        <a:rPr dirty="0" sz="110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	</a:t>
                      </a:r>
                      <a:r>
                        <a:rPr dirty="0" sz="1100" spc="-2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2023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99390">
                    <a:lnT w="9525">
                      <a:solidFill>
                        <a:srgbClr val="A0AABC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  <a:spcBef>
                          <a:spcPts val="1570"/>
                        </a:spcBef>
                      </a:pPr>
                      <a:r>
                        <a:rPr dirty="0" sz="1400" spc="-3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25-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39</a:t>
                      </a:r>
                      <a:endParaRPr sz="1400">
                        <a:latin typeface="Arial Black"/>
                        <a:cs typeface="Arial Black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842010" algn="l"/>
                        </a:tabLst>
                      </a:pPr>
                      <a:r>
                        <a:rPr dirty="0" sz="1100" spc="-2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2020</a:t>
                      </a:r>
                      <a:r>
                        <a:rPr dirty="0" sz="110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	</a:t>
                      </a:r>
                      <a:r>
                        <a:rPr dirty="0" sz="1100" spc="-2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2023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99390">
                    <a:lnT w="9525">
                      <a:solidFill>
                        <a:srgbClr val="A0AABC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70"/>
                        </a:spcBef>
                      </a:pPr>
                      <a:r>
                        <a:rPr dirty="0" sz="1400" spc="5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40-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54</a:t>
                      </a:r>
                      <a:endParaRPr sz="1400">
                        <a:latin typeface="Arial Black"/>
                        <a:cs typeface="Arial Black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842010" algn="l"/>
                        </a:tabLst>
                      </a:pPr>
                      <a:r>
                        <a:rPr dirty="0" sz="1100" spc="-2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2020</a:t>
                      </a:r>
                      <a:r>
                        <a:rPr dirty="0" sz="110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	</a:t>
                      </a:r>
                      <a:r>
                        <a:rPr dirty="0" sz="1100" spc="-2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2023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99390">
                    <a:lnT w="9525">
                      <a:solidFill>
                        <a:srgbClr val="A0AABC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9390">
                        <a:lnSpc>
                          <a:spcPct val="100000"/>
                        </a:lnSpc>
                      </a:pPr>
                      <a:r>
                        <a:rPr dirty="0" sz="1100" spc="-2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2020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9525">
                      <a:solidFill>
                        <a:srgbClr val="A0AABC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570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55+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199390">
                    <a:lnT w="9525">
                      <a:solidFill>
                        <a:srgbClr val="A0AABC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91770">
                        <a:lnSpc>
                          <a:spcPct val="100000"/>
                        </a:lnSpc>
                      </a:pPr>
                      <a:r>
                        <a:rPr dirty="0" sz="1100" spc="-2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2023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R w="9525">
                      <a:solidFill>
                        <a:srgbClr val="A0AABC"/>
                      </a:solidFill>
                      <a:prstDash val="solid"/>
                    </a:lnR>
                    <a:lnT w="9525">
                      <a:solidFill>
                        <a:srgbClr val="A0AABC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</a:tr>
              <a:tr h="506730">
                <a:tc>
                  <a:txBody>
                    <a:bodyPr/>
                    <a:lstStyle/>
                    <a:p>
                      <a:pPr marL="67945" marR="463550">
                        <a:lnSpc>
                          <a:spcPct val="110500"/>
                        </a:lnSpc>
                        <a:spcBef>
                          <a:spcPts val="540"/>
                        </a:spcBef>
                      </a:pPr>
                      <a:r>
                        <a:rPr dirty="0" sz="1050">
                          <a:latin typeface="Lucida Sans"/>
                          <a:cs typeface="Lucida Sans"/>
                        </a:rPr>
                        <a:t>I'm</a:t>
                      </a:r>
                      <a:r>
                        <a:rPr dirty="0" sz="1050" spc="7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more</a:t>
                      </a:r>
                      <a:r>
                        <a:rPr dirty="0" sz="1050" spc="8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likely</a:t>
                      </a:r>
                      <a:r>
                        <a:rPr dirty="0" sz="1050" spc="7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to</a:t>
                      </a:r>
                      <a:r>
                        <a:rPr dirty="0" sz="1050" spc="7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engage</a:t>
                      </a:r>
                      <a:r>
                        <a:rPr dirty="0" sz="1050" spc="8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with</a:t>
                      </a:r>
                      <a:r>
                        <a:rPr dirty="0" sz="1050" spc="6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 spc="-10">
                          <a:latin typeface="Lucida Sans"/>
                          <a:cs typeface="Lucida Sans"/>
                        </a:rPr>
                        <a:t>advertisement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on</a:t>
                      </a:r>
                      <a:r>
                        <a:rPr dirty="0" sz="1050" spc="7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social</a:t>
                      </a:r>
                      <a:r>
                        <a:rPr dirty="0" sz="1050" spc="7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media</a:t>
                      </a:r>
                      <a:r>
                        <a:rPr dirty="0" sz="1050" spc="7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than</a:t>
                      </a:r>
                      <a:r>
                        <a:rPr dirty="0" sz="1050" spc="7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on</a:t>
                      </a:r>
                      <a:r>
                        <a:rPr dirty="0" sz="1050" spc="7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regular</a:t>
                      </a:r>
                      <a:r>
                        <a:rPr dirty="0" sz="1050" spc="8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 spc="-10">
                          <a:latin typeface="Lucida Sans"/>
                          <a:cs typeface="Lucida Sans"/>
                        </a:rPr>
                        <a:t>websites</a:t>
                      </a:r>
                      <a:endParaRPr sz="1050">
                        <a:latin typeface="Lucida Sans"/>
                        <a:cs typeface="Lucida Sans"/>
                      </a:endParaRPr>
                    </a:p>
                  </a:txBody>
                  <a:tcPr marL="0" marR="0" marB="0" marT="68580">
                    <a:lnL w="9525">
                      <a:solidFill>
                        <a:srgbClr val="A0AABC"/>
                      </a:solidFill>
                      <a:prstDash val="solid"/>
                    </a:lnL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r" marR="273050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49%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889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571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55%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889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37%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889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3810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44%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889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18%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889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23%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889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8120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8%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889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9240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7%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8890">
                    <a:lnR w="9525">
                      <a:solidFill>
                        <a:srgbClr val="A0AABC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</a:tr>
              <a:tr h="506730">
                <a:tc>
                  <a:txBody>
                    <a:bodyPr/>
                    <a:lstStyle/>
                    <a:p>
                      <a:pPr marL="67945" marR="563245">
                        <a:lnSpc>
                          <a:spcPct val="112400"/>
                        </a:lnSpc>
                        <a:spcBef>
                          <a:spcPts val="509"/>
                        </a:spcBef>
                      </a:pPr>
                      <a:r>
                        <a:rPr dirty="0" sz="1050">
                          <a:latin typeface="Lucida Sans"/>
                          <a:cs typeface="Lucida Sans"/>
                        </a:rPr>
                        <a:t>Companies</a:t>
                      </a:r>
                      <a:r>
                        <a:rPr dirty="0" sz="1050" spc="10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and</a:t>
                      </a:r>
                      <a:r>
                        <a:rPr dirty="0" sz="1050" spc="10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their</a:t>
                      </a:r>
                      <a:r>
                        <a:rPr dirty="0" sz="1050" spc="11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brands</a:t>
                      </a:r>
                      <a:r>
                        <a:rPr dirty="0" sz="1050" spc="10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should</a:t>
                      </a:r>
                      <a:r>
                        <a:rPr dirty="0" sz="1050" spc="11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be</a:t>
                      </a:r>
                      <a:r>
                        <a:rPr dirty="0" sz="1050" spc="114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 spc="-20">
                          <a:latin typeface="Lucida Sans"/>
                          <a:cs typeface="Lucida Sans"/>
                        </a:rPr>
                        <a:t>able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to</a:t>
                      </a:r>
                      <a:r>
                        <a:rPr dirty="0" sz="1050" spc="5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express</a:t>
                      </a:r>
                      <a:r>
                        <a:rPr dirty="0" sz="1050" spc="5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how</a:t>
                      </a:r>
                      <a:r>
                        <a:rPr dirty="0" sz="1050" spc="6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they</a:t>
                      </a:r>
                      <a:r>
                        <a:rPr dirty="0" sz="1050" spc="5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feel</a:t>
                      </a:r>
                      <a:r>
                        <a:rPr dirty="0" sz="1050" spc="4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on</a:t>
                      </a:r>
                      <a:r>
                        <a:rPr dirty="0" sz="1050" spc="5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a</a:t>
                      </a:r>
                      <a:r>
                        <a:rPr dirty="0" sz="1050" spc="4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 spc="-20">
                          <a:latin typeface="Lucida Sans"/>
                          <a:cs typeface="Lucida Sans"/>
                        </a:rPr>
                        <a:t>topic</a:t>
                      </a:r>
                      <a:endParaRPr sz="1050">
                        <a:latin typeface="Lucida Sans"/>
                        <a:cs typeface="Lucida Sans"/>
                      </a:endParaRPr>
                    </a:p>
                  </a:txBody>
                  <a:tcPr marL="0" marR="0" marB="0" marT="64769">
                    <a:lnL w="9525">
                      <a:solidFill>
                        <a:srgbClr val="A0AABC"/>
                      </a:solidFill>
                      <a:prstDash val="solid"/>
                    </a:lnL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r" marR="27495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65%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079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64%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079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57%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079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60%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079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44%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079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48%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079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875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31%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079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91770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30%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0795">
                    <a:lnR w="9525">
                      <a:solidFill>
                        <a:srgbClr val="A0AABC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</a:tr>
              <a:tr h="5067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dirty="0" sz="1050">
                          <a:latin typeface="Lucida Sans"/>
                          <a:cs typeface="Lucida Sans"/>
                        </a:rPr>
                        <a:t>I</a:t>
                      </a:r>
                      <a:r>
                        <a:rPr dirty="0" sz="1050" spc="8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rarely</a:t>
                      </a:r>
                      <a:r>
                        <a:rPr dirty="0" sz="1050" spc="7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notice</a:t>
                      </a:r>
                      <a:r>
                        <a:rPr dirty="0" sz="1050" spc="9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who</a:t>
                      </a:r>
                      <a:r>
                        <a:rPr dirty="0" sz="1050" spc="8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sponsors</a:t>
                      </a:r>
                      <a:r>
                        <a:rPr dirty="0" sz="1050" spc="8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an</a:t>
                      </a:r>
                      <a:r>
                        <a:rPr dirty="0" sz="1050" spc="7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 spc="-20">
                          <a:latin typeface="Lucida Sans"/>
                          <a:cs typeface="Lucida Sans"/>
                        </a:rPr>
                        <a:t>event</a:t>
                      </a:r>
                      <a:endParaRPr sz="1050">
                        <a:latin typeface="Lucida Sans"/>
                        <a:cs typeface="Lucida Sans"/>
                      </a:endParaRPr>
                    </a:p>
                  </a:txBody>
                  <a:tcPr marL="0" marR="0" marB="0" marT="20955">
                    <a:lnL w="9525">
                      <a:solidFill>
                        <a:srgbClr val="A0AABC"/>
                      </a:solidFill>
                      <a:prstDash val="solid"/>
                    </a:lnL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r" marR="27622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58%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952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62%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952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61%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952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62%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952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64%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952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67%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952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875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75%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952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9240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77%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9525">
                    <a:lnR w="9525">
                      <a:solidFill>
                        <a:srgbClr val="A0AABC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</a:tr>
              <a:tr h="5067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dirty="0" sz="1050">
                          <a:latin typeface="Lucida Sans"/>
                          <a:cs typeface="Lucida Sans"/>
                        </a:rPr>
                        <a:t>I</a:t>
                      </a:r>
                      <a:r>
                        <a:rPr dirty="0" sz="1050" spc="2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think</a:t>
                      </a:r>
                      <a:r>
                        <a:rPr dirty="0" sz="1050" spc="3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ads</a:t>
                      </a:r>
                      <a:r>
                        <a:rPr dirty="0" sz="1050" spc="3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are</a:t>
                      </a:r>
                      <a:r>
                        <a:rPr dirty="0" sz="1050" spc="3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a</a:t>
                      </a:r>
                      <a:r>
                        <a:rPr dirty="0" sz="1050" spc="2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waste</a:t>
                      </a:r>
                      <a:r>
                        <a:rPr dirty="0" sz="1050" spc="3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of</a:t>
                      </a:r>
                      <a:r>
                        <a:rPr dirty="0" sz="1050" spc="2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 spc="-20">
                          <a:latin typeface="Lucida Sans"/>
                          <a:cs typeface="Lucida Sans"/>
                        </a:rPr>
                        <a:t>time</a:t>
                      </a:r>
                      <a:endParaRPr sz="1050">
                        <a:latin typeface="Lucida Sans"/>
                        <a:cs typeface="Lucida Sans"/>
                      </a:endParaRPr>
                    </a:p>
                  </a:txBody>
                  <a:tcPr marL="0" marR="0" marB="0" marT="22860">
                    <a:lnL w="9525">
                      <a:solidFill>
                        <a:srgbClr val="A0AABC"/>
                      </a:solidFill>
                      <a:prstDash val="solid"/>
                    </a:lnL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r" marR="27749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42%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143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47%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143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42%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143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47%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143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37%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143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39%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143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875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44%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143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91770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43%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1430">
                    <a:lnR w="9525">
                      <a:solidFill>
                        <a:srgbClr val="A0AABC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</a:tr>
              <a:tr h="5067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dirty="0" sz="1050">
                          <a:latin typeface="Lucida Sans"/>
                          <a:cs typeface="Lucida Sans"/>
                        </a:rPr>
                        <a:t>Advertising</a:t>
                      </a:r>
                      <a:r>
                        <a:rPr dirty="0" sz="1050" spc="114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helps</a:t>
                      </a:r>
                      <a:r>
                        <a:rPr dirty="0" sz="1050" spc="12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me</a:t>
                      </a:r>
                      <a:r>
                        <a:rPr dirty="0" sz="1050" spc="12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choose</a:t>
                      </a:r>
                      <a:r>
                        <a:rPr dirty="0" sz="1050" spc="12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what</a:t>
                      </a:r>
                      <a:r>
                        <a:rPr dirty="0" sz="1050" spc="12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>
                          <a:latin typeface="Lucida Sans"/>
                          <a:cs typeface="Lucida Sans"/>
                        </a:rPr>
                        <a:t>I</a:t>
                      </a:r>
                      <a:r>
                        <a:rPr dirty="0" sz="1050" spc="114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050" spc="-25">
                          <a:latin typeface="Lucida Sans"/>
                          <a:cs typeface="Lucida Sans"/>
                        </a:rPr>
                        <a:t>buy</a:t>
                      </a:r>
                      <a:endParaRPr sz="1050">
                        <a:latin typeface="Lucida Sans"/>
                        <a:cs typeface="Lucida Sans"/>
                      </a:endParaRPr>
                    </a:p>
                  </a:txBody>
                  <a:tcPr marL="0" marR="0" marB="0" marT="21590">
                    <a:lnL w="9525">
                      <a:solidFill>
                        <a:srgbClr val="A0AABC"/>
                      </a:solidFill>
                      <a:prstDash val="solid"/>
                    </a:lnL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A0AA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r" marR="273050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49%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016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A0AA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51%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016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A0AA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3810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44%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016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A0AA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46%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016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A0AA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35%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016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A0AA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34%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016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A0AA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9390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24%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016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A0AA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A0AA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91770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18%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0160">
                    <a:lnR w="9525">
                      <a:solidFill>
                        <a:srgbClr val="A0AABC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A0AABC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157043" y="491597"/>
            <a:ext cx="494030" cy="102870"/>
          </a:xfrm>
          <a:custGeom>
            <a:avLst/>
            <a:gdLst/>
            <a:ahLst/>
            <a:cxnLst/>
            <a:rect l="l" t="t" r="r" b="b"/>
            <a:pathLst>
              <a:path w="494029" h="102870">
                <a:moveTo>
                  <a:pt x="485289" y="5875"/>
                </a:moveTo>
                <a:lnTo>
                  <a:pt x="482051" y="5875"/>
                </a:lnTo>
                <a:lnTo>
                  <a:pt x="480509" y="6339"/>
                </a:lnTo>
                <a:lnTo>
                  <a:pt x="478967" y="7112"/>
                </a:lnTo>
                <a:lnTo>
                  <a:pt x="477271" y="7885"/>
                </a:lnTo>
                <a:lnTo>
                  <a:pt x="476037" y="9122"/>
                </a:lnTo>
                <a:lnTo>
                  <a:pt x="475267" y="10667"/>
                </a:lnTo>
                <a:lnTo>
                  <a:pt x="474341" y="12214"/>
                </a:lnTo>
                <a:lnTo>
                  <a:pt x="473878" y="13760"/>
                </a:lnTo>
                <a:lnTo>
                  <a:pt x="473878" y="17162"/>
                </a:lnTo>
                <a:lnTo>
                  <a:pt x="474341" y="18708"/>
                </a:lnTo>
                <a:lnTo>
                  <a:pt x="475267" y="20255"/>
                </a:lnTo>
                <a:lnTo>
                  <a:pt x="476037" y="21800"/>
                </a:lnTo>
                <a:lnTo>
                  <a:pt x="477271" y="23037"/>
                </a:lnTo>
                <a:lnTo>
                  <a:pt x="478814" y="23811"/>
                </a:lnTo>
                <a:lnTo>
                  <a:pt x="480355" y="24738"/>
                </a:lnTo>
                <a:lnTo>
                  <a:pt x="482051" y="25048"/>
                </a:lnTo>
                <a:lnTo>
                  <a:pt x="485444" y="25048"/>
                </a:lnTo>
                <a:lnTo>
                  <a:pt x="486986" y="24738"/>
                </a:lnTo>
                <a:lnTo>
                  <a:pt x="488528" y="23811"/>
                </a:lnTo>
                <a:lnTo>
                  <a:pt x="489146" y="23501"/>
                </a:lnTo>
                <a:lnTo>
                  <a:pt x="482359" y="23501"/>
                </a:lnTo>
                <a:lnTo>
                  <a:pt x="480973" y="23192"/>
                </a:lnTo>
                <a:lnTo>
                  <a:pt x="479585" y="22419"/>
                </a:lnTo>
                <a:lnTo>
                  <a:pt x="478350" y="21800"/>
                </a:lnTo>
                <a:lnTo>
                  <a:pt x="477271" y="20718"/>
                </a:lnTo>
                <a:lnTo>
                  <a:pt x="476655" y="19481"/>
                </a:lnTo>
                <a:lnTo>
                  <a:pt x="475884" y="18244"/>
                </a:lnTo>
                <a:lnTo>
                  <a:pt x="475644" y="17162"/>
                </a:lnTo>
                <a:lnTo>
                  <a:pt x="475652" y="13760"/>
                </a:lnTo>
                <a:lnTo>
                  <a:pt x="475884" y="12833"/>
                </a:lnTo>
                <a:lnTo>
                  <a:pt x="482359" y="7421"/>
                </a:lnTo>
                <a:lnTo>
                  <a:pt x="489145" y="7421"/>
                </a:lnTo>
                <a:lnTo>
                  <a:pt x="486986" y="6339"/>
                </a:lnTo>
                <a:lnTo>
                  <a:pt x="485289" y="5875"/>
                </a:lnTo>
                <a:close/>
              </a:path>
              <a:path w="494029" h="102870">
                <a:moveTo>
                  <a:pt x="489145" y="7421"/>
                </a:moveTo>
                <a:lnTo>
                  <a:pt x="484982" y="7421"/>
                </a:lnTo>
                <a:lnTo>
                  <a:pt x="486369" y="7885"/>
                </a:lnTo>
                <a:lnTo>
                  <a:pt x="487757" y="8503"/>
                </a:lnTo>
                <a:lnTo>
                  <a:pt x="488991" y="9277"/>
                </a:lnTo>
                <a:lnTo>
                  <a:pt x="490070" y="10204"/>
                </a:lnTo>
                <a:lnTo>
                  <a:pt x="490687" y="11441"/>
                </a:lnTo>
                <a:lnTo>
                  <a:pt x="491458" y="12833"/>
                </a:lnTo>
                <a:lnTo>
                  <a:pt x="491805" y="13760"/>
                </a:lnTo>
                <a:lnTo>
                  <a:pt x="491818" y="17162"/>
                </a:lnTo>
                <a:lnTo>
                  <a:pt x="491458" y="18244"/>
                </a:lnTo>
                <a:lnTo>
                  <a:pt x="490687" y="19481"/>
                </a:lnTo>
                <a:lnTo>
                  <a:pt x="490070" y="20718"/>
                </a:lnTo>
                <a:lnTo>
                  <a:pt x="488991" y="21800"/>
                </a:lnTo>
                <a:lnTo>
                  <a:pt x="487757" y="22419"/>
                </a:lnTo>
                <a:lnTo>
                  <a:pt x="486524" y="23192"/>
                </a:lnTo>
                <a:lnTo>
                  <a:pt x="485136" y="23501"/>
                </a:lnTo>
                <a:lnTo>
                  <a:pt x="489146" y="23501"/>
                </a:lnTo>
                <a:lnTo>
                  <a:pt x="493463" y="17162"/>
                </a:lnTo>
                <a:lnTo>
                  <a:pt x="493463" y="13760"/>
                </a:lnTo>
                <a:lnTo>
                  <a:pt x="493001" y="12214"/>
                </a:lnTo>
                <a:lnTo>
                  <a:pt x="491998" y="10514"/>
                </a:lnTo>
                <a:lnTo>
                  <a:pt x="491304" y="9122"/>
                </a:lnTo>
                <a:lnTo>
                  <a:pt x="490070" y="7885"/>
                </a:lnTo>
                <a:lnTo>
                  <a:pt x="489145" y="7421"/>
                </a:lnTo>
                <a:close/>
              </a:path>
              <a:path w="494029" h="102870">
                <a:moveTo>
                  <a:pt x="485136" y="10514"/>
                </a:moveTo>
                <a:lnTo>
                  <a:pt x="479430" y="10514"/>
                </a:lnTo>
                <a:lnTo>
                  <a:pt x="479430" y="20873"/>
                </a:lnTo>
                <a:lnTo>
                  <a:pt x="481126" y="20873"/>
                </a:lnTo>
                <a:lnTo>
                  <a:pt x="481126" y="16389"/>
                </a:lnTo>
                <a:lnTo>
                  <a:pt x="484828" y="16389"/>
                </a:lnTo>
                <a:lnTo>
                  <a:pt x="484518" y="16234"/>
                </a:lnTo>
                <a:lnTo>
                  <a:pt x="485444" y="16079"/>
                </a:lnTo>
                <a:lnTo>
                  <a:pt x="486215" y="15770"/>
                </a:lnTo>
                <a:lnTo>
                  <a:pt x="486987" y="14997"/>
                </a:lnTo>
                <a:lnTo>
                  <a:pt x="481126" y="14997"/>
                </a:lnTo>
                <a:lnTo>
                  <a:pt x="481126" y="11904"/>
                </a:lnTo>
                <a:lnTo>
                  <a:pt x="487089" y="11904"/>
                </a:lnTo>
                <a:lnTo>
                  <a:pt x="486677" y="11286"/>
                </a:lnTo>
                <a:lnTo>
                  <a:pt x="485753" y="10667"/>
                </a:lnTo>
                <a:lnTo>
                  <a:pt x="485136" y="10514"/>
                </a:lnTo>
                <a:close/>
              </a:path>
              <a:path w="494029" h="102870">
                <a:moveTo>
                  <a:pt x="484828" y="16389"/>
                </a:moveTo>
                <a:lnTo>
                  <a:pt x="482668" y="16389"/>
                </a:lnTo>
                <a:lnTo>
                  <a:pt x="483130" y="16544"/>
                </a:lnTo>
                <a:lnTo>
                  <a:pt x="483439" y="16852"/>
                </a:lnTo>
                <a:lnTo>
                  <a:pt x="483903" y="17162"/>
                </a:lnTo>
                <a:lnTo>
                  <a:pt x="484518" y="17934"/>
                </a:lnTo>
                <a:lnTo>
                  <a:pt x="485289" y="19171"/>
                </a:lnTo>
                <a:lnTo>
                  <a:pt x="486215" y="20873"/>
                </a:lnTo>
                <a:lnTo>
                  <a:pt x="488219" y="20873"/>
                </a:lnTo>
                <a:lnTo>
                  <a:pt x="486898" y="18708"/>
                </a:lnTo>
                <a:lnTo>
                  <a:pt x="486369" y="17781"/>
                </a:lnTo>
                <a:lnTo>
                  <a:pt x="485753" y="17162"/>
                </a:lnTo>
                <a:lnTo>
                  <a:pt x="485444" y="16697"/>
                </a:lnTo>
                <a:lnTo>
                  <a:pt x="484828" y="16389"/>
                </a:lnTo>
                <a:close/>
              </a:path>
              <a:path w="494029" h="102870">
                <a:moveTo>
                  <a:pt x="487089" y="11904"/>
                </a:moveTo>
                <a:lnTo>
                  <a:pt x="484365" y="11904"/>
                </a:lnTo>
                <a:lnTo>
                  <a:pt x="485289" y="12369"/>
                </a:lnTo>
                <a:lnTo>
                  <a:pt x="485444" y="12523"/>
                </a:lnTo>
                <a:lnTo>
                  <a:pt x="485599" y="12833"/>
                </a:lnTo>
                <a:lnTo>
                  <a:pt x="485675" y="14070"/>
                </a:lnTo>
                <a:lnTo>
                  <a:pt x="485598" y="14225"/>
                </a:lnTo>
                <a:lnTo>
                  <a:pt x="485136" y="14533"/>
                </a:lnTo>
                <a:lnTo>
                  <a:pt x="484827" y="14843"/>
                </a:lnTo>
                <a:lnTo>
                  <a:pt x="484210" y="14997"/>
                </a:lnTo>
                <a:lnTo>
                  <a:pt x="486987" y="14997"/>
                </a:lnTo>
                <a:lnTo>
                  <a:pt x="487295" y="14688"/>
                </a:lnTo>
                <a:lnTo>
                  <a:pt x="487410" y="14225"/>
                </a:lnTo>
                <a:lnTo>
                  <a:pt x="487295" y="12214"/>
                </a:lnTo>
                <a:lnTo>
                  <a:pt x="487089" y="11904"/>
                </a:lnTo>
                <a:close/>
              </a:path>
              <a:path w="494029" h="102870">
                <a:moveTo>
                  <a:pt x="368710" y="27367"/>
                </a:moveTo>
                <a:lnTo>
                  <a:pt x="361462" y="27367"/>
                </a:lnTo>
                <a:lnTo>
                  <a:pt x="354985" y="28912"/>
                </a:lnTo>
                <a:lnTo>
                  <a:pt x="343574" y="35097"/>
                </a:lnTo>
                <a:lnTo>
                  <a:pt x="338947" y="39582"/>
                </a:lnTo>
                <a:lnTo>
                  <a:pt x="335864" y="45457"/>
                </a:lnTo>
                <a:lnTo>
                  <a:pt x="332625" y="51487"/>
                </a:lnTo>
                <a:lnTo>
                  <a:pt x="331227" y="56949"/>
                </a:lnTo>
                <a:lnTo>
                  <a:pt x="331177" y="72487"/>
                </a:lnTo>
                <a:lnTo>
                  <a:pt x="332625" y="79162"/>
                </a:lnTo>
                <a:lnTo>
                  <a:pt x="335947" y="85039"/>
                </a:lnTo>
                <a:lnTo>
                  <a:pt x="338947" y="90605"/>
                </a:lnTo>
                <a:lnTo>
                  <a:pt x="343574" y="94933"/>
                </a:lnTo>
                <a:lnTo>
                  <a:pt x="349742" y="98026"/>
                </a:lnTo>
                <a:lnTo>
                  <a:pt x="355756" y="100963"/>
                </a:lnTo>
                <a:lnTo>
                  <a:pt x="362078" y="102355"/>
                </a:lnTo>
                <a:lnTo>
                  <a:pt x="368863" y="102355"/>
                </a:lnTo>
                <a:lnTo>
                  <a:pt x="399620" y="86894"/>
                </a:lnTo>
                <a:lnTo>
                  <a:pt x="363774" y="86894"/>
                </a:lnTo>
                <a:lnTo>
                  <a:pt x="359456" y="85039"/>
                </a:lnTo>
                <a:lnTo>
                  <a:pt x="356064" y="81328"/>
                </a:lnTo>
                <a:lnTo>
                  <a:pt x="352672" y="77462"/>
                </a:lnTo>
                <a:lnTo>
                  <a:pt x="350975" y="72050"/>
                </a:lnTo>
                <a:lnTo>
                  <a:pt x="351070" y="57517"/>
                </a:lnTo>
                <a:lnTo>
                  <a:pt x="352672" y="52260"/>
                </a:lnTo>
                <a:lnTo>
                  <a:pt x="356064" y="48549"/>
                </a:lnTo>
                <a:lnTo>
                  <a:pt x="359456" y="44683"/>
                </a:lnTo>
                <a:lnTo>
                  <a:pt x="363774" y="42828"/>
                </a:lnTo>
                <a:lnTo>
                  <a:pt x="399883" y="42828"/>
                </a:lnTo>
                <a:lnTo>
                  <a:pt x="395850" y="37881"/>
                </a:lnTo>
                <a:lnTo>
                  <a:pt x="390156" y="33303"/>
                </a:lnTo>
                <a:lnTo>
                  <a:pt x="383726" y="30015"/>
                </a:lnTo>
                <a:lnTo>
                  <a:pt x="376572" y="28031"/>
                </a:lnTo>
                <a:lnTo>
                  <a:pt x="368710" y="27367"/>
                </a:lnTo>
                <a:close/>
              </a:path>
              <a:path w="494029" h="102870">
                <a:moveTo>
                  <a:pt x="423915" y="28912"/>
                </a:moveTo>
                <a:lnTo>
                  <a:pt x="403715" y="28912"/>
                </a:lnTo>
                <a:lnTo>
                  <a:pt x="433167" y="100810"/>
                </a:lnTo>
                <a:lnTo>
                  <a:pt x="450439" y="100810"/>
                </a:lnTo>
                <a:lnTo>
                  <a:pt x="459667" y="77925"/>
                </a:lnTo>
                <a:lnTo>
                  <a:pt x="441650" y="77925"/>
                </a:lnTo>
                <a:lnTo>
                  <a:pt x="437794" y="65712"/>
                </a:lnTo>
                <a:lnTo>
                  <a:pt x="423915" y="28912"/>
                </a:lnTo>
                <a:close/>
              </a:path>
              <a:path w="494029" h="102870">
                <a:moveTo>
                  <a:pt x="399883" y="42828"/>
                </a:moveTo>
                <a:lnTo>
                  <a:pt x="373799" y="42828"/>
                </a:lnTo>
                <a:lnTo>
                  <a:pt x="377962" y="44683"/>
                </a:lnTo>
                <a:lnTo>
                  <a:pt x="381354" y="48549"/>
                </a:lnTo>
                <a:lnTo>
                  <a:pt x="384747" y="52260"/>
                </a:lnTo>
                <a:lnTo>
                  <a:pt x="386545" y="57517"/>
                </a:lnTo>
                <a:lnTo>
                  <a:pt x="386546" y="72050"/>
                </a:lnTo>
                <a:lnTo>
                  <a:pt x="384747" y="77462"/>
                </a:lnTo>
                <a:lnTo>
                  <a:pt x="381354" y="81328"/>
                </a:lnTo>
                <a:lnTo>
                  <a:pt x="377962" y="85039"/>
                </a:lnTo>
                <a:lnTo>
                  <a:pt x="373799" y="86894"/>
                </a:lnTo>
                <a:lnTo>
                  <a:pt x="399620" y="86894"/>
                </a:lnTo>
                <a:lnTo>
                  <a:pt x="406272" y="63856"/>
                </a:lnTo>
                <a:lnTo>
                  <a:pt x="405695" y="56949"/>
                </a:lnTo>
                <a:lnTo>
                  <a:pt x="403753" y="49921"/>
                </a:lnTo>
                <a:lnTo>
                  <a:pt x="400481" y="43561"/>
                </a:lnTo>
                <a:lnTo>
                  <a:pt x="399883" y="42828"/>
                </a:lnTo>
                <a:close/>
              </a:path>
              <a:path w="494029" h="102870">
                <a:moveTo>
                  <a:pt x="479430" y="28912"/>
                </a:moveTo>
                <a:lnTo>
                  <a:pt x="459691" y="28912"/>
                </a:lnTo>
                <a:lnTo>
                  <a:pt x="445813" y="65712"/>
                </a:lnTo>
                <a:lnTo>
                  <a:pt x="444271" y="69731"/>
                </a:lnTo>
                <a:lnTo>
                  <a:pt x="442729" y="74679"/>
                </a:lnTo>
                <a:lnTo>
                  <a:pt x="441650" y="77925"/>
                </a:lnTo>
                <a:lnTo>
                  <a:pt x="459667" y="77925"/>
                </a:lnTo>
                <a:lnTo>
                  <a:pt x="479430" y="28912"/>
                </a:lnTo>
                <a:close/>
              </a:path>
              <a:path w="494029" h="102870">
                <a:moveTo>
                  <a:pt x="112726" y="27367"/>
                </a:moveTo>
                <a:lnTo>
                  <a:pt x="105632" y="27367"/>
                </a:lnTo>
                <a:lnTo>
                  <a:pt x="99155" y="28912"/>
                </a:lnTo>
                <a:lnTo>
                  <a:pt x="75348" y="72487"/>
                </a:lnTo>
                <a:lnTo>
                  <a:pt x="76795" y="79162"/>
                </a:lnTo>
                <a:lnTo>
                  <a:pt x="106249" y="102355"/>
                </a:lnTo>
                <a:lnTo>
                  <a:pt x="112880" y="102355"/>
                </a:lnTo>
                <a:lnTo>
                  <a:pt x="143712" y="86894"/>
                </a:lnTo>
                <a:lnTo>
                  <a:pt x="107791" y="86894"/>
                </a:lnTo>
                <a:lnTo>
                  <a:pt x="103473" y="85039"/>
                </a:lnTo>
                <a:lnTo>
                  <a:pt x="100081" y="81328"/>
                </a:lnTo>
                <a:lnTo>
                  <a:pt x="96688" y="77462"/>
                </a:lnTo>
                <a:lnTo>
                  <a:pt x="94992" y="72050"/>
                </a:lnTo>
                <a:lnTo>
                  <a:pt x="95086" y="57517"/>
                </a:lnTo>
                <a:lnTo>
                  <a:pt x="96688" y="52260"/>
                </a:lnTo>
                <a:lnTo>
                  <a:pt x="100081" y="48549"/>
                </a:lnTo>
                <a:lnTo>
                  <a:pt x="103473" y="44683"/>
                </a:lnTo>
                <a:lnTo>
                  <a:pt x="107791" y="42828"/>
                </a:lnTo>
                <a:lnTo>
                  <a:pt x="143920" y="42828"/>
                </a:lnTo>
                <a:lnTo>
                  <a:pt x="139866" y="37881"/>
                </a:lnTo>
                <a:lnTo>
                  <a:pt x="134194" y="33303"/>
                </a:lnTo>
                <a:lnTo>
                  <a:pt x="127799" y="30015"/>
                </a:lnTo>
                <a:lnTo>
                  <a:pt x="120653" y="28031"/>
                </a:lnTo>
                <a:lnTo>
                  <a:pt x="112726" y="27367"/>
                </a:lnTo>
                <a:close/>
              </a:path>
              <a:path w="494029" h="102870">
                <a:moveTo>
                  <a:pt x="23749" y="1545"/>
                </a:moveTo>
                <a:lnTo>
                  <a:pt x="0" y="1545"/>
                </a:lnTo>
                <a:lnTo>
                  <a:pt x="36855" y="59063"/>
                </a:lnTo>
                <a:lnTo>
                  <a:pt x="36855" y="100810"/>
                </a:lnTo>
                <a:lnTo>
                  <a:pt x="57210" y="100810"/>
                </a:lnTo>
                <a:lnTo>
                  <a:pt x="57309" y="59063"/>
                </a:lnTo>
                <a:lnTo>
                  <a:pt x="69017" y="40819"/>
                </a:lnTo>
                <a:lnTo>
                  <a:pt x="47496" y="40819"/>
                </a:lnTo>
                <a:lnTo>
                  <a:pt x="23749" y="1545"/>
                </a:lnTo>
                <a:close/>
              </a:path>
              <a:path w="494029" h="102870">
                <a:moveTo>
                  <a:pt x="143920" y="42828"/>
                </a:moveTo>
                <a:lnTo>
                  <a:pt x="117815" y="42828"/>
                </a:lnTo>
                <a:lnTo>
                  <a:pt x="122132" y="44683"/>
                </a:lnTo>
                <a:lnTo>
                  <a:pt x="125525" y="48549"/>
                </a:lnTo>
                <a:lnTo>
                  <a:pt x="128917" y="52260"/>
                </a:lnTo>
                <a:lnTo>
                  <a:pt x="130565" y="57517"/>
                </a:lnTo>
                <a:lnTo>
                  <a:pt x="130567" y="72050"/>
                </a:lnTo>
                <a:lnTo>
                  <a:pt x="128917" y="77462"/>
                </a:lnTo>
                <a:lnTo>
                  <a:pt x="125525" y="81328"/>
                </a:lnTo>
                <a:lnTo>
                  <a:pt x="122132" y="85039"/>
                </a:lnTo>
                <a:lnTo>
                  <a:pt x="117815" y="86894"/>
                </a:lnTo>
                <a:lnTo>
                  <a:pt x="143712" y="86894"/>
                </a:lnTo>
                <a:lnTo>
                  <a:pt x="144456" y="86002"/>
                </a:lnTo>
                <a:lnTo>
                  <a:pt x="147827" y="79607"/>
                </a:lnTo>
                <a:lnTo>
                  <a:pt x="149838" y="72487"/>
                </a:lnTo>
                <a:lnTo>
                  <a:pt x="150480" y="64938"/>
                </a:lnTo>
                <a:lnTo>
                  <a:pt x="150439" y="63856"/>
                </a:lnTo>
                <a:lnTo>
                  <a:pt x="149841" y="56949"/>
                </a:lnTo>
                <a:lnTo>
                  <a:pt x="147846" y="49921"/>
                </a:lnTo>
                <a:lnTo>
                  <a:pt x="144521" y="43561"/>
                </a:lnTo>
                <a:lnTo>
                  <a:pt x="143920" y="42828"/>
                </a:lnTo>
                <a:close/>
              </a:path>
              <a:path w="494029" h="102870">
                <a:moveTo>
                  <a:pt x="94221" y="1545"/>
                </a:moveTo>
                <a:lnTo>
                  <a:pt x="70782" y="1545"/>
                </a:lnTo>
                <a:lnTo>
                  <a:pt x="47496" y="40819"/>
                </a:lnTo>
                <a:lnTo>
                  <a:pt x="69017" y="40819"/>
                </a:lnTo>
                <a:lnTo>
                  <a:pt x="94221" y="1545"/>
                </a:lnTo>
                <a:close/>
              </a:path>
              <a:path w="494029" h="102870">
                <a:moveTo>
                  <a:pt x="281274" y="0"/>
                </a:moveTo>
                <a:lnTo>
                  <a:pt x="271713" y="0"/>
                </a:lnTo>
                <a:lnTo>
                  <a:pt x="263540" y="1545"/>
                </a:lnTo>
                <a:lnTo>
                  <a:pt x="234954" y="29581"/>
                </a:lnTo>
                <a:lnTo>
                  <a:pt x="231311" y="50868"/>
                </a:lnTo>
                <a:lnTo>
                  <a:pt x="231663" y="57913"/>
                </a:lnTo>
                <a:lnTo>
                  <a:pt x="249293" y="92397"/>
                </a:lnTo>
                <a:lnTo>
                  <a:pt x="282354" y="102510"/>
                </a:lnTo>
                <a:lnTo>
                  <a:pt x="290681" y="102510"/>
                </a:lnTo>
                <a:lnTo>
                  <a:pt x="298853" y="100963"/>
                </a:lnTo>
                <a:lnTo>
                  <a:pt x="315045" y="94780"/>
                </a:lnTo>
                <a:lnTo>
                  <a:pt x="321213" y="91222"/>
                </a:lnTo>
                <a:lnTo>
                  <a:pt x="325377" y="87048"/>
                </a:lnTo>
                <a:lnTo>
                  <a:pt x="325377" y="85347"/>
                </a:lnTo>
                <a:lnTo>
                  <a:pt x="272484" y="85347"/>
                </a:lnTo>
                <a:lnTo>
                  <a:pt x="265545" y="82410"/>
                </a:lnTo>
                <a:lnTo>
                  <a:pt x="252129" y="50095"/>
                </a:lnTo>
                <a:lnTo>
                  <a:pt x="252620" y="42381"/>
                </a:lnTo>
                <a:lnTo>
                  <a:pt x="272329" y="17007"/>
                </a:lnTo>
                <a:lnTo>
                  <a:pt x="320228" y="17007"/>
                </a:lnTo>
                <a:lnTo>
                  <a:pt x="317512" y="12833"/>
                </a:lnTo>
                <a:lnTo>
                  <a:pt x="310573" y="7730"/>
                </a:lnTo>
                <a:lnTo>
                  <a:pt x="304759" y="4305"/>
                </a:lnTo>
                <a:lnTo>
                  <a:pt x="297948" y="1894"/>
                </a:lnTo>
                <a:lnTo>
                  <a:pt x="290124" y="468"/>
                </a:lnTo>
                <a:lnTo>
                  <a:pt x="281274" y="0"/>
                </a:lnTo>
                <a:close/>
              </a:path>
              <a:path w="494029" h="102870">
                <a:moveTo>
                  <a:pt x="325377" y="47621"/>
                </a:moveTo>
                <a:lnTo>
                  <a:pt x="281583" y="47621"/>
                </a:lnTo>
                <a:lnTo>
                  <a:pt x="281583" y="64320"/>
                </a:lnTo>
                <a:lnTo>
                  <a:pt x="304868" y="64320"/>
                </a:lnTo>
                <a:lnTo>
                  <a:pt x="304868" y="76843"/>
                </a:lnTo>
                <a:lnTo>
                  <a:pt x="301783" y="79317"/>
                </a:lnTo>
                <a:lnTo>
                  <a:pt x="298082" y="81328"/>
                </a:lnTo>
                <a:lnTo>
                  <a:pt x="293919" y="82873"/>
                </a:lnTo>
                <a:lnTo>
                  <a:pt x="289601" y="84574"/>
                </a:lnTo>
                <a:lnTo>
                  <a:pt x="285283" y="85347"/>
                </a:lnTo>
                <a:lnTo>
                  <a:pt x="325377" y="85347"/>
                </a:lnTo>
                <a:lnTo>
                  <a:pt x="325377" y="47621"/>
                </a:lnTo>
                <a:close/>
              </a:path>
              <a:path w="494029" h="102870">
                <a:moveTo>
                  <a:pt x="320228" y="17007"/>
                </a:moveTo>
                <a:lnTo>
                  <a:pt x="287134" y="17007"/>
                </a:lnTo>
                <a:lnTo>
                  <a:pt x="292068" y="18399"/>
                </a:lnTo>
                <a:lnTo>
                  <a:pt x="295923" y="21337"/>
                </a:lnTo>
                <a:lnTo>
                  <a:pt x="299779" y="24119"/>
                </a:lnTo>
                <a:lnTo>
                  <a:pt x="302400" y="27985"/>
                </a:lnTo>
                <a:lnTo>
                  <a:pt x="303942" y="32778"/>
                </a:lnTo>
                <a:lnTo>
                  <a:pt x="324143" y="29067"/>
                </a:lnTo>
                <a:lnTo>
                  <a:pt x="322139" y="19945"/>
                </a:lnTo>
                <a:lnTo>
                  <a:pt x="320228" y="17007"/>
                </a:lnTo>
                <a:close/>
              </a:path>
              <a:path w="494029" h="102870">
                <a:moveTo>
                  <a:pt x="175950" y="28912"/>
                </a:moveTo>
                <a:lnTo>
                  <a:pt x="156674" y="28912"/>
                </a:lnTo>
                <a:lnTo>
                  <a:pt x="156702" y="81328"/>
                </a:lnTo>
                <a:lnTo>
                  <a:pt x="176104" y="102355"/>
                </a:lnTo>
                <a:lnTo>
                  <a:pt x="185820" y="102355"/>
                </a:lnTo>
                <a:lnTo>
                  <a:pt x="190291" y="101273"/>
                </a:lnTo>
                <a:lnTo>
                  <a:pt x="198927" y="96944"/>
                </a:lnTo>
                <a:lnTo>
                  <a:pt x="202474" y="93851"/>
                </a:lnTo>
                <a:lnTo>
                  <a:pt x="205096" y="90140"/>
                </a:lnTo>
                <a:lnTo>
                  <a:pt x="223137" y="90140"/>
                </a:lnTo>
                <a:lnTo>
                  <a:pt x="223137" y="87976"/>
                </a:lnTo>
                <a:lnTo>
                  <a:pt x="185202" y="87976"/>
                </a:lnTo>
                <a:lnTo>
                  <a:pt x="182890" y="87203"/>
                </a:lnTo>
                <a:lnTo>
                  <a:pt x="175950" y="72050"/>
                </a:lnTo>
                <a:lnTo>
                  <a:pt x="175950" y="28912"/>
                </a:lnTo>
                <a:close/>
              </a:path>
              <a:path w="494029" h="102870">
                <a:moveTo>
                  <a:pt x="223137" y="90140"/>
                </a:moveTo>
                <a:lnTo>
                  <a:pt x="205096" y="90140"/>
                </a:lnTo>
                <a:lnTo>
                  <a:pt x="205096" y="100810"/>
                </a:lnTo>
                <a:lnTo>
                  <a:pt x="223137" y="100810"/>
                </a:lnTo>
                <a:lnTo>
                  <a:pt x="223137" y="90140"/>
                </a:lnTo>
                <a:close/>
              </a:path>
              <a:path w="494029" h="102870">
                <a:moveTo>
                  <a:pt x="223137" y="28912"/>
                </a:moveTo>
                <a:lnTo>
                  <a:pt x="203708" y="28912"/>
                </a:lnTo>
                <a:lnTo>
                  <a:pt x="203708" y="69576"/>
                </a:lnTo>
                <a:lnTo>
                  <a:pt x="203245" y="76070"/>
                </a:lnTo>
                <a:lnTo>
                  <a:pt x="191371" y="87976"/>
                </a:lnTo>
                <a:lnTo>
                  <a:pt x="223137" y="87976"/>
                </a:lnTo>
                <a:lnTo>
                  <a:pt x="223137" y="28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0"/>
              <a:t>The</a:t>
            </a:r>
            <a:r>
              <a:rPr dirty="0" spc="-409"/>
              <a:t> </a:t>
            </a:r>
            <a:r>
              <a:rPr dirty="0" spc="-180"/>
              <a:t>purchasing</a:t>
            </a:r>
            <a:r>
              <a:rPr dirty="0" spc="-409"/>
              <a:t> </a:t>
            </a:r>
            <a:r>
              <a:rPr dirty="0" spc="-185"/>
              <a:t>power</a:t>
            </a:r>
            <a:r>
              <a:rPr dirty="0" spc="-400"/>
              <a:t> </a:t>
            </a:r>
            <a:r>
              <a:rPr dirty="0" spc="-95"/>
              <a:t>of</a:t>
            </a:r>
            <a:r>
              <a:rPr dirty="0" spc="-400"/>
              <a:t> </a:t>
            </a:r>
            <a:r>
              <a:rPr dirty="0" spc="-130"/>
              <a:t>advertising</a:t>
            </a: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591" y="1584960"/>
            <a:ext cx="536447" cy="490727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1287462" y="1763268"/>
            <a:ext cx="776732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70">
                <a:solidFill>
                  <a:srgbClr val="FFFFFF"/>
                </a:solidFill>
                <a:latin typeface="Verdana"/>
                <a:cs typeface="Verdana"/>
              </a:rPr>
              <a:t>Advertising</a:t>
            </a:r>
            <a:r>
              <a:rPr dirty="0" sz="3200" spc="-2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200" spc="-155">
                <a:solidFill>
                  <a:srgbClr val="FFFFFF"/>
                </a:solidFill>
                <a:latin typeface="Verdana"/>
                <a:cs typeface="Verdana"/>
              </a:rPr>
              <a:t>helps</a:t>
            </a:r>
            <a:r>
              <a:rPr dirty="0" sz="32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200" spc="-215">
                <a:solidFill>
                  <a:srgbClr val="FFFFFF"/>
                </a:solidFill>
                <a:latin typeface="Verdana"/>
                <a:cs typeface="Verdana"/>
              </a:rPr>
              <a:t>me</a:t>
            </a:r>
            <a:r>
              <a:rPr dirty="0" sz="32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200" spc="-100">
                <a:solidFill>
                  <a:srgbClr val="FFFFFF"/>
                </a:solidFill>
                <a:latin typeface="Verdana"/>
                <a:cs typeface="Verdana"/>
              </a:rPr>
              <a:t>choose</a:t>
            </a:r>
            <a:r>
              <a:rPr dirty="0" sz="32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200" spc="-195">
                <a:solidFill>
                  <a:srgbClr val="FFFFFF"/>
                </a:solidFill>
                <a:latin typeface="Verdana"/>
                <a:cs typeface="Verdana"/>
              </a:rPr>
              <a:t>what</a:t>
            </a:r>
            <a:r>
              <a:rPr dirty="0" sz="3200" spc="-2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200" spc="-13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dirty="0" sz="32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200" spc="-105">
                <a:solidFill>
                  <a:srgbClr val="FFFFFF"/>
                </a:solidFill>
                <a:latin typeface="Verdana"/>
                <a:cs typeface="Verdana"/>
              </a:rPr>
              <a:t>buy”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27050" y="470407"/>
            <a:ext cx="19653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2795" algn="l"/>
              </a:tabLst>
            </a:pP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17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864842" y="2824147"/>
            <a:ext cx="1812289" cy="1812289"/>
            <a:chOff x="864842" y="2824147"/>
            <a:chExt cx="1812289" cy="1812289"/>
          </a:xfrm>
        </p:grpSpPr>
        <p:sp>
          <p:nvSpPr>
            <p:cNvPr id="10" name="object 10" descr=""/>
            <p:cNvSpPr/>
            <p:nvPr/>
          </p:nvSpPr>
          <p:spPr>
            <a:xfrm>
              <a:off x="1770697" y="2824147"/>
              <a:ext cx="906144" cy="1812289"/>
            </a:xfrm>
            <a:custGeom>
              <a:avLst/>
              <a:gdLst/>
              <a:ahLst/>
              <a:cxnLst/>
              <a:rect l="l" t="t" r="r" b="b"/>
              <a:pathLst>
                <a:path w="906144" h="1812289">
                  <a:moveTo>
                    <a:pt x="0" y="0"/>
                  </a:moveTo>
                  <a:lnTo>
                    <a:pt x="0" y="226463"/>
                  </a:lnTo>
                  <a:lnTo>
                    <a:pt x="48519" y="228169"/>
                  </a:lnTo>
                  <a:lnTo>
                    <a:pt x="96117" y="233210"/>
                  </a:lnTo>
                  <a:lnTo>
                    <a:pt x="142680" y="241471"/>
                  </a:lnTo>
                  <a:lnTo>
                    <a:pt x="188092" y="252837"/>
                  </a:lnTo>
                  <a:lnTo>
                    <a:pt x="232239" y="267193"/>
                  </a:lnTo>
                  <a:lnTo>
                    <a:pt x="275004" y="284424"/>
                  </a:lnTo>
                  <a:lnTo>
                    <a:pt x="316275" y="304416"/>
                  </a:lnTo>
                  <a:lnTo>
                    <a:pt x="355934" y="327052"/>
                  </a:lnTo>
                  <a:lnTo>
                    <a:pt x="393869" y="352219"/>
                  </a:lnTo>
                  <a:lnTo>
                    <a:pt x="429962" y="379801"/>
                  </a:lnTo>
                  <a:lnTo>
                    <a:pt x="464101" y="409684"/>
                  </a:lnTo>
                  <a:lnTo>
                    <a:pt x="496169" y="441752"/>
                  </a:lnTo>
                  <a:lnTo>
                    <a:pt x="526051" y="475890"/>
                  </a:lnTo>
                  <a:lnTo>
                    <a:pt x="553634" y="511984"/>
                  </a:lnTo>
                  <a:lnTo>
                    <a:pt x="578801" y="549918"/>
                  </a:lnTo>
                  <a:lnTo>
                    <a:pt x="601437" y="589578"/>
                  </a:lnTo>
                  <a:lnTo>
                    <a:pt x="621429" y="630848"/>
                  </a:lnTo>
                  <a:lnTo>
                    <a:pt x="638660" y="673614"/>
                  </a:lnTo>
                  <a:lnTo>
                    <a:pt x="653016" y="717761"/>
                  </a:lnTo>
                  <a:lnTo>
                    <a:pt x="664382" y="763173"/>
                  </a:lnTo>
                  <a:lnTo>
                    <a:pt x="672643" y="809736"/>
                  </a:lnTo>
                  <a:lnTo>
                    <a:pt x="677684" y="857334"/>
                  </a:lnTo>
                  <a:lnTo>
                    <a:pt x="679390" y="905854"/>
                  </a:lnTo>
                  <a:lnTo>
                    <a:pt x="677684" y="954373"/>
                  </a:lnTo>
                  <a:lnTo>
                    <a:pt x="672643" y="1001971"/>
                  </a:lnTo>
                  <a:lnTo>
                    <a:pt x="664382" y="1048534"/>
                  </a:lnTo>
                  <a:lnTo>
                    <a:pt x="653016" y="1093946"/>
                  </a:lnTo>
                  <a:lnTo>
                    <a:pt x="638660" y="1138093"/>
                  </a:lnTo>
                  <a:lnTo>
                    <a:pt x="621429" y="1180859"/>
                  </a:lnTo>
                  <a:lnTo>
                    <a:pt x="601437" y="1222129"/>
                  </a:lnTo>
                  <a:lnTo>
                    <a:pt x="578801" y="1261789"/>
                  </a:lnTo>
                  <a:lnTo>
                    <a:pt x="553634" y="1299723"/>
                  </a:lnTo>
                  <a:lnTo>
                    <a:pt x="526051" y="1335817"/>
                  </a:lnTo>
                  <a:lnTo>
                    <a:pt x="496169" y="1369955"/>
                  </a:lnTo>
                  <a:lnTo>
                    <a:pt x="464101" y="1402023"/>
                  </a:lnTo>
                  <a:lnTo>
                    <a:pt x="429962" y="1431906"/>
                  </a:lnTo>
                  <a:lnTo>
                    <a:pt x="393869" y="1459488"/>
                  </a:lnTo>
                  <a:lnTo>
                    <a:pt x="355934" y="1484655"/>
                  </a:lnTo>
                  <a:lnTo>
                    <a:pt x="316275" y="1507291"/>
                  </a:lnTo>
                  <a:lnTo>
                    <a:pt x="275004" y="1527283"/>
                  </a:lnTo>
                  <a:lnTo>
                    <a:pt x="232239" y="1544514"/>
                  </a:lnTo>
                  <a:lnTo>
                    <a:pt x="188092" y="1558870"/>
                  </a:lnTo>
                  <a:lnTo>
                    <a:pt x="142680" y="1570236"/>
                  </a:lnTo>
                  <a:lnTo>
                    <a:pt x="96117" y="1578497"/>
                  </a:lnTo>
                  <a:lnTo>
                    <a:pt x="48519" y="1583538"/>
                  </a:lnTo>
                  <a:lnTo>
                    <a:pt x="0" y="1585244"/>
                  </a:lnTo>
                  <a:lnTo>
                    <a:pt x="0" y="1811708"/>
                  </a:lnTo>
                  <a:lnTo>
                    <a:pt x="48108" y="1810452"/>
                  </a:lnTo>
                  <a:lnTo>
                    <a:pt x="95563" y="1806727"/>
                  </a:lnTo>
                  <a:lnTo>
                    <a:pt x="142302" y="1800595"/>
                  </a:lnTo>
                  <a:lnTo>
                    <a:pt x="188261" y="1792118"/>
                  </a:lnTo>
                  <a:lnTo>
                    <a:pt x="233378" y="1781360"/>
                  </a:lnTo>
                  <a:lnTo>
                    <a:pt x="277590" y="1768383"/>
                  </a:lnTo>
                  <a:lnTo>
                    <a:pt x="320836" y="1753249"/>
                  </a:lnTo>
                  <a:lnTo>
                    <a:pt x="363052" y="1736021"/>
                  </a:lnTo>
                  <a:lnTo>
                    <a:pt x="404176" y="1716762"/>
                  </a:lnTo>
                  <a:lnTo>
                    <a:pt x="444145" y="1695535"/>
                  </a:lnTo>
                  <a:lnTo>
                    <a:pt x="482897" y="1672401"/>
                  </a:lnTo>
                  <a:lnTo>
                    <a:pt x="520368" y="1647423"/>
                  </a:lnTo>
                  <a:lnTo>
                    <a:pt x="556497" y="1620665"/>
                  </a:lnTo>
                  <a:lnTo>
                    <a:pt x="591221" y="1592189"/>
                  </a:lnTo>
                  <a:lnTo>
                    <a:pt x="624476" y="1562056"/>
                  </a:lnTo>
                  <a:lnTo>
                    <a:pt x="656202" y="1530331"/>
                  </a:lnTo>
                  <a:lnTo>
                    <a:pt x="686334" y="1497075"/>
                  </a:lnTo>
                  <a:lnTo>
                    <a:pt x="714810" y="1462352"/>
                  </a:lnTo>
                  <a:lnTo>
                    <a:pt x="741568" y="1426223"/>
                  </a:lnTo>
                  <a:lnTo>
                    <a:pt x="766546" y="1388751"/>
                  </a:lnTo>
                  <a:lnTo>
                    <a:pt x="789679" y="1350000"/>
                  </a:lnTo>
                  <a:lnTo>
                    <a:pt x="810907" y="1310031"/>
                  </a:lnTo>
                  <a:lnTo>
                    <a:pt x="830166" y="1268907"/>
                  </a:lnTo>
                  <a:lnTo>
                    <a:pt x="847394" y="1226691"/>
                  </a:lnTo>
                  <a:lnTo>
                    <a:pt x="862528" y="1183445"/>
                  </a:lnTo>
                  <a:lnTo>
                    <a:pt x="875505" y="1139232"/>
                  </a:lnTo>
                  <a:lnTo>
                    <a:pt x="886263" y="1094115"/>
                  </a:lnTo>
                  <a:lnTo>
                    <a:pt x="894739" y="1048156"/>
                  </a:lnTo>
                  <a:lnTo>
                    <a:pt x="900872" y="1001417"/>
                  </a:lnTo>
                  <a:lnTo>
                    <a:pt x="904597" y="953963"/>
                  </a:lnTo>
                  <a:lnTo>
                    <a:pt x="905852" y="905854"/>
                  </a:lnTo>
                  <a:lnTo>
                    <a:pt x="904597" y="857745"/>
                  </a:lnTo>
                  <a:lnTo>
                    <a:pt x="900872" y="810290"/>
                  </a:lnTo>
                  <a:lnTo>
                    <a:pt x="894739" y="763551"/>
                  </a:lnTo>
                  <a:lnTo>
                    <a:pt x="886263" y="717592"/>
                  </a:lnTo>
                  <a:lnTo>
                    <a:pt x="875505" y="672475"/>
                  </a:lnTo>
                  <a:lnTo>
                    <a:pt x="862528" y="628262"/>
                  </a:lnTo>
                  <a:lnTo>
                    <a:pt x="847394" y="585016"/>
                  </a:lnTo>
                  <a:lnTo>
                    <a:pt x="830166" y="542800"/>
                  </a:lnTo>
                  <a:lnTo>
                    <a:pt x="810907" y="501676"/>
                  </a:lnTo>
                  <a:lnTo>
                    <a:pt x="789679" y="461707"/>
                  </a:lnTo>
                  <a:lnTo>
                    <a:pt x="766546" y="422956"/>
                  </a:lnTo>
                  <a:lnTo>
                    <a:pt x="741568" y="385484"/>
                  </a:lnTo>
                  <a:lnTo>
                    <a:pt x="714810" y="349355"/>
                  </a:lnTo>
                  <a:lnTo>
                    <a:pt x="686334" y="314631"/>
                  </a:lnTo>
                  <a:lnTo>
                    <a:pt x="656202" y="281376"/>
                  </a:lnTo>
                  <a:lnTo>
                    <a:pt x="624476" y="249650"/>
                  </a:lnTo>
                  <a:lnTo>
                    <a:pt x="591221" y="219518"/>
                  </a:lnTo>
                  <a:lnTo>
                    <a:pt x="556497" y="191042"/>
                  </a:lnTo>
                  <a:lnTo>
                    <a:pt x="520368" y="164284"/>
                  </a:lnTo>
                  <a:lnTo>
                    <a:pt x="482897" y="139306"/>
                  </a:lnTo>
                  <a:lnTo>
                    <a:pt x="444145" y="116172"/>
                  </a:lnTo>
                  <a:lnTo>
                    <a:pt x="404176" y="94945"/>
                  </a:lnTo>
                  <a:lnTo>
                    <a:pt x="363052" y="75686"/>
                  </a:lnTo>
                  <a:lnTo>
                    <a:pt x="320836" y="58458"/>
                  </a:lnTo>
                  <a:lnTo>
                    <a:pt x="277590" y="43324"/>
                  </a:lnTo>
                  <a:lnTo>
                    <a:pt x="233378" y="30347"/>
                  </a:lnTo>
                  <a:lnTo>
                    <a:pt x="188261" y="19589"/>
                  </a:lnTo>
                  <a:lnTo>
                    <a:pt x="142302" y="11112"/>
                  </a:lnTo>
                  <a:lnTo>
                    <a:pt x="95563" y="4980"/>
                  </a:lnTo>
                  <a:lnTo>
                    <a:pt x="48108" y="1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864842" y="2824147"/>
              <a:ext cx="906144" cy="1812289"/>
            </a:xfrm>
            <a:custGeom>
              <a:avLst/>
              <a:gdLst/>
              <a:ahLst/>
              <a:cxnLst/>
              <a:rect l="l" t="t" r="r" b="b"/>
              <a:pathLst>
                <a:path w="906144" h="1812289">
                  <a:moveTo>
                    <a:pt x="905854" y="0"/>
                  </a:moveTo>
                  <a:lnTo>
                    <a:pt x="857745" y="1255"/>
                  </a:lnTo>
                  <a:lnTo>
                    <a:pt x="810290" y="4980"/>
                  </a:lnTo>
                  <a:lnTo>
                    <a:pt x="763552" y="11112"/>
                  </a:lnTo>
                  <a:lnTo>
                    <a:pt x="717593" y="19589"/>
                  </a:lnTo>
                  <a:lnTo>
                    <a:pt x="672475" y="30347"/>
                  </a:lnTo>
                  <a:lnTo>
                    <a:pt x="628262" y="43324"/>
                  </a:lnTo>
                  <a:lnTo>
                    <a:pt x="585017" y="58458"/>
                  </a:lnTo>
                  <a:lnTo>
                    <a:pt x="542800" y="75686"/>
                  </a:lnTo>
                  <a:lnTo>
                    <a:pt x="501676" y="94945"/>
                  </a:lnTo>
                  <a:lnTo>
                    <a:pt x="461707" y="116172"/>
                  </a:lnTo>
                  <a:lnTo>
                    <a:pt x="422956" y="139306"/>
                  </a:lnTo>
                  <a:lnTo>
                    <a:pt x="385484" y="164284"/>
                  </a:lnTo>
                  <a:lnTo>
                    <a:pt x="349355" y="191042"/>
                  </a:lnTo>
                  <a:lnTo>
                    <a:pt x="314632" y="219518"/>
                  </a:lnTo>
                  <a:lnTo>
                    <a:pt x="281376" y="249650"/>
                  </a:lnTo>
                  <a:lnTo>
                    <a:pt x="249651" y="281376"/>
                  </a:lnTo>
                  <a:lnTo>
                    <a:pt x="219518" y="314631"/>
                  </a:lnTo>
                  <a:lnTo>
                    <a:pt x="191042" y="349355"/>
                  </a:lnTo>
                  <a:lnTo>
                    <a:pt x="164284" y="385484"/>
                  </a:lnTo>
                  <a:lnTo>
                    <a:pt x="139306" y="422956"/>
                  </a:lnTo>
                  <a:lnTo>
                    <a:pt x="116173" y="461707"/>
                  </a:lnTo>
                  <a:lnTo>
                    <a:pt x="94945" y="501676"/>
                  </a:lnTo>
                  <a:lnTo>
                    <a:pt x="75686" y="542800"/>
                  </a:lnTo>
                  <a:lnTo>
                    <a:pt x="58458" y="585016"/>
                  </a:lnTo>
                  <a:lnTo>
                    <a:pt x="43324" y="628262"/>
                  </a:lnTo>
                  <a:lnTo>
                    <a:pt x="30347" y="672475"/>
                  </a:lnTo>
                  <a:lnTo>
                    <a:pt x="19589" y="717592"/>
                  </a:lnTo>
                  <a:lnTo>
                    <a:pt x="11112" y="763551"/>
                  </a:lnTo>
                  <a:lnTo>
                    <a:pt x="4980" y="810290"/>
                  </a:lnTo>
                  <a:lnTo>
                    <a:pt x="1255" y="857745"/>
                  </a:lnTo>
                  <a:lnTo>
                    <a:pt x="0" y="905854"/>
                  </a:lnTo>
                  <a:lnTo>
                    <a:pt x="1255" y="953963"/>
                  </a:lnTo>
                  <a:lnTo>
                    <a:pt x="4980" y="1001417"/>
                  </a:lnTo>
                  <a:lnTo>
                    <a:pt x="11112" y="1048156"/>
                  </a:lnTo>
                  <a:lnTo>
                    <a:pt x="19589" y="1094115"/>
                  </a:lnTo>
                  <a:lnTo>
                    <a:pt x="30347" y="1139232"/>
                  </a:lnTo>
                  <a:lnTo>
                    <a:pt x="43324" y="1183445"/>
                  </a:lnTo>
                  <a:lnTo>
                    <a:pt x="58458" y="1226691"/>
                  </a:lnTo>
                  <a:lnTo>
                    <a:pt x="75686" y="1268907"/>
                  </a:lnTo>
                  <a:lnTo>
                    <a:pt x="94945" y="1310031"/>
                  </a:lnTo>
                  <a:lnTo>
                    <a:pt x="116173" y="1350000"/>
                  </a:lnTo>
                  <a:lnTo>
                    <a:pt x="139306" y="1388751"/>
                  </a:lnTo>
                  <a:lnTo>
                    <a:pt x="164284" y="1426223"/>
                  </a:lnTo>
                  <a:lnTo>
                    <a:pt x="191042" y="1462352"/>
                  </a:lnTo>
                  <a:lnTo>
                    <a:pt x="219518" y="1497075"/>
                  </a:lnTo>
                  <a:lnTo>
                    <a:pt x="249651" y="1530331"/>
                  </a:lnTo>
                  <a:lnTo>
                    <a:pt x="281376" y="1562056"/>
                  </a:lnTo>
                  <a:lnTo>
                    <a:pt x="314632" y="1592189"/>
                  </a:lnTo>
                  <a:lnTo>
                    <a:pt x="349355" y="1620665"/>
                  </a:lnTo>
                  <a:lnTo>
                    <a:pt x="385484" y="1647423"/>
                  </a:lnTo>
                  <a:lnTo>
                    <a:pt x="422956" y="1672401"/>
                  </a:lnTo>
                  <a:lnTo>
                    <a:pt x="461707" y="1695535"/>
                  </a:lnTo>
                  <a:lnTo>
                    <a:pt x="501676" y="1716762"/>
                  </a:lnTo>
                  <a:lnTo>
                    <a:pt x="542800" y="1736021"/>
                  </a:lnTo>
                  <a:lnTo>
                    <a:pt x="585017" y="1753249"/>
                  </a:lnTo>
                  <a:lnTo>
                    <a:pt x="628262" y="1768383"/>
                  </a:lnTo>
                  <a:lnTo>
                    <a:pt x="672475" y="1781360"/>
                  </a:lnTo>
                  <a:lnTo>
                    <a:pt x="717593" y="1792118"/>
                  </a:lnTo>
                  <a:lnTo>
                    <a:pt x="763552" y="1800595"/>
                  </a:lnTo>
                  <a:lnTo>
                    <a:pt x="810290" y="1806727"/>
                  </a:lnTo>
                  <a:lnTo>
                    <a:pt x="857745" y="1810452"/>
                  </a:lnTo>
                  <a:lnTo>
                    <a:pt x="905854" y="1811708"/>
                  </a:lnTo>
                  <a:lnTo>
                    <a:pt x="905854" y="1585244"/>
                  </a:lnTo>
                  <a:lnTo>
                    <a:pt x="857335" y="1583538"/>
                  </a:lnTo>
                  <a:lnTo>
                    <a:pt x="809736" y="1578497"/>
                  </a:lnTo>
                  <a:lnTo>
                    <a:pt x="763173" y="1570236"/>
                  </a:lnTo>
                  <a:lnTo>
                    <a:pt x="717761" y="1558870"/>
                  </a:lnTo>
                  <a:lnTo>
                    <a:pt x="673614" y="1544514"/>
                  </a:lnTo>
                  <a:lnTo>
                    <a:pt x="630848" y="1527283"/>
                  </a:lnTo>
                  <a:lnTo>
                    <a:pt x="589578" y="1507291"/>
                  </a:lnTo>
                  <a:lnTo>
                    <a:pt x="549918" y="1484655"/>
                  </a:lnTo>
                  <a:lnTo>
                    <a:pt x="511984" y="1459488"/>
                  </a:lnTo>
                  <a:lnTo>
                    <a:pt x="475890" y="1431906"/>
                  </a:lnTo>
                  <a:lnTo>
                    <a:pt x="441752" y="1402023"/>
                  </a:lnTo>
                  <a:lnTo>
                    <a:pt x="409684" y="1369955"/>
                  </a:lnTo>
                  <a:lnTo>
                    <a:pt x="379801" y="1335817"/>
                  </a:lnTo>
                  <a:lnTo>
                    <a:pt x="352219" y="1299723"/>
                  </a:lnTo>
                  <a:lnTo>
                    <a:pt x="327052" y="1261789"/>
                  </a:lnTo>
                  <a:lnTo>
                    <a:pt x="304415" y="1222129"/>
                  </a:lnTo>
                  <a:lnTo>
                    <a:pt x="284424" y="1180859"/>
                  </a:lnTo>
                  <a:lnTo>
                    <a:pt x="267193" y="1138093"/>
                  </a:lnTo>
                  <a:lnTo>
                    <a:pt x="252837" y="1093946"/>
                  </a:lnTo>
                  <a:lnTo>
                    <a:pt x="241471" y="1048534"/>
                  </a:lnTo>
                  <a:lnTo>
                    <a:pt x="233210" y="1001971"/>
                  </a:lnTo>
                  <a:lnTo>
                    <a:pt x="228169" y="954373"/>
                  </a:lnTo>
                  <a:lnTo>
                    <a:pt x="226463" y="905854"/>
                  </a:lnTo>
                  <a:lnTo>
                    <a:pt x="228169" y="857334"/>
                  </a:lnTo>
                  <a:lnTo>
                    <a:pt x="233210" y="809736"/>
                  </a:lnTo>
                  <a:lnTo>
                    <a:pt x="241471" y="763173"/>
                  </a:lnTo>
                  <a:lnTo>
                    <a:pt x="252837" y="717761"/>
                  </a:lnTo>
                  <a:lnTo>
                    <a:pt x="267193" y="673614"/>
                  </a:lnTo>
                  <a:lnTo>
                    <a:pt x="284424" y="630848"/>
                  </a:lnTo>
                  <a:lnTo>
                    <a:pt x="304415" y="589578"/>
                  </a:lnTo>
                  <a:lnTo>
                    <a:pt x="327052" y="549918"/>
                  </a:lnTo>
                  <a:lnTo>
                    <a:pt x="352219" y="511984"/>
                  </a:lnTo>
                  <a:lnTo>
                    <a:pt x="379801" y="475890"/>
                  </a:lnTo>
                  <a:lnTo>
                    <a:pt x="409684" y="441752"/>
                  </a:lnTo>
                  <a:lnTo>
                    <a:pt x="441752" y="409684"/>
                  </a:lnTo>
                  <a:lnTo>
                    <a:pt x="475890" y="379801"/>
                  </a:lnTo>
                  <a:lnTo>
                    <a:pt x="511984" y="352219"/>
                  </a:lnTo>
                  <a:lnTo>
                    <a:pt x="549918" y="327052"/>
                  </a:lnTo>
                  <a:lnTo>
                    <a:pt x="589578" y="304416"/>
                  </a:lnTo>
                  <a:lnTo>
                    <a:pt x="630848" y="284424"/>
                  </a:lnTo>
                  <a:lnTo>
                    <a:pt x="673614" y="267193"/>
                  </a:lnTo>
                  <a:lnTo>
                    <a:pt x="717761" y="252837"/>
                  </a:lnTo>
                  <a:lnTo>
                    <a:pt x="763173" y="241471"/>
                  </a:lnTo>
                  <a:lnTo>
                    <a:pt x="809736" y="233210"/>
                  </a:lnTo>
                  <a:lnTo>
                    <a:pt x="857335" y="228169"/>
                  </a:lnTo>
                  <a:lnTo>
                    <a:pt x="905854" y="226463"/>
                  </a:lnTo>
                  <a:lnTo>
                    <a:pt x="905854" y="0"/>
                  </a:lnTo>
                  <a:close/>
                </a:path>
              </a:pathLst>
            </a:custGeom>
            <a:solidFill>
              <a:srgbClr val="FFFFFF">
                <a:alpha val="2391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1260236" y="3422395"/>
            <a:ext cx="10280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60">
                <a:solidFill>
                  <a:srgbClr val="FFFFFF"/>
                </a:solidFill>
                <a:latin typeface="Arial Black"/>
                <a:cs typeface="Arial Black"/>
              </a:rPr>
              <a:t>50%</a:t>
            </a:r>
            <a:endParaRPr sz="3600">
              <a:latin typeface="Arial Black"/>
              <a:cs typeface="Arial Black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3509599" y="2824146"/>
            <a:ext cx="1812289" cy="1812289"/>
            <a:chOff x="3509599" y="2824146"/>
            <a:chExt cx="1812289" cy="1812289"/>
          </a:xfrm>
        </p:grpSpPr>
        <p:sp>
          <p:nvSpPr>
            <p:cNvPr id="14" name="object 14" descr=""/>
            <p:cNvSpPr/>
            <p:nvPr/>
          </p:nvSpPr>
          <p:spPr>
            <a:xfrm>
              <a:off x="4415571" y="2824147"/>
              <a:ext cx="794385" cy="579120"/>
            </a:xfrm>
            <a:custGeom>
              <a:avLst/>
              <a:gdLst/>
              <a:ahLst/>
              <a:cxnLst/>
              <a:rect l="l" t="t" r="r" b="b"/>
              <a:pathLst>
                <a:path w="794385" h="579120">
                  <a:moveTo>
                    <a:pt x="0" y="0"/>
                  </a:moveTo>
                  <a:lnTo>
                    <a:pt x="1" y="226463"/>
                  </a:lnTo>
                  <a:lnTo>
                    <a:pt x="49275" y="228247"/>
                  </a:lnTo>
                  <a:lnTo>
                    <a:pt x="97867" y="233535"/>
                  </a:lnTo>
                  <a:lnTo>
                    <a:pt x="145617" y="242233"/>
                  </a:lnTo>
                  <a:lnTo>
                    <a:pt x="192368" y="254249"/>
                  </a:lnTo>
                  <a:lnTo>
                    <a:pt x="237961" y="269489"/>
                  </a:lnTo>
                  <a:lnTo>
                    <a:pt x="282238" y="287857"/>
                  </a:lnTo>
                  <a:lnTo>
                    <a:pt x="325040" y="309262"/>
                  </a:lnTo>
                  <a:lnTo>
                    <a:pt x="366209" y="333610"/>
                  </a:lnTo>
                  <a:lnTo>
                    <a:pt x="405586" y="360806"/>
                  </a:lnTo>
                  <a:lnTo>
                    <a:pt x="443014" y="390756"/>
                  </a:lnTo>
                  <a:lnTo>
                    <a:pt x="478333" y="423368"/>
                  </a:lnTo>
                  <a:lnTo>
                    <a:pt x="511385" y="458548"/>
                  </a:lnTo>
                  <a:lnTo>
                    <a:pt x="542011" y="496202"/>
                  </a:lnTo>
                  <a:lnTo>
                    <a:pt x="570054" y="536235"/>
                  </a:lnTo>
                  <a:lnTo>
                    <a:pt x="595355" y="578556"/>
                  </a:lnTo>
                  <a:lnTo>
                    <a:pt x="793805" y="469455"/>
                  </a:lnTo>
                  <a:lnTo>
                    <a:pt x="768856" y="426854"/>
                  </a:lnTo>
                  <a:lnTo>
                    <a:pt x="741820" y="385950"/>
                  </a:lnTo>
                  <a:lnTo>
                    <a:pt x="712786" y="346797"/>
                  </a:lnTo>
                  <a:lnTo>
                    <a:pt x="681845" y="309445"/>
                  </a:lnTo>
                  <a:lnTo>
                    <a:pt x="649085" y="273950"/>
                  </a:lnTo>
                  <a:lnTo>
                    <a:pt x="614594" y="240362"/>
                  </a:lnTo>
                  <a:lnTo>
                    <a:pt x="578463" y="208735"/>
                  </a:lnTo>
                  <a:lnTo>
                    <a:pt x="540781" y="179122"/>
                  </a:lnTo>
                  <a:lnTo>
                    <a:pt x="501636" y="151575"/>
                  </a:lnTo>
                  <a:lnTo>
                    <a:pt x="461117" y="126147"/>
                  </a:lnTo>
                  <a:lnTo>
                    <a:pt x="419314" y="102890"/>
                  </a:lnTo>
                  <a:lnTo>
                    <a:pt x="376316" y="81858"/>
                  </a:lnTo>
                  <a:lnTo>
                    <a:pt x="332212" y="63103"/>
                  </a:lnTo>
                  <a:lnTo>
                    <a:pt x="287091" y="46677"/>
                  </a:lnTo>
                  <a:lnTo>
                    <a:pt x="241042" y="32634"/>
                  </a:lnTo>
                  <a:lnTo>
                    <a:pt x="194155" y="21026"/>
                  </a:lnTo>
                  <a:lnTo>
                    <a:pt x="146518" y="11906"/>
                  </a:lnTo>
                  <a:lnTo>
                    <a:pt x="98220" y="5326"/>
                  </a:lnTo>
                  <a:lnTo>
                    <a:pt x="49351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3509599" y="2824146"/>
              <a:ext cx="1812289" cy="1812289"/>
            </a:xfrm>
            <a:custGeom>
              <a:avLst/>
              <a:gdLst/>
              <a:ahLst/>
              <a:cxnLst/>
              <a:rect l="l" t="t" r="r" b="b"/>
              <a:pathLst>
                <a:path w="1812289" h="1812289">
                  <a:moveTo>
                    <a:pt x="905971" y="0"/>
                  </a:moveTo>
                  <a:lnTo>
                    <a:pt x="855222" y="1422"/>
                  </a:lnTo>
                  <a:lnTo>
                    <a:pt x="804770" y="5670"/>
                  </a:lnTo>
                  <a:lnTo>
                    <a:pt x="754730" y="12714"/>
                  </a:lnTo>
                  <a:lnTo>
                    <a:pt x="705217" y="22525"/>
                  </a:lnTo>
                  <a:lnTo>
                    <a:pt x="656347" y="35073"/>
                  </a:lnTo>
                  <a:lnTo>
                    <a:pt x="608232" y="50329"/>
                  </a:lnTo>
                  <a:lnTo>
                    <a:pt x="560988" y="68263"/>
                  </a:lnTo>
                  <a:lnTo>
                    <a:pt x="514731" y="88846"/>
                  </a:lnTo>
                  <a:lnTo>
                    <a:pt x="469573" y="112048"/>
                  </a:lnTo>
                  <a:lnTo>
                    <a:pt x="428020" y="136325"/>
                  </a:lnTo>
                  <a:lnTo>
                    <a:pt x="388229" y="162451"/>
                  </a:lnTo>
                  <a:lnTo>
                    <a:pt x="350226" y="190341"/>
                  </a:lnTo>
                  <a:lnTo>
                    <a:pt x="314036" y="219910"/>
                  </a:lnTo>
                  <a:lnTo>
                    <a:pt x="279682" y="251073"/>
                  </a:lnTo>
                  <a:lnTo>
                    <a:pt x="247190" y="283745"/>
                  </a:lnTo>
                  <a:lnTo>
                    <a:pt x="216584" y="317840"/>
                  </a:lnTo>
                  <a:lnTo>
                    <a:pt x="187889" y="353275"/>
                  </a:lnTo>
                  <a:lnTo>
                    <a:pt x="161130" y="389963"/>
                  </a:lnTo>
                  <a:lnTo>
                    <a:pt x="136331" y="427820"/>
                  </a:lnTo>
                  <a:lnTo>
                    <a:pt x="113518" y="466762"/>
                  </a:lnTo>
                  <a:lnTo>
                    <a:pt x="92714" y="506701"/>
                  </a:lnTo>
                  <a:lnTo>
                    <a:pt x="73945" y="547555"/>
                  </a:lnTo>
                  <a:lnTo>
                    <a:pt x="57235" y="589237"/>
                  </a:lnTo>
                  <a:lnTo>
                    <a:pt x="42609" y="631664"/>
                  </a:lnTo>
                  <a:lnTo>
                    <a:pt x="30092" y="674748"/>
                  </a:lnTo>
                  <a:lnTo>
                    <a:pt x="19708" y="718407"/>
                  </a:lnTo>
                  <a:lnTo>
                    <a:pt x="11482" y="762554"/>
                  </a:lnTo>
                  <a:lnTo>
                    <a:pt x="5439" y="807105"/>
                  </a:lnTo>
                  <a:lnTo>
                    <a:pt x="1603" y="851974"/>
                  </a:lnTo>
                  <a:lnTo>
                    <a:pt x="0" y="897077"/>
                  </a:lnTo>
                  <a:lnTo>
                    <a:pt x="653" y="942329"/>
                  </a:lnTo>
                  <a:lnTo>
                    <a:pt x="3588" y="987644"/>
                  </a:lnTo>
                  <a:lnTo>
                    <a:pt x="8829" y="1032938"/>
                  </a:lnTo>
                  <a:lnTo>
                    <a:pt x="16401" y="1078125"/>
                  </a:lnTo>
                  <a:lnTo>
                    <a:pt x="26328" y="1123121"/>
                  </a:lnTo>
                  <a:lnTo>
                    <a:pt x="38636" y="1167841"/>
                  </a:lnTo>
                  <a:lnTo>
                    <a:pt x="53349" y="1212198"/>
                  </a:lnTo>
                  <a:lnTo>
                    <a:pt x="70492" y="1256110"/>
                  </a:lnTo>
                  <a:lnTo>
                    <a:pt x="90089" y="1299489"/>
                  </a:lnTo>
                  <a:lnTo>
                    <a:pt x="112166" y="1342252"/>
                  </a:lnTo>
                  <a:lnTo>
                    <a:pt x="136443" y="1383806"/>
                  </a:lnTo>
                  <a:lnTo>
                    <a:pt x="162568" y="1423596"/>
                  </a:lnTo>
                  <a:lnTo>
                    <a:pt x="190458" y="1461599"/>
                  </a:lnTo>
                  <a:lnTo>
                    <a:pt x="220027" y="1497790"/>
                  </a:lnTo>
                  <a:lnTo>
                    <a:pt x="251190" y="1532143"/>
                  </a:lnTo>
                  <a:lnTo>
                    <a:pt x="283862" y="1564636"/>
                  </a:lnTo>
                  <a:lnTo>
                    <a:pt x="317957" y="1595241"/>
                  </a:lnTo>
                  <a:lnTo>
                    <a:pt x="353392" y="1623936"/>
                  </a:lnTo>
                  <a:lnTo>
                    <a:pt x="390080" y="1650695"/>
                  </a:lnTo>
                  <a:lnTo>
                    <a:pt x="427937" y="1675494"/>
                  </a:lnTo>
                  <a:lnTo>
                    <a:pt x="466878" y="1698307"/>
                  </a:lnTo>
                  <a:lnTo>
                    <a:pt x="506818" y="1719111"/>
                  </a:lnTo>
                  <a:lnTo>
                    <a:pt x="547672" y="1737880"/>
                  </a:lnTo>
                  <a:lnTo>
                    <a:pt x="589354" y="1754590"/>
                  </a:lnTo>
                  <a:lnTo>
                    <a:pt x="631780" y="1769216"/>
                  </a:lnTo>
                  <a:lnTo>
                    <a:pt x="674865" y="1781733"/>
                  </a:lnTo>
                  <a:lnTo>
                    <a:pt x="718524" y="1792117"/>
                  </a:lnTo>
                  <a:lnTo>
                    <a:pt x="762671" y="1800343"/>
                  </a:lnTo>
                  <a:lnTo>
                    <a:pt x="807222" y="1806386"/>
                  </a:lnTo>
                  <a:lnTo>
                    <a:pt x="852091" y="1810222"/>
                  </a:lnTo>
                  <a:lnTo>
                    <a:pt x="897194" y="1811826"/>
                  </a:lnTo>
                  <a:lnTo>
                    <a:pt x="942446" y="1811172"/>
                  </a:lnTo>
                  <a:lnTo>
                    <a:pt x="987761" y="1808238"/>
                  </a:lnTo>
                  <a:lnTo>
                    <a:pt x="1033055" y="1802997"/>
                  </a:lnTo>
                  <a:lnTo>
                    <a:pt x="1078243" y="1795425"/>
                  </a:lnTo>
                  <a:lnTo>
                    <a:pt x="1123239" y="1785497"/>
                  </a:lnTo>
                  <a:lnTo>
                    <a:pt x="1167958" y="1773189"/>
                  </a:lnTo>
                  <a:lnTo>
                    <a:pt x="1212316" y="1758476"/>
                  </a:lnTo>
                  <a:lnTo>
                    <a:pt x="1256227" y="1741333"/>
                  </a:lnTo>
                  <a:lnTo>
                    <a:pt x="1299607" y="1721736"/>
                  </a:lnTo>
                  <a:lnTo>
                    <a:pt x="1342370" y="1699660"/>
                  </a:lnTo>
                  <a:lnTo>
                    <a:pt x="1383923" y="1675383"/>
                  </a:lnTo>
                  <a:lnTo>
                    <a:pt x="1423714" y="1649257"/>
                  </a:lnTo>
                  <a:lnTo>
                    <a:pt x="1461717" y="1621367"/>
                  </a:lnTo>
                  <a:lnTo>
                    <a:pt x="1497907" y="1591798"/>
                  </a:lnTo>
                  <a:lnTo>
                    <a:pt x="1532261" y="1560635"/>
                  </a:lnTo>
                  <a:lnTo>
                    <a:pt x="1564753" y="1527963"/>
                  </a:lnTo>
                  <a:lnTo>
                    <a:pt x="1595359" y="1493868"/>
                  </a:lnTo>
                  <a:lnTo>
                    <a:pt x="1624054" y="1458433"/>
                  </a:lnTo>
                  <a:lnTo>
                    <a:pt x="1650813" y="1421745"/>
                  </a:lnTo>
                  <a:lnTo>
                    <a:pt x="1675611" y="1383888"/>
                  </a:lnTo>
                  <a:lnTo>
                    <a:pt x="1698425" y="1344947"/>
                  </a:lnTo>
                  <a:lnTo>
                    <a:pt x="1719228" y="1305007"/>
                  </a:lnTo>
                  <a:lnTo>
                    <a:pt x="1737998" y="1264153"/>
                  </a:lnTo>
                  <a:lnTo>
                    <a:pt x="1754707" y="1222471"/>
                  </a:lnTo>
                  <a:lnTo>
                    <a:pt x="1769333" y="1180045"/>
                  </a:lnTo>
                  <a:lnTo>
                    <a:pt x="1781851" y="1136960"/>
                  </a:lnTo>
                  <a:lnTo>
                    <a:pt x="1792235" y="1093301"/>
                  </a:lnTo>
                  <a:lnTo>
                    <a:pt x="1800460" y="1049154"/>
                  </a:lnTo>
                  <a:lnTo>
                    <a:pt x="1806504" y="1004603"/>
                  </a:lnTo>
                  <a:lnTo>
                    <a:pt x="1810339" y="959734"/>
                  </a:lnTo>
                  <a:lnTo>
                    <a:pt x="1811943" y="914631"/>
                  </a:lnTo>
                  <a:lnTo>
                    <a:pt x="1811290" y="869379"/>
                  </a:lnTo>
                  <a:lnTo>
                    <a:pt x="1808355" y="824064"/>
                  </a:lnTo>
                  <a:lnTo>
                    <a:pt x="1803114" y="778770"/>
                  </a:lnTo>
                  <a:lnTo>
                    <a:pt x="1795542" y="733583"/>
                  </a:lnTo>
                  <a:lnTo>
                    <a:pt x="1785614" y="688587"/>
                  </a:lnTo>
                  <a:lnTo>
                    <a:pt x="1773306" y="643867"/>
                  </a:lnTo>
                  <a:lnTo>
                    <a:pt x="1758593" y="599509"/>
                  </a:lnTo>
                  <a:lnTo>
                    <a:pt x="1741451" y="555598"/>
                  </a:lnTo>
                  <a:lnTo>
                    <a:pt x="1721854" y="512218"/>
                  </a:lnTo>
                  <a:lnTo>
                    <a:pt x="1699777" y="469455"/>
                  </a:lnTo>
                  <a:lnTo>
                    <a:pt x="1501326" y="578556"/>
                  </a:lnTo>
                  <a:lnTo>
                    <a:pt x="1523340" y="622256"/>
                  </a:lnTo>
                  <a:lnTo>
                    <a:pt x="1542096" y="667279"/>
                  </a:lnTo>
                  <a:lnTo>
                    <a:pt x="1557547" y="713444"/>
                  </a:lnTo>
                  <a:lnTo>
                    <a:pt x="1569645" y="760567"/>
                  </a:lnTo>
                  <a:lnTo>
                    <a:pt x="1578345" y="808465"/>
                  </a:lnTo>
                  <a:lnTo>
                    <a:pt x="1583600" y="856955"/>
                  </a:lnTo>
                  <a:lnTo>
                    <a:pt x="1585362" y="905855"/>
                  </a:lnTo>
                  <a:lnTo>
                    <a:pt x="1583656" y="954374"/>
                  </a:lnTo>
                  <a:lnTo>
                    <a:pt x="1578615" y="1001973"/>
                  </a:lnTo>
                  <a:lnTo>
                    <a:pt x="1570354" y="1048535"/>
                  </a:lnTo>
                  <a:lnTo>
                    <a:pt x="1558988" y="1093948"/>
                  </a:lnTo>
                  <a:lnTo>
                    <a:pt x="1544632" y="1138094"/>
                  </a:lnTo>
                  <a:lnTo>
                    <a:pt x="1527401" y="1180860"/>
                  </a:lnTo>
                  <a:lnTo>
                    <a:pt x="1507410" y="1222130"/>
                  </a:lnTo>
                  <a:lnTo>
                    <a:pt x="1484773" y="1261790"/>
                  </a:lnTo>
                  <a:lnTo>
                    <a:pt x="1459606" y="1299724"/>
                  </a:lnTo>
                  <a:lnTo>
                    <a:pt x="1432024" y="1335818"/>
                  </a:lnTo>
                  <a:lnTo>
                    <a:pt x="1402141" y="1369956"/>
                  </a:lnTo>
                  <a:lnTo>
                    <a:pt x="1370073" y="1402024"/>
                  </a:lnTo>
                  <a:lnTo>
                    <a:pt x="1335935" y="1431907"/>
                  </a:lnTo>
                  <a:lnTo>
                    <a:pt x="1299841" y="1459489"/>
                  </a:lnTo>
                  <a:lnTo>
                    <a:pt x="1261907" y="1484656"/>
                  </a:lnTo>
                  <a:lnTo>
                    <a:pt x="1222247" y="1507293"/>
                  </a:lnTo>
                  <a:lnTo>
                    <a:pt x="1180977" y="1527284"/>
                  </a:lnTo>
                  <a:lnTo>
                    <a:pt x="1138211" y="1544516"/>
                  </a:lnTo>
                  <a:lnTo>
                    <a:pt x="1094065" y="1558872"/>
                  </a:lnTo>
                  <a:lnTo>
                    <a:pt x="1048652" y="1570238"/>
                  </a:lnTo>
                  <a:lnTo>
                    <a:pt x="1002089" y="1578499"/>
                  </a:lnTo>
                  <a:lnTo>
                    <a:pt x="954491" y="1583539"/>
                  </a:lnTo>
                  <a:lnTo>
                    <a:pt x="905971" y="1585245"/>
                  </a:lnTo>
                  <a:lnTo>
                    <a:pt x="857452" y="1583539"/>
                  </a:lnTo>
                  <a:lnTo>
                    <a:pt x="809854" y="1578499"/>
                  </a:lnTo>
                  <a:lnTo>
                    <a:pt x="763291" y="1570238"/>
                  </a:lnTo>
                  <a:lnTo>
                    <a:pt x="717879" y="1558872"/>
                  </a:lnTo>
                  <a:lnTo>
                    <a:pt x="673732" y="1544516"/>
                  </a:lnTo>
                  <a:lnTo>
                    <a:pt x="630967" y="1527284"/>
                  </a:lnTo>
                  <a:lnTo>
                    <a:pt x="589696" y="1507293"/>
                  </a:lnTo>
                  <a:lnTo>
                    <a:pt x="550037" y="1484656"/>
                  </a:lnTo>
                  <a:lnTo>
                    <a:pt x="512102" y="1459489"/>
                  </a:lnTo>
                  <a:lnTo>
                    <a:pt x="476008" y="1431907"/>
                  </a:lnTo>
                  <a:lnTo>
                    <a:pt x="441870" y="1402024"/>
                  </a:lnTo>
                  <a:lnTo>
                    <a:pt x="409802" y="1369956"/>
                  </a:lnTo>
                  <a:lnTo>
                    <a:pt x="379920" y="1335818"/>
                  </a:lnTo>
                  <a:lnTo>
                    <a:pt x="352337" y="1299724"/>
                  </a:lnTo>
                  <a:lnTo>
                    <a:pt x="327170" y="1261790"/>
                  </a:lnTo>
                  <a:lnTo>
                    <a:pt x="304534" y="1222130"/>
                  </a:lnTo>
                  <a:lnTo>
                    <a:pt x="284542" y="1180860"/>
                  </a:lnTo>
                  <a:lnTo>
                    <a:pt x="267311" y="1138094"/>
                  </a:lnTo>
                  <a:lnTo>
                    <a:pt x="252955" y="1093948"/>
                  </a:lnTo>
                  <a:lnTo>
                    <a:pt x="241589" y="1048535"/>
                  </a:lnTo>
                  <a:lnTo>
                    <a:pt x="233328" y="1001973"/>
                  </a:lnTo>
                  <a:lnTo>
                    <a:pt x="228287" y="954374"/>
                  </a:lnTo>
                  <a:lnTo>
                    <a:pt x="226581" y="905855"/>
                  </a:lnTo>
                  <a:lnTo>
                    <a:pt x="228287" y="857336"/>
                  </a:lnTo>
                  <a:lnTo>
                    <a:pt x="233328" y="809737"/>
                  </a:lnTo>
                  <a:lnTo>
                    <a:pt x="241589" y="763174"/>
                  </a:lnTo>
                  <a:lnTo>
                    <a:pt x="252955" y="717762"/>
                  </a:lnTo>
                  <a:lnTo>
                    <a:pt x="267311" y="673615"/>
                  </a:lnTo>
                  <a:lnTo>
                    <a:pt x="284542" y="630849"/>
                  </a:lnTo>
                  <a:lnTo>
                    <a:pt x="304534" y="589579"/>
                  </a:lnTo>
                  <a:lnTo>
                    <a:pt x="327170" y="549919"/>
                  </a:lnTo>
                  <a:lnTo>
                    <a:pt x="352337" y="511985"/>
                  </a:lnTo>
                  <a:lnTo>
                    <a:pt x="379920" y="475891"/>
                  </a:lnTo>
                  <a:lnTo>
                    <a:pt x="409802" y="441753"/>
                  </a:lnTo>
                  <a:lnTo>
                    <a:pt x="441870" y="409685"/>
                  </a:lnTo>
                  <a:lnTo>
                    <a:pt x="476008" y="379803"/>
                  </a:lnTo>
                  <a:lnTo>
                    <a:pt x="512102" y="352220"/>
                  </a:lnTo>
                  <a:lnTo>
                    <a:pt x="550037" y="327054"/>
                  </a:lnTo>
                  <a:lnTo>
                    <a:pt x="589696" y="304417"/>
                  </a:lnTo>
                  <a:lnTo>
                    <a:pt x="630967" y="284425"/>
                  </a:lnTo>
                  <a:lnTo>
                    <a:pt x="673732" y="267194"/>
                  </a:lnTo>
                  <a:lnTo>
                    <a:pt x="717879" y="252838"/>
                  </a:lnTo>
                  <a:lnTo>
                    <a:pt x="763291" y="241472"/>
                  </a:lnTo>
                  <a:lnTo>
                    <a:pt x="809854" y="233211"/>
                  </a:lnTo>
                  <a:lnTo>
                    <a:pt x="857452" y="228170"/>
                  </a:lnTo>
                  <a:lnTo>
                    <a:pt x="905971" y="226465"/>
                  </a:lnTo>
                  <a:lnTo>
                    <a:pt x="905971" y="0"/>
                  </a:lnTo>
                  <a:close/>
                </a:path>
              </a:pathLst>
            </a:custGeom>
            <a:solidFill>
              <a:srgbClr val="FFFFFF">
                <a:alpha val="2391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3993820" y="3422395"/>
            <a:ext cx="8737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625">
                <a:solidFill>
                  <a:srgbClr val="FFFFFF"/>
                </a:solidFill>
                <a:latin typeface="Arial Black"/>
                <a:cs typeface="Arial Black"/>
              </a:rPr>
              <a:t>17%</a:t>
            </a:r>
            <a:endParaRPr sz="3600">
              <a:latin typeface="Arial Black"/>
              <a:cs typeface="Arial Black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6121983" y="2824147"/>
            <a:ext cx="1812289" cy="1812289"/>
            <a:chOff x="6121983" y="2824147"/>
            <a:chExt cx="1812289" cy="1812289"/>
          </a:xfrm>
        </p:grpSpPr>
        <p:sp>
          <p:nvSpPr>
            <p:cNvPr id="18" name="object 18" descr=""/>
            <p:cNvSpPr/>
            <p:nvPr/>
          </p:nvSpPr>
          <p:spPr>
            <a:xfrm>
              <a:off x="7027955" y="2824147"/>
              <a:ext cx="906144" cy="1342390"/>
            </a:xfrm>
            <a:custGeom>
              <a:avLst/>
              <a:gdLst/>
              <a:ahLst/>
              <a:cxnLst/>
              <a:rect l="l" t="t" r="r" b="b"/>
              <a:pathLst>
                <a:path w="906145" h="1342389">
                  <a:moveTo>
                    <a:pt x="0" y="0"/>
                  </a:moveTo>
                  <a:lnTo>
                    <a:pt x="1" y="226462"/>
                  </a:lnTo>
                  <a:lnTo>
                    <a:pt x="48901" y="228224"/>
                  </a:lnTo>
                  <a:lnTo>
                    <a:pt x="97391" y="233479"/>
                  </a:lnTo>
                  <a:lnTo>
                    <a:pt x="145289" y="242179"/>
                  </a:lnTo>
                  <a:lnTo>
                    <a:pt x="192411" y="254278"/>
                  </a:lnTo>
                  <a:lnTo>
                    <a:pt x="238576" y="269729"/>
                  </a:lnTo>
                  <a:lnTo>
                    <a:pt x="283600" y="288484"/>
                  </a:lnTo>
                  <a:lnTo>
                    <a:pt x="327300" y="310498"/>
                  </a:lnTo>
                  <a:lnTo>
                    <a:pt x="368996" y="335367"/>
                  </a:lnTo>
                  <a:lnTo>
                    <a:pt x="408278" y="362715"/>
                  </a:lnTo>
                  <a:lnTo>
                    <a:pt x="445102" y="392386"/>
                  </a:lnTo>
                  <a:lnTo>
                    <a:pt x="479421" y="424224"/>
                  </a:lnTo>
                  <a:lnTo>
                    <a:pt x="511191" y="458072"/>
                  </a:lnTo>
                  <a:lnTo>
                    <a:pt x="540366" y="493775"/>
                  </a:lnTo>
                  <a:lnTo>
                    <a:pt x="566900" y="531175"/>
                  </a:lnTo>
                  <a:lnTo>
                    <a:pt x="590749" y="570118"/>
                  </a:lnTo>
                  <a:lnTo>
                    <a:pt x="611866" y="610447"/>
                  </a:lnTo>
                  <a:lnTo>
                    <a:pt x="630208" y="652006"/>
                  </a:lnTo>
                  <a:lnTo>
                    <a:pt x="645727" y="694639"/>
                  </a:lnTo>
                  <a:lnTo>
                    <a:pt x="658380" y="738189"/>
                  </a:lnTo>
                  <a:lnTo>
                    <a:pt x="668120" y="782501"/>
                  </a:lnTo>
                  <a:lnTo>
                    <a:pt x="674902" y="827418"/>
                  </a:lnTo>
                  <a:lnTo>
                    <a:pt x="678681" y="872784"/>
                  </a:lnTo>
                  <a:lnTo>
                    <a:pt x="679412" y="918443"/>
                  </a:lnTo>
                  <a:lnTo>
                    <a:pt x="677048" y="964240"/>
                  </a:lnTo>
                  <a:lnTo>
                    <a:pt x="671545" y="1010017"/>
                  </a:lnTo>
                  <a:lnTo>
                    <a:pt x="662858" y="1055619"/>
                  </a:lnTo>
                  <a:lnTo>
                    <a:pt x="650941" y="1100890"/>
                  </a:lnTo>
                  <a:lnTo>
                    <a:pt x="635748" y="1145673"/>
                  </a:lnTo>
                  <a:lnTo>
                    <a:pt x="617235" y="1189812"/>
                  </a:lnTo>
                  <a:lnTo>
                    <a:pt x="595355" y="1233152"/>
                  </a:lnTo>
                  <a:lnTo>
                    <a:pt x="793805" y="1342251"/>
                  </a:lnTo>
                  <a:lnTo>
                    <a:pt x="817008" y="1297094"/>
                  </a:lnTo>
                  <a:lnTo>
                    <a:pt x="837591" y="1250836"/>
                  </a:lnTo>
                  <a:lnTo>
                    <a:pt x="855525" y="1203592"/>
                  </a:lnTo>
                  <a:lnTo>
                    <a:pt x="870781" y="1155478"/>
                  </a:lnTo>
                  <a:lnTo>
                    <a:pt x="883328" y="1106607"/>
                  </a:lnTo>
                  <a:lnTo>
                    <a:pt x="893139" y="1057095"/>
                  </a:lnTo>
                  <a:lnTo>
                    <a:pt x="900183" y="1007055"/>
                  </a:lnTo>
                  <a:lnTo>
                    <a:pt x="904431" y="956603"/>
                  </a:lnTo>
                  <a:lnTo>
                    <a:pt x="905854" y="905854"/>
                  </a:lnTo>
                  <a:lnTo>
                    <a:pt x="904598" y="857745"/>
                  </a:lnTo>
                  <a:lnTo>
                    <a:pt x="900873" y="810290"/>
                  </a:lnTo>
                  <a:lnTo>
                    <a:pt x="894741" y="763551"/>
                  </a:lnTo>
                  <a:lnTo>
                    <a:pt x="886264" y="717592"/>
                  </a:lnTo>
                  <a:lnTo>
                    <a:pt x="875506" y="672475"/>
                  </a:lnTo>
                  <a:lnTo>
                    <a:pt x="862529" y="628262"/>
                  </a:lnTo>
                  <a:lnTo>
                    <a:pt x="847395" y="585016"/>
                  </a:lnTo>
                  <a:lnTo>
                    <a:pt x="830167" y="542800"/>
                  </a:lnTo>
                  <a:lnTo>
                    <a:pt x="810908" y="501676"/>
                  </a:lnTo>
                  <a:lnTo>
                    <a:pt x="789681" y="461707"/>
                  </a:lnTo>
                  <a:lnTo>
                    <a:pt x="766547" y="422956"/>
                  </a:lnTo>
                  <a:lnTo>
                    <a:pt x="741570" y="385484"/>
                  </a:lnTo>
                  <a:lnTo>
                    <a:pt x="714811" y="349355"/>
                  </a:lnTo>
                  <a:lnTo>
                    <a:pt x="686335" y="314631"/>
                  </a:lnTo>
                  <a:lnTo>
                    <a:pt x="656203" y="281376"/>
                  </a:lnTo>
                  <a:lnTo>
                    <a:pt x="624477" y="249650"/>
                  </a:lnTo>
                  <a:lnTo>
                    <a:pt x="591222" y="219518"/>
                  </a:lnTo>
                  <a:lnTo>
                    <a:pt x="556498" y="191042"/>
                  </a:lnTo>
                  <a:lnTo>
                    <a:pt x="520369" y="164284"/>
                  </a:lnTo>
                  <a:lnTo>
                    <a:pt x="482898" y="139306"/>
                  </a:lnTo>
                  <a:lnTo>
                    <a:pt x="444146" y="116172"/>
                  </a:lnTo>
                  <a:lnTo>
                    <a:pt x="404177" y="94945"/>
                  </a:lnTo>
                  <a:lnTo>
                    <a:pt x="363053" y="75686"/>
                  </a:lnTo>
                  <a:lnTo>
                    <a:pt x="320837" y="58458"/>
                  </a:lnTo>
                  <a:lnTo>
                    <a:pt x="277591" y="43324"/>
                  </a:lnTo>
                  <a:lnTo>
                    <a:pt x="233378" y="30347"/>
                  </a:lnTo>
                  <a:lnTo>
                    <a:pt x="188261" y="19589"/>
                  </a:lnTo>
                  <a:lnTo>
                    <a:pt x="142302" y="11112"/>
                  </a:lnTo>
                  <a:lnTo>
                    <a:pt x="95563" y="4980"/>
                  </a:lnTo>
                  <a:lnTo>
                    <a:pt x="48109" y="1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6121983" y="2824147"/>
              <a:ext cx="1699895" cy="1812289"/>
            </a:xfrm>
            <a:custGeom>
              <a:avLst/>
              <a:gdLst/>
              <a:ahLst/>
              <a:cxnLst/>
              <a:rect l="l" t="t" r="r" b="b"/>
              <a:pathLst>
                <a:path w="1699895" h="1812289">
                  <a:moveTo>
                    <a:pt x="905971" y="0"/>
                  </a:moveTo>
                  <a:lnTo>
                    <a:pt x="856620" y="1340"/>
                  </a:lnTo>
                  <a:lnTo>
                    <a:pt x="807751" y="5326"/>
                  </a:lnTo>
                  <a:lnTo>
                    <a:pt x="759453" y="11906"/>
                  </a:lnTo>
                  <a:lnTo>
                    <a:pt x="711816" y="21026"/>
                  </a:lnTo>
                  <a:lnTo>
                    <a:pt x="664929" y="32634"/>
                  </a:lnTo>
                  <a:lnTo>
                    <a:pt x="618880" y="46677"/>
                  </a:lnTo>
                  <a:lnTo>
                    <a:pt x="573759" y="63103"/>
                  </a:lnTo>
                  <a:lnTo>
                    <a:pt x="529655" y="81858"/>
                  </a:lnTo>
                  <a:lnTo>
                    <a:pt x="486657" y="102890"/>
                  </a:lnTo>
                  <a:lnTo>
                    <a:pt x="444854" y="126147"/>
                  </a:lnTo>
                  <a:lnTo>
                    <a:pt x="404335" y="151575"/>
                  </a:lnTo>
                  <a:lnTo>
                    <a:pt x="365190" y="179122"/>
                  </a:lnTo>
                  <a:lnTo>
                    <a:pt x="327508" y="208735"/>
                  </a:lnTo>
                  <a:lnTo>
                    <a:pt x="291377" y="240362"/>
                  </a:lnTo>
                  <a:lnTo>
                    <a:pt x="256886" y="273950"/>
                  </a:lnTo>
                  <a:lnTo>
                    <a:pt x="224126" y="309445"/>
                  </a:lnTo>
                  <a:lnTo>
                    <a:pt x="193185" y="346797"/>
                  </a:lnTo>
                  <a:lnTo>
                    <a:pt x="164151" y="385950"/>
                  </a:lnTo>
                  <a:lnTo>
                    <a:pt x="137115" y="426854"/>
                  </a:lnTo>
                  <a:lnTo>
                    <a:pt x="112166" y="469455"/>
                  </a:lnTo>
                  <a:lnTo>
                    <a:pt x="90089" y="512218"/>
                  </a:lnTo>
                  <a:lnTo>
                    <a:pt x="70492" y="555598"/>
                  </a:lnTo>
                  <a:lnTo>
                    <a:pt x="53349" y="599509"/>
                  </a:lnTo>
                  <a:lnTo>
                    <a:pt x="38636" y="643867"/>
                  </a:lnTo>
                  <a:lnTo>
                    <a:pt x="26328" y="688586"/>
                  </a:lnTo>
                  <a:lnTo>
                    <a:pt x="16401" y="733582"/>
                  </a:lnTo>
                  <a:lnTo>
                    <a:pt x="8829" y="778769"/>
                  </a:lnTo>
                  <a:lnTo>
                    <a:pt x="3588" y="824063"/>
                  </a:lnTo>
                  <a:lnTo>
                    <a:pt x="653" y="869378"/>
                  </a:lnTo>
                  <a:lnTo>
                    <a:pt x="0" y="914630"/>
                  </a:lnTo>
                  <a:lnTo>
                    <a:pt x="1603" y="959733"/>
                  </a:lnTo>
                  <a:lnTo>
                    <a:pt x="5439" y="1004602"/>
                  </a:lnTo>
                  <a:lnTo>
                    <a:pt x="11482" y="1049153"/>
                  </a:lnTo>
                  <a:lnTo>
                    <a:pt x="19708" y="1093300"/>
                  </a:lnTo>
                  <a:lnTo>
                    <a:pt x="30092" y="1136959"/>
                  </a:lnTo>
                  <a:lnTo>
                    <a:pt x="42609" y="1180044"/>
                  </a:lnTo>
                  <a:lnTo>
                    <a:pt x="57235" y="1222470"/>
                  </a:lnTo>
                  <a:lnTo>
                    <a:pt x="73945" y="1264152"/>
                  </a:lnTo>
                  <a:lnTo>
                    <a:pt x="92714" y="1305006"/>
                  </a:lnTo>
                  <a:lnTo>
                    <a:pt x="113518" y="1344946"/>
                  </a:lnTo>
                  <a:lnTo>
                    <a:pt x="136331" y="1383887"/>
                  </a:lnTo>
                  <a:lnTo>
                    <a:pt x="161130" y="1421744"/>
                  </a:lnTo>
                  <a:lnTo>
                    <a:pt x="187889" y="1458433"/>
                  </a:lnTo>
                  <a:lnTo>
                    <a:pt x="216584" y="1493867"/>
                  </a:lnTo>
                  <a:lnTo>
                    <a:pt x="247190" y="1527963"/>
                  </a:lnTo>
                  <a:lnTo>
                    <a:pt x="279682" y="1560635"/>
                  </a:lnTo>
                  <a:lnTo>
                    <a:pt x="314036" y="1591798"/>
                  </a:lnTo>
                  <a:lnTo>
                    <a:pt x="350226" y="1621366"/>
                  </a:lnTo>
                  <a:lnTo>
                    <a:pt x="388229" y="1649256"/>
                  </a:lnTo>
                  <a:lnTo>
                    <a:pt x="428020" y="1675383"/>
                  </a:lnTo>
                  <a:lnTo>
                    <a:pt x="469573" y="1699660"/>
                  </a:lnTo>
                  <a:lnTo>
                    <a:pt x="512336" y="1721736"/>
                  </a:lnTo>
                  <a:lnTo>
                    <a:pt x="555716" y="1741333"/>
                  </a:lnTo>
                  <a:lnTo>
                    <a:pt x="599627" y="1758476"/>
                  </a:lnTo>
                  <a:lnTo>
                    <a:pt x="643985" y="1773189"/>
                  </a:lnTo>
                  <a:lnTo>
                    <a:pt x="688704" y="1785497"/>
                  </a:lnTo>
                  <a:lnTo>
                    <a:pt x="733700" y="1795425"/>
                  </a:lnTo>
                  <a:lnTo>
                    <a:pt x="778887" y="1802997"/>
                  </a:lnTo>
                  <a:lnTo>
                    <a:pt x="824181" y="1808238"/>
                  </a:lnTo>
                  <a:lnTo>
                    <a:pt x="869496" y="1811172"/>
                  </a:lnTo>
                  <a:lnTo>
                    <a:pt x="914748" y="1811826"/>
                  </a:lnTo>
                  <a:lnTo>
                    <a:pt x="959851" y="1810222"/>
                  </a:lnTo>
                  <a:lnTo>
                    <a:pt x="1004720" y="1806386"/>
                  </a:lnTo>
                  <a:lnTo>
                    <a:pt x="1049271" y="1800343"/>
                  </a:lnTo>
                  <a:lnTo>
                    <a:pt x="1093418" y="1792117"/>
                  </a:lnTo>
                  <a:lnTo>
                    <a:pt x="1137077" y="1781733"/>
                  </a:lnTo>
                  <a:lnTo>
                    <a:pt x="1180162" y="1769216"/>
                  </a:lnTo>
                  <a:lnTo>
                    <a:pt x="1222588" y="1754590"/>
                  </a:lnTo>
                  <a:lnTo>
                    <a:pt x="1264270" y="1737880"/>
                  </a:lnTo>
                  <a:lnTo>
                    <a:pt x="1305124" y="1719111"/>
                  </a:lnTo>
                  <a:lnTo>
                    <a:pt x="1345064" y="1698307"/>
                  </a:lnTo>
                  <a:lnTo>
                    <a:pt x="1384005" y="1675494"/>
                  </a:lnTo>
                  <a:lnTo>
                    <a:pt x="1421862" y="1650695"/>
                  </a:lnTo>
                  <a:lnTo>
                    <a:pt x="1458550" y="1623936"/>
                  </a:lnTo>
                  <a:lnTo>
                    <a:pt x="1493985" y="1595241"/>
                  </a:lnTo>
                  <a:lnTo>
                    <a:pt x="1528081" y="1564636"/>
                  </a:lnTo>
                  <a:lnTo>
                    <a:pt x="1560752" y="1532143"/>
                  </a:lnTo>
                  <a:lnTo>
                    <a:pt x="1591915" y="1497790"/>
                  </a:lnTo>
                  <a:lnTo>
                    <a:pt x="1621484" y="1461599"/>
                  </a:lnTo>
                  <a:lnTo>
                    <a:pt x="1649374" y="1423596"/>
                  </a:lnTo>
                  <a:lnTo>
                    <a:pt x="1675500" y="1383806"/>
                  </a:lnTo>
                  <a:lnTo>
                    <a:pt x="1699777" y="1342252"/>
                  </a:lnTo>
                  <a:lnTo>
                    <a:pt x="1501326" y="1233152"/>
                  </a:lnTo>
                  <a:lnTo>
                    <a:pt x="1476025" y="1275472"/>
                  </a:lnTo>
                  <a:lnTo>
                    <a:pt x="1447982" y="1315506"/>
                  </a:lnTo>
                  <a:lnTo>
                    <a:pt x="1417355" y="1353159"/>
                  </a:lnTo>
                  <a:lnTo>
                    <a:pt x="1384303" y="1388339"/>
                  </a:lnTo>
                  <a:lnTo>
                    <a:pt x="1348984" y="1420951"/>
                  </a:lnTo>
                  <a:lnTo>
                    <a:pt x="1311557" y="1450902"/>
                  </a:lnTo>
                  <a:lnTo>
                    <a:pt x="1272180" y="1478098"/>
                  </a:lnTo>
                  <a:lnTo>
                    <a:pt x="1231011" y="1502445"/>
                  </a:lnTo>
                  <a:lnTo>
                    <a:pt x="1188209" y="1523850"/>
                  </a:lnTo>
                  <a:lnTo>
                    <a:pt x="1143932" y="1542219"/>
                  </a:lnTo>
                  <a:lnTo>
                    <a:pt x="1098339" y="1557458"/>
                  </a:lnTo>
                  <a:lnTo>
                    <a:pt x="1051588" y="1569474"/>
                  </a:lnTo>
                  <a:lnTo>
                    <a:pt x="1003837" y="1578173"/>
                  </a:lnTo>
                  <a:lnTo>
                    <a:pt x="955246" y="1583461"/>
                  </a:lnTo>
                  <a:lnTo>
                    <a:pt x="905971" y="1585244"/>
                  </a:lnTo>
                  <a:lnTo>
                    <a:pt x="857452" y="1583538"/>
                  </a:lnTo>
                  <a:lnTo>
                    <a:pt x="809854" y="1578497"/>
                  </a:lnTo>
                  <a:lnTo>
                    <a:pt x="763291" y="1570236"/>
                  </a:lnTo>
                  <a:lnTo>
                    <a:pt x="717879" y="1558870"/>
                  </a:lnTo>
                  <a:lnTo>
                    <a:pt x="673732" y="1544514"/>
                  </a:lnTo>
                  <a:lnTo>
                    <a:pt x="630967" y="1527283"/>
                  </a:lnTo>
                  <a:lnTo>
                    <a:pt x="589696" y="1507291"/>
                  </a:lnTo>
                  <a:lnTo>
                    <a:pt x="550037" y="1484655"/>
                  </a:lnTo>
                  <a:lnTo>
                    <a:pt x="512102" y="1459488"/>
                  </a:lnTo>
                  <a:lnTo>
                    <a:pt x="476008" y="1431906"/>
                  </a:lnTo>
                  <a:lnTo>
                    <a:pt x="441870" y="1402023"/>
                  </a:lnTo>
                  <a:lnTo>
                    <a:pt x="409802" y="1369955"/>
                  </a:lnTo>
                  <a:lnTo>
                    <a:pt x="379920" y="1335817"/>
                  </a:lnTo>
                  <a:lnTo>
                    <a:pt x="352337" y="1299723"/>
                  </a:lnTo>
                  <a:lnTo>
                    <a:pt x="327170" y="1261789"/>
                  </a:lnTo>
                  <a:lnTo>
                    <a:pt x="304534" y="1222129"/>
                  </a:lnTo>
                  <a:lnTo>
                    <a:pt x="284542" y="1180859"/>
                  </a:lnTo>
                  <a:lnTo>
                    <a:pt x="267311" y="1138093"/>
                  </a:lnTo>
                  <a:lnTo>
                    <a:pt x="252955" y="1093946"/>
                  </a:lnTo>
                  <a:lnTo>
                    <a:pt x="241589" y="1048534"/>
                  </a:lnTo>
                  <a:lnTo>
                    <a:pt x="233328" y="1001971"/>
                  </a:lnTo>
                  <a:lnTo>
                    <a:pt x="228287" y="954373"/>
                  </a:lnTo>
                  <a:lnTo>
                    <a:pt x="226581" y="905854"/>
                  </a:lnTo>
                  <a:lnTo>
                    <a:pt x="228287" y="857334"/>
                  </a:lnTo>
                  <a:lnTo>
                    <a:pt x="233328" y="809736"/>
                  </a:lnTo>
                  <a:lnTo>
                    <a:pt x="241589" y="763173"/>
                  </a:lnTo>
                  <a:lnTo>
                    <a:pt x="252955" y="717761"/>
                  </a:lnTo>
                  <a:lnTo>
                    <a:pt x="267311" y="673614"/>
                  </a:lnTo>
                  <a:lnTo>
                    <a:pt x="284542" y="630848"/>
                  </a:lnTo>
                  <a:lnTo>
                    <a:pt x="304534" y="589578"/>
                  </a:lnTo>
                  <a:lnTo>
                    <a:pt x="327170" y="549918"/>
                  </a:lnTo>
                  <a:lnTo>
                    <a:pt x="352337" y="511984"/>
                  </a:lnTo>
                  <a:lnTo>
                    <a:pt x="379920" y="475890"/>
                  </a:lnTo>
                  <a:lnTo>
                    <a:pt x="409802" y="441752"/>
                  </a:lnTo>
                  <a:lnTo>
                    <a:pt x="441870" y="409684"/>
                  </a:lnTo>
                  <a:lnTo>
                    <a:pt x="476008" y="379801"/>
                  </a:lnTo>
                  <a:lnTo>
                    <a:pt x="512102" y="352219"/>
                  </a:lnTo>
                  <a:lnTo>
                    <a:pt x="550037" y="327052"/>
                  </a:lnTo>
                  <a:lnTo>
                    <a:pt x="589696" y="304416"/>
                  </a:lnTo>
                  <a:lnTo>
                    <a:pt x="630967" y="284424"/>
                  </a:lnTo>
                  <a:lnTo>
                    <a:pt x="673732" y="267193"/>
                  </a:lnTo>
                  <a:lnTo>
                    <a:pt x="717879" y="252837"/>
                  </a:lnTo>
                  <a:lnTo>
                    <a:pt x="763291" y="241471"/>
                  </a:lnTo>
                  <a:lnTo>
                    <a:pt x="809854" y="233210"/>
                  </a:lnTo>
                  <a:lnTo>
                    <a:pt x="857452" y="228169"/>
                  </a:lnTo>
                  <a:lnTo>
                    <a:pt x="905971" y="226463"/>
                  </a:lnTo>
                  <a:lnTo>
                    <a:pt x="905971" y="0"/>
                  </a:lnTo>
                  <a:close/>
                </a:path>
              </a:pathLst>
            </a:custGeom>
            <a:solidFill>
              <a:srgbClr val="FFFFFF">
                <a:alpha val="2391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6542704" y="3422395"/>
            <a:ext cx="1001394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80">
                <a:solidFill>
                  <a:srgbClr val="FFFFFF"/>
                </a:solidFill>
                <a:latin typeface="Arial Black"/>
                <a:cs typeface="Arial Black"/>
              </a:rPr>
              <a:t>33%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1152845" y="4841412"/>
            <a:ext cx="1221740" cy="544195"/>
          </a:xfrm>
          <a:custGeom>
            <a:avLst/>
            <a:gdLst/>
            <a:ahLst/>
            <a:cxnLst/>
            <a:rect l="l" t="t" r="r" b="b"/>
            <a:pathLst>
              <a:path w="1221739" h="544195">
                <a:moveTo>
                  <a:pt x="0" y="272086"/>
                </a:moveTo>
                <a:lnTo>
                  <a:pt x="4383" y="223178"/>
                </a:lnTo>
                <a:lnTo>
                  <a:pt x="17022" y="177146"/>
                </a:lnTo>
                <a:lnTo>
                  <a:pt x="37147" y="134759"/>
                </a:lnTo>
                <a:lnTo>
                  <a:pt x="63991" y="96784"/>
                </a:lnTo>
                <a:lnTo>
                  <a:pt x="96784" y="63991"/>
                </a:lnTo>
                <a:lnTo>
                  <a:pt x="134758" y="37147"/>
                </a:lnTo>
                <a:lnTo>
                  <a:pt x="177146" y="17022"/>
                </a:lnTo>
                <a:lnTo>
                  <a:pt x="223177" y="4383"/>
                </a:lnTo>
                <a:lnTo>
                  <a:pt x="272085" y="0"/>
                </a:lnTo>
                <a:lnTo>
                  <a:pt x="949529" y="0"/>
                </a:lnTo>
                <a:lnTo>
                  <a:pt x="998437" y="4383"/>
                </a:lnTo>
                <a:lnTo>
                  <a:pt x="1044468" y="17022"/>
                </a:lnTo>
                <a:lnTo>
                  <a:pt x="1086856" y="37147"/>
                </a:lnTo>
                <a:lnTo>
                  <a:pt x="1124830" y="63991"/>
                </a:lnTo>
                <a:lnTo>
                  <a:pt x="1157623" y="96784"/>
                </a:lnTo>
                <a:lnTo>
                  <a:pt x="1184467" y="134759"/>
                </a:lnTo>
                <a:lnTo>
                  <a:pt x="1204592" y="177146"/>
                </a:lnTo>
                <a:lnTo>
                  <a:pt x="1217231" y="223178"/>
                </a:lnTo>
                <a:lnTo>
                  <a:pt x="1221615" y="272086"/>
                </a:lnTo>
                <a:lnTo>
                  <a:pt x="1217230" y="320994"/>
                </a:lnTo>
                <a:lnTo>
                  <a:pt x="1204591" y="367025"/>
                </a:lnTo>
                <a:lnTo>
                  <a:pt x="1184466" y="409413"/>
                </a:lnTo>
                <a:lnTo>
                  <a:pt x="1157622" y="447387"/>
                </a:lnTo>
                <a:lnTo>
                  <a:pt x="1124829" y="480181"/>
                </a:lnTo>
                <a:lnTo>
                  <a:pt x="1086855" y="507024"/>
                </a:lnTo>
                <a:lnTo>
                  <a:pt x="1044467" y="527149"/>
                </a:lnTo>
                <a:lnTo>
                  <a:pt x="998436" y="539788"/>
                </a:lnTo>
                <a:lnTo>
                  <a:pt x="949528" y="544172"/>
                </a:lnTo>
                <a:lnTo>
                  <a:pt x="272085" y="544171"/>
                </a:lnTo>
                <a:lnTo>
                  <a:pt x="223177" y="539787"/>
                </a:lnTo>
                <a:lnTo>
                  <a:pt x="177146" y="527148"/>
                </a:lnTo>
                <a:lnTo>
                  <a:pt x="134758" y="507023"/>
                </a:lnTo>
                <a:lnTo>
                  <a:pt x="96784" y="480179"/>
                </a:lnTo>
                <a:lnTo>
                  <a:pt x="63991" y="447386"/>
                </a:lnTo>
                <a:lnTo>
                  <a:pt x="37147" y="409411"/>
                </a:lnTo>
                <a:lnTo>
                  <a:pt x="17022" y="367024"/>
                </a:lnTo>
                <a:lnTo>
                  <a:pt x="4383" y="320992"/>
                </a:lnTo>
                <a:lnTo>
                  <a:pt x="0" y="272084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1311277" y="5013452"/>
            <a:ext cx="4552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Lucida Sans"/>
                <a:cs typeface="Lucida Sans"/>
              </a:rPr>
              <a:t>Agree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23" name="object 23" descr=""/>
          <p:cNvSpPr/>
          <p:nvPr/>
        </p:nvSpPr>
        <p:spPr>
          <a:xfrm>
            <a:off x="1904340" y="4941149"/>
            <a:ext cx="344805" cy="344805"/>
          </a:xfrm>
          <a:custGeom>
            <a:avLst/>
            <a:gdLst/>
            <a:ahLst/>
            <a:cxnLst/>
            <a:rect l="l" t="t" r="r" b="b"/>
            <a:pathLst>
              <a:path w="344805" h="344804">
                <a:moveTo>
                  <a:pt x="172346" y="0"/>
                </a:moveTo>
                <a:lnTo>
                  <a:pt x="126530" y="6156"/>
                </a:lnTo>
                <a:lnTo>
                  <a:pt x="85360" y="23530"/>
                </a:lnTo>
                <a:lnTo>
                  <a:pt x="50479" y="50479"/>
                </a:lnTo>
                <a:lnTo>
                  <a:pt x="23530" y="85360"/>
                </a:lnTo>
                <a:lnTo>
                  <a:pt x="6156" y="126530"/>
                </a:lnTo>
                <a:lnTo>
                  <a:pt x="0" y="172347"/>
                </a:lnTo>
                <a:lnTo>
                  <a:pt x="6156" y="218164"/>
                </a:lnTo>
                <a:lnTo>
                  <a:pt x="23530" y="259335"/>
                </a:lnTo>
                <a:lnTo>
                  <a:pt x="50479" y="294216"/>
                </a:lnTo>
                <a:lnTo>
                  <a:pt x="85360" y="321165"/>
                </a:lnTo>
                <a:lnTo>
                  <a:pt x="126530" y="338539"/>
                </a:lnTo>
                <a:lnTo>
                  <a:pt x="172346" y="344695"/>
                </a:lnTo>
                <a:lnTo>
                  <a:pt x="218163" y="338539"/>
                </a:lnTo>
                <a:lnTo>
                  <a:pt x="259333" y="321165"/>
                </a:lnTo>
                <a:lnTo>
                  <a:pt x="294215" y="294216"/>
                </a:lnTo>
                <a:lnTo>
                  <a:pt x="321163" y="259335"/>
                </a:lnTo>
                <a:lnTo>
                  <a:pt x="338538" y="218164"/>
                </a:lnTo>
                <a:lnTo>
                  <a:pt x="344694" y="172347"/>
                </a:lnTo>
                <a:lnTo>
                  <a:pt x="338538" y="126530"/>
                </a:lnTo>
                <a:lnTo>
                  <a:pt x="321163" y="85360"/>
                </a:lnTo>
                <a:lnTo>
                  <a:pt x="294215" y="50479"/>
                </a:lnTo>
                <a:lnTo>
                  <a:pt x="259333" y="23530"/>
                </a:lnTo>
                <a:lnTo>
                  <a:pt x="218163" y="6156"/>
                </a:lnTo>
                <a:lnTo>
                  <a:pt x="1723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3105946" y="4841412"/>
            <a:ext cx="2541905" cy="544195"/>
          </a:xfrm>
          <a:custGeom>
            <a:avLst/>
            <a:gdLst/>
            <a:ahLst/>
            <a:cxnLst/>
            <a:rect l="l" t="t" r="r" b="b"/>
            <a:pathLst>
              <a:path w="2541904" h="544195">
                <a:moveTo>
                  <a:pt x="0" y="272086"/>
                </a:moveTo>
                <a:lnTo>
                  <a:pt x="4383" y="223178"/>
                </a:lnTo>
                <a:lnTo>
                  <a:pt x="17022" y="177146"/>
                </a:lnTo>
                <a:lnTo>
                  <a:pt x="37147" y="134759"/>
                </a:lnTo>
                <a:lnTo>
                  <a:pt x="63991" y="96784"/>
                </a:lnTo>
                <a:lnTo>
                  <a:pt x="96784" y="63991"/>
                </a:lnTo>
                <a:lnTo>
                  <a:pt x="134759" y="37147"/>
                </a:lnTo>
                <a:lnTo>
                  <a:pt x="177146" y="17022"/>
                </a:lnTo>
                <a:lnTo>
                  <a:pt x="223178" y="4383"/>
                </a:lnTo>
                <a:lnTo>
                  <a:pt x="272086" y="0"/>
                </a:lnTo>
                <a:lnTo>
                  <a:pt x="2269607" y="0"/>
                </a:lnTo>
                <a:lnTo>
                  <a:pt x="2318514" y="4383"/>
                </a:lnTo>
                <a:lnTo>
                  <a:pt x="2364546" y="17022"/>
                </a:lnTo>
                <a:lnTo>
                  <a:pt x="2406934" y="37147"/>
                </a:lnTo>
                <a:lnTo>
                  <a:pt x="2444909" y="63991"/>
                </a:lnTo>
                <a:lnTo>
                  <a:pt x="2477702" y="96784"/>
                </a:lnTo>
                <a:lnTo>
                  <a:pt x="2504546" y="134759"/>
                </a:lnTo>
                <a:lnTo>
                  <a:pt x="2524671" y="177146"/>
                </a:lnTo>
                <a:lnTo>
                  <a:pt x="2537310" y="223178"/>
                </a:lnTo>
                <a:lnTo>
                  <a:pt x="2541694" y="272086"/>
                </a:lnTo>
                <a:lnTo>
                  <a:pt x="2537307" y="320994"/>
                </a:lnTo>
                <a:lnTo>
                  <a:pt x="2524668" y="367026"/>
                </a:lnTo>
                <a:lnTo>
                  <a:pt x="2504543" y="409414"/>
                </a:lnTo>
                <a:lnTo>
                  <a:pt x="2477699" y="447389"/>
                </a:lnTo>
                <a:lnTo>
                  <a:pt x="2444906" y="480182"/>
                </a:lnTo>
                <a:lnTo>
                  <a:pt x="2406931" y="507025"/>
                </a:lnTo>
                <a:lnTo>
                  <a:pt x="2364544" y="527151"/>
                </a:lnTo>
                <a:lnTo>
                  <a:pt x="2318512" y="539790"/>
                </a:lnTo>
                <a:lnTo>
                  <a:pt x="2269604" y="544173"/>
                </a:lnTo>
                <a:lnTo>
                  <a:pt x="272086" y="544171"/>
                </a:lnTo>
                <a:lnTo>
                  <a:pt x="223178" y="539787"/>
                </a:lnTo>
                <a:lnTo>
                  <a:pt x="177146" y="527148"/>
                </a:lnTo>
                <a:lnTo>
                  <a:pt x="134759" y="507023"/>
                </a:lnTo>
                <a:lnTo>
                  <a:pt x="96784" y="480179"/>
                </a:lnTo>
                <a:lnTo>
                  <a:pt x="63991" y="447386"/>
                </a:lnTo>
                <a:lnTo>
                  <a:pt x="37147" y="409411"/>
                </a:lnTo>
                <a:lnTo>
                  <a:pt x="17022" y="367024"/>
                </a:lnTo>
                <a:lnTo>
                  <a:pt x="4383" y="320992"/>
                </a:lnTo>
                <a:lnTo>
                  <a:pt x="0" y="272084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3264377" y="5013452"/>
            <a:ext cx="19354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Lucida Sans"/>
                <a:cs typeface="Lucida Sans"/>
              </a:rPr>
              <a:t>Neither</a:t>
            </a:r>
            <a:r>
              <a:rPr dirty="0" sz="12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"/>
                <a:cs typeface="Lucida Sans"/>
              </a:rPr>
              <a:t>agree</a:t>
            </a:r>
            <a:r>
              <a:rPr dirty="0" sz="12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"/>
                <a:cs typeface="Lucida Sans"/>
              </a:rPr>
              <a:t>nor</a:t>
            </a:r>
            <a:r>
              <a:rPr dirty="0" sz="12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"/>
                <a:cs typeface="Lucida Sans"/>
              </a:rPr>
              <a:t>disagree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5227274" y="4941148"/>
            <a:ext cx="344805" cy="344805"/>
          </a:xfrm>
          <a:custGeom>
            <a:avLst/>
            <a:gdLst/>
            <a:ahLst/>
            <a:cxnLst/>
            <a:rect l="l" t="t" r="r" b="b"/>
            <a:pathLst>
              <a:path w="344804" h="344804">
                <a:moveTo>
                  <a:pt x="172346" y="0"/>
                </a:moveTo>
                <a:lnTo>
                  <a:pt x="126529" y="6156"/>
                </a:lnTo>
                <a:lnTo>
                  <a:pt x="85359" y="23530"/>
                </a:lnTo>
                <a:lnTo>
                  <a:pt x="50478" y="50479"/>
                </a:lnTo>
                <a:lnTo>
                  <a:pt x="23530" y="85360"/>
                </a:lnTo>
                <a:lnTo>
                  <a:pt x="6156" y="126530"/>
                </a:lnTo>
                <a:lnTo>
                  <a:pt x="0" y="172347"/>
                </a:lnTo>
                <a:lnTo>
                  <a:pt x="6156" y="218164"/>
                </a:lnTo>
                <a:lnTo>
                  <a:pt x="23530" y="259335"/>
                </a:lnTo>
                <a:lnTo>
                  <a:pt x="50478" y="294216"/>
                </a:lnTo>
                <a:lnTo>
                  <a:pt x="85359" y="321165"/>
                </a:lnTo>
                <a:lnTo>
                  <a:pt x="126529" y="338539"/>
                </a:lnTo>
                <a:lnTo>
                  <a:pt x="172346" y="344695"/>
                </a:lnTo>
                <a:lnTo>
                  <a:pt x="218163" y="338539"/>
                </a:lnTo>
                <a:lnTo>
                  <a:pt x="259333" y="321165"/>
                </a:lnTo>
                <a:lnTo>
                  <a:pt x="294213" y="294216"/>
                </a:lnTo>
                <a:lnTo>
                  <a:pt x="321162" y="259335"/>
                </a:lnTo>
                <a:lnTo>
                  <a:pt x="338536" y="218164"/>
                </a:lnTo>
                <a:lnTo>
                  <a:pt x="344693" y="172347"/>
                </a:lnTo>
                <a:lnTo>
                  <a:pt x="338536" y="126530"/>
                </a:lnTo>
                <a:lnTo>
                  <a:pt x="321162" y="85360"/>
                </a:lnTo>
                <a:lnTo>
                  <a:pt x="294213" y="50479"/>
                </a:lnTo>
                <a:lnTo>
                  <a:pt x="259333" y="23530"/>
                </a:lnTo>
                <a:lnTo>
                  <a:pt x="218163" y="6156"/>
                </a:lnTo>
                <a:lnTo>
                  <a:pt x="1723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6400400" y="4841412"/>
            <a:ext cx="1393825" cy="544195"/>
          </a:xfrm>
          <a:custGeom>
            <a:avLst/>
            <a:gdLst/>
            <a:ahLst/>
            <a:cxnLst/>
            <a:rect l="l" t="t" r="r" b="b"/>
            <a:pathLst>
              <a:path w="1393825" h="544195">
                <a:moveTo>
                  <a:pt x="0" y="272085"/>
                </a:moveTo>
                <a:lnTo>
                  <a:pt x="4383" y="223177"/>
                </a:lnTo>
                <a:lnTo>
                  <a:pt x="17022" y="177146"/>
                </a:lnTo>
                <a:lnTo>
                  <a:pt x="37147" y="134758"/>
                </a:lnTo>
                <a:lnTo>
                  <a:pt x="63991" y="96784"/>
                </a:lnTo>
                <a:lnTo>
                  <a:pt x="96784" y="63991"/>
                </a:lnTo>
                <a:lnTo>
                  <a:pt x="134758" y="37147"/>
                </a:lnTo>
                <a:lnTo>
                  <a:pt x="177145" y="17022"/>
                </a:lnTo>
                <a:lnTo>
                  <a:pt x="223177" y="4383"/>
                </a:lnTo>
                <a:lnTo>
                  <a:pt x="272085" y="0"/>
                </a:lnTo>
                <a:lnTo>
                  <a:pt x="1121544" y="0"/>
                </a:lnTo>
                <a:lnTo>
                  <a:pt x="1170451" y="4383"/>
                </a:lnTo>
                <a:lnTo>
                  <a:pt x="1216483" y="17022"/>
                </a:lnTo>
                <a:lnTo>
                  <a:pt x="1258870" y="37147"/>
                </a:lnTo>
                <a:lnTo>
                  <a:pt x="1296844" y="63991"/>
                </a:lnTo>
                <a:lnTo>
                  <a:pt x="1329637" y="96784"/>
                </a:lnTo>
                <a:lnTo>
                  <a:pt x="1356481" y="134758"/>
                </a:lnTo>
                <a:lnTo>
                  <a:pt x="1376606" y="177146"/>
                </a:lnTo>
                <a:lnTo>
                  <a:pt x="1389245" y="223177"/>
                </a:lnTo>
                <a:lnTo>
                  <a:pt x="1393629" y="272085"/>
                </a:lnTo>
                <a:lnTo>
                  <a:pt x="1389245" y="320993"/>
                </a:lnTo>
                <a:lnTo>
                  <a:pt x="1376606" y="367024"/>
                </a:lnTo>
                <a:lnTo>
                  <a:pt x="1356481" y="409412"/>
                </a:lnTo>
                <a:lnTo>
                  <a:pt x="1329637" y="447386"/>
                </a:lnTo>
                <a:lnTo>
                  <a:pt x="1296844" y="480179"/>
                </a:lnTo>
                <a:lnTo>
                  <a:pt x="1258870" y="507023"/>
                </a:lnTo>
                <a:lnTo>
                  <a:pt x="1216483" y="527148"/>
                </a:lnTo>
                <a:lnTo>
                  <a:pt x="1170451" y="539787"/>
                </a:lnTo>
                <a:lnTo>
                  <a:pt x="1121544" y="544171"/>
                </a:lnTo>
                <a:lnTo>
                  <a:pt x="272085" y="544171"/>
                </a:lnTo>
                <a:lnTo>
                  <a:pt x="223177" y="539787"/>
                </a:lnTo>
                <a:lnTo>
                  <a:pt x="177145" y="527148"/>
                </a:lnTo>
                <a:lnTo>
                  <a:pt x="134758" y="507023"/>
                </a:lnTo>
                <a:lnTo>
                  <a:pt x="96784" y="480179"/>
                </a:lnTo>
                <a:lnTo>
                  <a:pt x="63991" y="447386"/>
                </a:lnTo>
                <a:lnTo>
                  <a:pt x="37147" y="409412"/>
                </a:lnTo>
                <a:lnTo>
                  <a:pt x="17022" y="367024"/>
                </a:lnTo>
                <a:lnTo>
                  <a:pt x="4383" y="320993"/>
                </a:lnTo>
                <a:lnTo>
                  <a:pt x="0" y="272085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 txBox="1"/>
          <p:nvPr/>
        </p:nvSpPr>
        <p:spPr>
          <a:xfrm>
            <a:off x="6558831" y="5013452"/>
            <a:ext cx="652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FFFFFF"/>
                </a:solidFill>
                <a:latin typeface="Lucida Sans"/>
                <a:cs typeface="Lucida Sans"/>
              </a:rPr>
              <a:t>Disagree</a:t>
            </a:r>
            <a:endParaRPr sz="1200">
              <a:latin typeface="Lucida Sans"/>
              <a:cs typeface="Lucida Sans"/>
            </a:endParaRPr>
          </a:p>
        </p:txBody>
      </p:sp>
      <p:grpSp>
        <p:nvGrpSpPr>
          <p:cNvPr id="29" name="object 29" descr=""/>
          <p:cNvGrpSpPr/>
          <p:nvPr/>
        </p:nvGrpSpPr>
        <p:grpSpPr>
          <a:xfrm>
            <a:off x="7332268" y="796337"/>
            <a:ext cx="4860290" cy="6061710"/>
            <a:chOff x="7332268" y="796337"/>
            <a:chExt cx="4860290" cy="6061710"/>
          </a:xfrm>
        </p:grpSpPr>
        <p:sp>
          <p:nvSpPr>
            <p:cNvPr id="30" name="object 30" descr=""/>
            <p:cNvSpPr/>
            <p:nvPr/>
          </p:nvSpPr>
          <p:spPr>
            <a:xfrm>
              <a:off x="7332268" y="4944016"/>
              <a:ext cx="344805" cy="344805"/>
            </a:xfrm>
            <a:custGeom>
              <a:avLst/>
              <a:gdLst/>
              <a:ahLst/>
              <a:cxnLst/>
              <a:rect l="l" t="t" r="r" b="b"/>
              <a:pathLst>
                <a:path w="344804" h="344804">
                  <a:moveTo>
                    <a:pt x="172346" y="0"/>
                  </a:moveTo>
                  <a:lnTo>
                    <a:pt x="126530" y="6156"/>
                  </a:lnTo>
                  <a:lnTo>
                    <a:pt x="85360" y="23530"/>
                  </a:lnTo>
                  <a:lnTo>
                    <a:pt x="50479" y="50479"/>
                  </a:lnTo>
                  <a:lnTo>
                    <a:pt x="23530" y="85360"/>
                  </a:lnTo>
                  <a:lnTo>
                    <a:pt x="6156" y="126530"/>
                  </a:lnTo>
                  <a:lnTo>
                    <a:pt x="0" y="172347"/>
                  </a:lnTo>
                  <a:lnTo>
                    <a:pt x="6156" y="218164"/>
                  </a:lnTo>
                  <a:lnTo>
                    <a:pt x="23530" y="259334"/>
                  </a:lnTo>
                  <a:lnTo>
                    <a:pt x="50479" y="294215"/>
                  </a:lnTo>
                  <a:lnTo>
                    <a:pt x="85360" y="321164"/>
                  </a:lnTo>
                  <a:lnTo>
                    <a:pt x="126530" y="338538"/>
                  </a:lnTo>
                  <a:lnTo>
                    <a:pt x="172346" y="344694"/>
                  </a:lnTo>
                  <a:lnTo>
                    <a:pt x="218163" y="338538"/>
                  </a:lnTo>
                  <a:lnTo>
                    <a:pt x="259333" y="321164"/>
                  </a:lnTo>
                  <a:lnTo>
                    <a:pt x="294215" y="294215"/>
                  </a:lnTo>
                  <a:lnTo>
                    <a:pt x="321163" y="259334"/>
                  </a:lnTo>
                  <a:lnTo>
                    <a:pt x="338538" y="218164"/>
                  </a:lnTo>
                  <a:lnTo>
                    <a:pt x="344694" y="172347"/>
                  </a:lnTo>
                  <a:lnTo>
                    <a:pt x="338538" y="126530"/>
                  </a:lnTo>
                  <a:lnTo>
                    <a:pt x="321163" y="85360"/>
                  </a:lnTo>
                  <a:lnTo>
                    <a:pt x="294215" y="50479"/>
                  </a:lnTo>
                  <a:lnTo>
                    <a:pt x="259333" y="23530"/>
                  </a:lnTo>
                  <a:lnTo>
                    <a:pt x="218163" y="6156"/>
                  </a:lnTo>
                  <a:lnTo>
                    <a:pt x="1723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72855" y="796337"/>
              <a:ext cx="4719144" cy="6061662"/>
            </a:xfrm>
            <a:prstGeom prst="rect">
              <a:avLst/>
            </a:prstGeom>
          </p:spPr>
        </p:pic>
      </p:grpSp>
      <p:sp>
        <p:nvSpPr>
          <p:cNvPr id="32" name="object 32" descr=""/>
          <p:cNvSpPr txBox="1"/>
          <p:nvPr/>
        </p:nvSpPr>
        <p:spPr>
          <a:xfrm>
            <a:off x="530364" y="6197600"/>
            <a:ext cx="4331335" cy="3028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YouGov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Profiles+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GB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Datasets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accessed: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December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31,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2023.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YouGov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Profiles+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GB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Datasets</a:t>
            </a:r>
            <a:r>
              <a:rPr dirty="0" sz="9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accessed:</a:t>
            </a:r>
            <a:r>
              <a:rPr dirty="0" sz="9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December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27,</a:t>
            </a:r>
            <a:r>
              <a:rPr dirty="0" sz="9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2020.</a:t>
            </a:r>
            <a:r>
              <a:rPr dirty="0" sz="9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(N&gt;13,900)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157043" y="491597"/>
            <a:ext cx="494030" cy="102870"/>
          </a:xfrm>
          <a:custGeom>
            <a:avLst/>
            <a:gdLst/>
            <a:ahLst/>
            <a:cxnLst/>
            <a:rect l="l" t="t" r="r" b="b"/>
            <a:pathLst>
              <a:path w="494029" h="102870">
                <a:moveTo>
                  <a:pt x="485289" y="5875"/>
                </a:moveTo>
                <a:lnTo>
                  <a:pt x="482051" y="5875"/>
                </a:lnTo>
                <a:lnTo>
                  <a:pt x="480509" y="6339"/>
                </a:lnTo>
                <a:lnTo>
                  <a:pt x="478967" y="7112"/>
                </a:lnTo>
                <a:lnTo>
                  <a:pt x="477271" y="7885"/>
                </a:lnTo>
                <a:lnTo>
                  <a:pt x="476037" y="9122"/>
                </a:lnTo>
                <a:lnTo>
                  <a:pt x="475267" y="10667"/>
                </a:lnTo>
                <a:lnTo>
                  <a:pt x="474341" y="12214"/>
                </a:lnTo>
                <a:lnTo>
                  <a:pt x="473878" y="13760"/>
                </a:lnTo>
                <a:lnTo>
                  <a:pt x="473878" y="17162"/>
                </a:lnTo>
                <a:lnTo>
                  <a:pt x="474341" y="18708"/>
                </a:lnTo>
                <a:lnTo>
                  <a:pt x="475267" y="20255"/>
                </a:lnTo>
                <a:lnTo>
                  <a:pt x="476037" y="21800"/>
                </a:lnTo>
                <a:lnTo>
                  <a:pt x="477271" y="23037"/>
                </a:lnTo>
                <a:lnTo>
                  <a:pt x="478814" y="23811"/>
                </a:lnTo>
                <a:lnTo>
                  <a:pt x="480355" y="24738"/>
                </a:lnTo>
                <a:lnTo>
                  <a:pt x="482051" y="25048"/>
                </a:lnTo>
                <a:lnTo>
                  <a:pt x="485444" y="25048"/>
                </a:lnTo>
                <a:lnTo>
                  <a:pt x="486986" y="24738"/>
                </a:lnTo>
                <a:lnTo>
                  <a:pt x="488528" y="23811"/>
                </a:lnTo>
                <a:lnTo>
                  <a:pt x="489146" y="23501"/>
                </a:lnTo>
                <a:lnTo>
                  <a:pt x="482359" y="23501"/>
                </a:lnTo>
                <a:lnTo>
                  <a:pt x="480973" y="23192"/>
                </a:lnTo>
                <a:lnTo>
                  <a:pt x="479585" y="22419"/>
                </a:lnTo>
                <a:lnTo>
                  <a:pt x="478350" y="21800"/>
                </a:lnTo>
                <a:lnTo>
                  <a:pt x="477271" y="20718"/>
                </a:lnTo>
                <a:lnTo>
                  <a:pt x="476655" y="19481"/>
                </a:lnTo>
                <a:lnTo>
                  <a:pt x="475884" y="18244"/>
                </a:lnTo>
                <a:lnTo>
                  <a:pt x="475644" y="17162"/>
                </a:lnTo>
                <a:lnTo>
                  <a:pt x="475652" y="13760"/>
                </a:lnTo>
                <a:lnTo>
                  <a:pt x="475884" y="12833"/>
                </a:lnTo>
                <a:lnTo>
                  <a:pt x="482359" y="7421"/>
                </a:lnTo>
                <a:lnTo>
                  <a:pt x="489145" y="7421"/>
                </a:lnTo>
                <a:lnTo>
                  <a:pt x="486986" y="6339"/>
                </a:lnTo>
                <a:lnTo>
                  <a:pt x="485289" y="5875"/>
                </a:lnTo>
                <a:close/>
              </a:path>
              <a:path w="494029" h="102870">
                <a:moveTo>
                  <a:pt x="489145" y="7421"/>
                </a:moveTo>
                <a:lnTo>
                  <a:pt x="484982" y="7421"/>
                </a:lnTo>
                <a:lnTo>
                  <a:pt x="486369" y="7885"/>
                </a:lnTo>
                <a:lnTo>
                  <a:pt x="487757" y="8503"/>
                </a:lnTo>
                <a:lnTo>
                  <a:pt x="488991" y="9277"/>
                </a:lnTo>
                <a:lnTo>
                  <a:pt x="490070" y="10204"/>
                </a:lnTo>
                <a:lnTo>
                  <a:pt x="490687" y="11441"/>
                </a:lnTo>
                <a:lnTo>
                  <a:pt x="491458" y="12833"/>
                </a:lnTo>
                <a:lnTo>
                  <a:pt x="491805" y="13760"/>
                </a:lnTo>
                <a:lnTo>
                  <a:pt x="491818" y="17162"/>
                </a:lnTo>
                <a:lnTo>
                  <a:pt x="491458" y="18244"/>
                </a:lnTo>
                <a:lnTo>
                  <a:pt x="490687" y="19481"/>
                </a:lnTo>
                <a:lnTo>
                  <a:pt x="490070" y="20718"/>
                </a:lnTo>
                <a:lnTo>
                  <a:pt x="488991" y="21800"/>
                </a:lnTo>
                <a:lnTo>
                  <a:pt x="487757" y="22419"/>
                </a:lnTo>
                <a:lnTo>
                  <a:pt x="486524" y="23192"/>
                </a:lnTo>
                <a:lnTo>
                  <a:pt x="485136" y="23501"/>
                </a:lnTo>
                <a:lnTo>
                  <a:pt x="489146" y="23501"/>
                </a:lnTo>
                <a:lnTo>
                  <a:pt x="493463" y="17162"/>
                </a:lnTo>
                <a:lnTo>
                  <a:pt x="493463" y="13760"/>
                </a:lnTo>
                <a:lnTo>
                  <a:pt x="493001" y="12214"/>
                </a:lnTo>
                <a:lnTo>
                  <a:pt x="491998" y="10514"/>
                </a:lnTo>
                <a:lnTo>
                  <a:pt x="491304" y="9122"/>
                </a:lnTo>
                <a:lnTo>
                  <a:pt x="490070" y="7885"/>
                </a:lnTo>
                <a:lnTo>
                  <a:pt x="489145" y="7421"/>
                </a:lnTo>
                <a:close/>
              </a:path>
              <a:path w="494029" h="102870">
                <a:moveTo>
                  <a:pt x="485136" y="10514"/>
                </a:moveTo>
                <a:lnTo>
                  <a:pt x="479430" y="10514"/>
                </a:lnTo>
                <a:lnTo>
                  <a:pt x="479430" y="20873"/>
                </a:lnTo>
                <a:lnTo>
                  <a:pt x="481126" y="20873"/>
                </a:lnTo>
                <a:lnTo>
                  <a:pt x="481126" y="16389"/>
                </a:lnTo>
                <a:lnTo>
                  <a:pt x="484828" y="16389"/>
                </a:lnTo>
                <a:lnTo>
                  <a:pt x="484518" y="16234"/>
                </a:lnTo>
                <a:lnTo>
                  <a:pt x="485444" y="16079"/>
                </a:lnTo>
                <a:lnTo>
                  <a:pt x="486215" y="15770"/>
                </a:lnTo>
                <a:lnTo>
                  <a:pt x="486987" y="14997"/>
                </a:lnTo>
                <a:lnTo>
                  <a:pt x="481126" y="14997"/>
                </a:lnTo>
                <a:lnTo>
                  <a:pt x="481126" y="11904"/>
                </a:lnTo>
                <a:lnTo>
                  <a:pt x="487089" y="11904"/>
                </a:lnTo>
                <a:lnTo>
                  <a:pt x="486677" y="11286"/>
                </a:lnTo>
                <a:lnTo>
                  <a:pt x="485753" y="10667"/>
                </a:lnTo>
                <a:lnTo>
                  <a:pt x="485136" y="10514"/>
                </a:lnTo>
                <a:close/>
              </a:path>
              <a:path w="494029" h="102870">
                <a:moveTo>
                  <a:pt x="484828" y="16389"/>
                </a:moveTo>
                <a:lnTo>
                  <a:pt x="482668" y="16389"/>
                </a:lnTo>
                <a:lnTo>
                  <a:pt x="483130" y="16544"/>
                </a:lnTo>
                <a:lnTo>
                  <a:pt x="483439" y="16852"/>
                </a:lnTo>
                <a:lnTo>
                  <a:pt x="483903" y="17162"/>
                </a:lnTo>
                <a:lnTo>
                  <a:pt x="484518" y="17934"/>
                </a:lnTo>
                <a:lnTo>
                  <a:pt x="485289" y="19171"/>
                </a:lnTo>
                <a:lnTo>
                  <a:pt x="486215" y="20873"/>
                </a:lnTo>
                <a:lnTo>
                  <a:pt x="488219" y="20873"/>
                </a:lnTo>
                <a:lnTo>
                  <a:pt x="486898" y="18708"/>
                </a:lnTo>
                <a:lnTo>
                  <a:pt x="486369" y="17781"/>
                </a:lnTo>
                <a:lnTo>
                  <a:pt x="485753" y="17162"/>
                </a:lnTo>
                <a:lnTo>
                  <a:pt x="485444" y="16697"/>
                </a:lnTo>
                <a:lnTo>
                  <a:pt x="484828" y="16389"/>
                </a:lnTo>
                <a:close/>
              </a:path>
              <a:path w="494029" h="102870">
                <a:moveTo>
                  <a:pt x="487089" y="11904"/>
                </a:moveTo>
                <a:lnTo>
                  <a:pt x="484365" y="11904"/>
                </a:lnTo>
                <a:lnTo>
                  <a:pt x="485289" y="12369"/>
                </a:lnTo>
                <a:lnTo>
                  <a:pt x="485444" y="12523"/>
                </a:lnTo>
                <a:lnTo>
                  <a:pt x="485599" y="12833"/>
                </a:lnTo>
                <a:lnTo>
                  <a:pt x="485675" y="14070"/>
                </a:lnTo>
                <a:lnTo>
                  <a:pt x="485598" y="14225"/>
                </a:lnTo>
                <a:lnTo>
                  <a:pt x="485136" y="14533"/>
                </a:lnTo>
                <a:lnTo>
                  <a:pt x="484827" y="14843"/>
                </a:lnTo>
                <a:lnTo>
                  <a:pt x="484210" y="14997"/>
                </a:lnTo>
                <a:lnTo>
                  <a:pt x="486987" y="14997"/>
                </a:lnTo>
                <a:lnTo>
                  <a:pt x="487295" y="14688"/>
                </a:lnTo>
                <a:lnTo>
                  <a:pt x="487410" y="14225"/>
                </a:lnTo>
                <a:lnTo>
                  <a:pt x="487295" y="12214"/>
                </a:lnTo>
                <a:lnTo>
                  <a:pt x="487089" y="11904"/>
                </a:lnTo>
                <a:close/>
              </a:path>
              <a:path w="494029" h="102870">
                <a:moveTo>
                  <a:pt x="368710" y="27367"/>
                </a:moveTo>
                <a:lnTo>
                  <a:pt x="361462" y="27367"/>
                </a:lnTo>
                <a:lnTo>
                  <a:pt x="354985" y="28912"/>
                </a:lnTo>
                <a:lnTo>
                  <a:pt x="343574" y="35097"/>
                </a:lnTo>
                <a:lnTo>
                  <a:pt x="338947" y="39582"/>
                </a:lnTo>
                <a:lnTo>
                  <a:pt x="335864" y="45457"/>
                </a:lnTo>
                <a:lnTo>
                  <a:pt x="332625" y="51487"/>
                </a:lnTo>
                <a:lnTo>
                  <a:pt x="331227" y="56949"/>
                </a:lnTo>
                <a:lnTo>
                  <a:pt x="331177" y="72487"/>
                </a:lnTo>
                <a:lnTo>
                  <a:pt x="332625" y="79162"/>
                </a:lnTo>
                <a:lnTo>
                  <a:pt x="335947" y="85039"/>
                </a:lnTo>
                <a:lnTo>
                  <a:pt x="338947" y="90605"/>
                </a:lnTo>
                <a:lnTo>
                  <a:pt x="343574" y="94933"/>
                </a:lnTo>
                <a:lnTo>
                  <a:pt x="349742" y="98026"/>
                </a:lnTo>
                <a:lnTo>
                  <a:pt x="355756" y="100963"/>
                </a:lnTo>
                <a:lnTo>
                  <a:pt x="362078" y="102355"/>
                </a:lnTo>
                <a:lnTo>
                  <a:pt x="368863" y="102355"/>
                </a:lnTo>
                <a:lnTo>
                  <a:pt x="399620" y="86894"/>
                </a:lnTo>
                <a:lnTo>
                  <a:pt x="363774" y="86894"/>
                </a:lnTo>
                <a:lnTo>
                  <a:pt x="359456" y="85039"/>
                </a:lnTo>
                <a:lnTo>
                  <a:pt x="356064" y="81328"/>
                </a:lnTo>
                <a:lnTo>
                  <a:pt x="352672" y="77462"/>
                </a:lnTo>
                <a:lnTo>
                  <a:pt x="350975" y="72050"/>
                </a:lnTo>
                <a:lnTo>
                  <a:pt x="351070" y="57517"/>
                </a:lnTo>
                <a:lnTo>
                  <a:pt x="352672" y="52260"/>
                </a:lnTo>
                <a:lnTo>
                  <a:pt x="356064" y="48549"/>
                </a:lnTo>
                <a:lnTo>
                  <a:pt x="359456" y="44683"/>
                </a:lnTo>
                <a:lnTo>
                  <a:pt x="363774" y="42828"/>
                </a:lnTo>
                <a:lnTo>
                  <a:pt x="399883" y="42828"/>
                </a:lnTo>
                <a:lnTo>
                  <a:pt x="395850" y="37881"/>
                </a:lnTo>
                <a:lnTo>
                  <a:pt x="390156" y="33303"/>
                </a:lnTo>
                <a:lnTo>
                  <a:pt x="383726" y="30015"/>
                </a:lnTo>
                <a:lnTo>
                  <a:pt x="376572" y="28031"/>
                </a:lnTo>
                <a:lnTo>
                  <a:pt x="368710" y="27367"/>
                </a:lnTo>
                <a:close/>
              </a:path>
              <a:path w="494029" h="102870">
                <a:moveTo>
                  <a:pt x="423915" y="28912"/>
                </a:moveTo>
                <a:lnTo>
                  <a:pt x="403715" y="28912"/>
                </a:lnTo>
                <a:lnTo>
                  <a:pt x="433167" y="100810"/>
                </a:lnTo>
                <a:lnTo>
                  <a:pt x="450439" y="100810"/>
                </a:lnTo>
                <a:lnTo>
                  <a:pt x="459667" y="77925"/>
                </a:lnTo>
                <a:lnTo>
                  <a:pt x="441650" y="77925"/>
                </a:lnTo>
                <a:lnTo>
                  <a:pt x="437794" y="65712"/>
                </a:lnTo>
                <a:lnTo>
                  <a:pt x="423915" y="28912"/>
                </a:lnTo>
                <a:close/>
              </a:path>
              <a:path w="494029" h="102870">
                <a:moveTo>
                  <a:pt x="399883" y="42828"/>
                </a:moveTo>
                <a:lnTo>
                  <a:pt x="373799" y="42828"/>
                </a:lnTo>
                <a:lnTo>
                  <a:pt x="377962" y="44683"/>
                </a:lnTo>
                <a:lnTo>
                  <a:pt x="381354" y="48549"/>
                </a:lnTo>
                <a:lnTo>
                  <a:pt x="384747" y="52260"/>
                </a:lnTo>
                <a:lnTo>
                  <a:pt x="386545" y="57517"/>
                </a:lnTo>
                <a:lnTo>
                  <a:pt x="386546" y="72050"/>
                </a:lnTo>
                <a:lnTo>
                  <a:pt x="384747" y="77462"/>
                </a:lnTo>
                <a:lnTo>
                  <a:pt x="381354" y="81328"/>
                </a:lnTo>
                <a:lnTo>
                  <a:pt x="377962" y="85039"/>
                </a:lnTo>
                <a:lnTo>
                  <a:pt x="373799" y="86894"/>
                </a:lnTo>
                <a:lnTo>
                  <a:pt x="399620" y="86894"/>
                </a:lnTo>
                <a:lnTo>
                  <a:pt x="406272" y="63856"/>
                </a:lnTo>
                <a:lnTo>
                  <a:pt x="405695" y="56949"/>
                </a:lnTo>
                <a:lnTo>
                  <a:pt x="403753" y="49921"/>
                </a:lnTo>
                <a:lnTo>
                  <a:pt x="400481" y="43561"/>
                </a:lnTo>
                <a:lnTo>
                  <a:pt x="399883" y="42828"/>
                </a:lnTo>
                <a:close/>
              </a:path>
              <a:path w="494029" h="102870">
                <a:moveTo>
                  <a:pt x="479430" y="28912"/>
                </a:moveTo>
                <a:lnTo>
                  <a:pt x="459691" y="28912"/>
                </a:lnTo>
                <a:lnTo>
                  <a:pt x="445813" y="65712"/>
                </a:lnTo>
                <a:lnTo>
                  <a:pt x="444271" y="69731"/>
                </a:lnTo>
                <a:lnTo>
                  <a:pt x="442729" y="74679"/>
                </a:lnTo>
                <a:lnTo>
                  <a:pt x="441650" y="77925"/>
                </a:lnTo>
                <a:lnTo>
                  <a:pt x="459667" y="77925"/>
                </a:lnTo>
                <a:lnTo>
                  <a:pt x="479430" y="28912"/>
                </a:lnTo>
                <a:close/>
              </a:path>
              <a:path w="494029" h="102870">
                <a:moveTo>
                  <a:pt x="112726" y="27367"/>
                </a:moveTo>
                <a:lnTo>
                  <a:pt x="105632" y="27367"/>
                </a:lnTo>
                <a:lnTo>
                  <a:pt x="99155" y="28912"/>
                </a:lnTo>
                <a:lnTo>
                  <a:pt x="75348" y="72487"/>
                </a:lnTo>
                <a:lnTo>
                  <a:pt x="76795" y="79162"/>
                </a:lnTo>
                <a:lnTo>
                  <a:pt x="106249" y="102355"/>
                </a:lnTo>
                <a:lnTo>
                  <a:pt x="112880" y="102355"/>
                </a:lnTo>
                <a:lnTo>
                  <a:pt x="143712" y="86894"/>
                </a:lnTo>
                <a:lnTo>
                  <a:pt x="107791" y="86894"/>
                </a:lnTo>
                <a:lnTo>
                  <a:pt x="103473" y="85039"/>
                </a:lnTo>
                <a:lnTo>
                  <a:pt x="100081" y="81328"/>
                </a:lnTo>
                <a:lnTo>
                  <a:pt x="96688" y="77462"/>
                </a:lnTo>
                <a:lnTo>
                  <a:pt x="94992" y="72050"/>
                </a:lnTo>
                <a:lnTo>
                  <a:pt x="95086" y="57517"/>
                </a:lnTo>
                <a:lnTo>
                  <a:pt x="96688" y="52260"/>
                </a:lnTo>
                <a:lnTo>
                  <a:pt x="100081" y="48549"/>
                </a:lnTo>
                <a:lnTo>
                  <a:pt x="103473" y="44683"/>
                </a:lnTo>
                <a:lnTo>
                  <a:pt x="107791" y="42828"/>
                </a:lnTo>
                <a:lnTo>
                  <a:pt x="143920" y="42828"/>
                </a:lnTo>
                <a:lnTo>
                  <a:pt x="139866" y="37881"/>
                </a:lnTo>
                <a:lnTo>
                  <a:pt x="134194" y="33303"/>
                </a:lnTo>
                <a:lnTo>
                  <a:pt x="127799" y="30015"/>
                </a:lnTo>
                <a:lnTo>
                  <a:pt x="120653" y="28031"/>
                </a:lnTo>
                <a:lnTo>
                  <a:pt x="112726" y="27367"/>
                </a:lnTo>
                <a:close/>
              </a:path>
              <a:path w="494029" h="102870">
                <a:moveTo>
                  <a:pt x="23749" y="1545"/>
                </a:moveTo>
                <a:lnTo>
                  <a:pt x="0" y="1545"/>
                </a:lnTo>
                <a:lnTo>
                  <a:pt x="36855" y="59063"/>
                </a:lnTo>
                <a:lnTo>
                  <a:pt x="36855" y="100810"/>
                </a:lnTo>
                <a:lnTo>
                  <a:pt x="57210" y="100810"/>
                </a:lnTo>
                <a:lnTo>
                  <a:pt x="57309" y="59063"/>
                </a:lnTo>
                <a:lnTo>
                  <a:pt x="69017" y="40819"/>
                </a:lnTo>
                <a:lnTo>
                  <a:pt x="47496" y="40819"/>
                </a:lnTo>
                <a:lnTo>
                  <a:pt x="23749" y="1545"/>
                </a:lnTo>
                <a:close/>
              </a:path>
              <a:path w="494029" h="102870">
                <a:moveTo>
                  <a:pt x="143920" y="42828"/>
                </a:moveTo>
                <a:lnTo>
                  <a:pt x="117815" y="42828"/>
                </a:lnTo>
                <a:lnTo>
                  <a:pt x="122132" y="44683"/>
                </a:lnTo>
                <a:lnTo>
                  <a:pt x="125525" y="48549"/>
                </a:lnTo>
                <a:lnTo>
                  <a:pt x="128917" y="52260"/>
                </a:lnTo>
                <a:lnTo>
                  <a:pt x="130565" y="57517"/>
                </a:lnTo>
                <a:lnTo>
                  <a:pt x="130567" y="72050"/>
                </a:lnTo>
                <a:lnTo>
                  <a:pt x="128917" y="77462"/>
                </a:lnTo>
                <a:lnTo>
                  <a:pt x="125525" y="81328"/>
                </a:lnTo>
                <a:lnTo>
                  <a:pt x="122132" y="85039"/>
                </a:lnTo>
                <a:lnTo>
                  <a:pt x="117815" y="86894"/>
                </a:lnTo>
                <a:lnTo>
                  <a:pt x="143712" y="86894"/>
                </a:lnTo>
                <a:lnTo>
                  <a:pt x="144456" y="86002"/>
                </a:lnTo>
                <a:lnTo>
                  <a:pt x="147827" y="79607"/>
                </a:lnTo>
                <a:lnTo>
                  <a:pt x="149838" y="72487"/>
                </a:lnTo>
                <a:lnTo>
                  <a:pt x="150480" y="64938"/>
                </a:lnTo>
                <a:lnTo>
                  <a:pt x="150439" y="63856"/>
                </a:lnTo>
                <a:lnTo>
                  <a:pt x="149841" y="56949"/>
                </a:lnTo>
                <a:lnTo>
                  <a:pt x="147846" y="49921"/>
                </a:lnTo>
                <a:lnTo>
                  <a:pt x="144521" y="43561"/>
                </a:lnTo>
                <a:lnTo>
                  <a:pt x="143920" y="42828"/>
                </a:lnTo>
                <a:close/>
              </a:path>
              <a:path w="494029" h="102870">
                <a:moveTo>
                  <a:pt x="94221" y="1545"/>
                </a:moveTo>
                <a:lnTo>
                  <a:pt x="70782" y="1545"/>
                </a:lnTo>
                <a:lnTo>
                  <a:pt x="47496" y="40819"/>
                </a:lnTo>
                <a:lnTo>
                  <a:pt x="69017" y="40819"/>
                </a:lnTo>
                <a:lnTo>
                  <a:pt x="94221" y="1545"/>
                </a:lnTo>
                <a:close/>
              </a:path>
              <a:path w="494029" h="102870">
                <a:moveTo>
                  <a:pt x="281274" y="0"/>
                </a:moveTo>
                <a:lnTo>
                  <a:pt x="271713" y="0"/>
                </a:lnTo>
                <a:lnTo>
                  <a:pt x="263540" y="1545"/>
                </a:lnTo>
                <a:lnTo>
                  <a:pt x="234954" y="29581"/>
                </a:lnTo>
                <a:lnTo>
                  <a:pt x="231311" y="50868"/>
                </a:lnTo>
                <a:lnTo>
                  <a:pt x="231663" y="57913"/>
                </a:lnTo>
                <a:lnTo>
                  <a:pt x="249293" y="92397"/>
                </a:lnTo>
                <a:lnTo>
                  <a:pt x="282354" y="102510"/>
                </a:lnTo>
                <a:lnTo>
                  <a:pt x="290681" y="102510"/>
                </a:lnTo>
                <a:lnTo>
                  <a:pt x="298853" y="100963"/>
                </a:lnTo>
                <a:lnTo>
                  <a:pt x="315045" y="94780"/>
                </a:lnTo>
                <a:lnTo>
                  <a:pt x="321213" y="91222"/>
                </a:lnTo>
                <a:lnTo>
                  <a:pt x="325377" y="87048"/>
                </a:lnTo>
                <a:lnTo>
                  <a:pt x="325377" y="85347"/>
                </a:lnTo>
                <a:lnTo>
                  <a:pt x="272484" y="85347"/>
                </a:lnTo>
                <a:lnTo>
                  <a:pt x="265545" y="82410"/>
                </a:lnTo>
                <a:lnTo>
                  <a:pt x="252129" y="50095"/>
                </a:lnTo>
                <a:lnTo>
                  <a:pt x="252620" y="42381"/>
                </a:lnTo>
                <a:lnTo>
                  <a:pt x="272329" y="17007"/>
                </a:lnTo>
                <a:lnTo>
                  <a:pt x="320228" y="17007"/>
                </a:lnTo>
                <a:lnTo>
                  <a:pt x="317512" y="12833"/>
                </a:lnTo>
                <a:lnTo>
                  <a:pt x="310573" y="7730"/>
                </a:lnTo>
                <a:lnTo>
                  <a:pt x="304759" y="4305"/>
                </a:lnTo>
                <a:lnTo>
                  <a:pt x="297948" y="1894"/>
                </a:lnTo>
                <a:lnTo>
                  <a:pt x="290124" y="468"/>
                </a:lnTo>
                <a:lnTo>
                  <a:pt x="281274" y="0"/>
                </a:lnTo>
                <a:close/>
              </a:path>
              <a:path w="494029" h="102870">
                <a:moveTo>
                  <a:pt x="325377" y="47621"/>
                </a:moveTo>
                <a:lnTo>
                  <a:pt x="281583" y="47621"/>
                </a:lnTo>
                <a:lnTo>
                  <a:pt x="281583" y="64320"/>
                </a:lnTo>
                <a:lnTo>
                  <a:pt x="304868" y="64320"/>
                </a:lnTo>
                <a:lnTo>
                  <a:pt x="304868" y="76843"/>
                </a:lnTo>
                <a:lnTo>
                  <a:pt x="301783" y="79317"/>
                </a:lnTo>
                <a:lnTo>
                  <a:pt x="298082" y="81328"/>
                </a:lnTo>
                <a:lnTo>
                  <a:pt x="293919" y="82873"/>
                </a:lnTo>
                <a:lnTo>
                  <a:pt x="289601" y="84574"/>
                </a:lnTo>
                <a:lnTo>
                  <a:pt x="285283" y="85347"/>
                </a:lnTo>
                <a:lnTo>
                  <a:pt x="325377" y="85347"/>
                </a:lnTo>
                <a:lnTo>
                  <a:pt x="325377" y="47621"/>
                </a:lnTo>
                <a:close/>
              </a:path>
              <a:path w="494029" h="102870">
                <a:moveTo>
                  <a:pt x="320228" y="17007"/>
                </a:moveTo>
                <a:lnTo>
                  <a:pt x="287134" y="17007"/>
                </a:lnTo>
                <a:lnTo>
                  <a:pt x="292068" y="18399"/>
                </a:lnTo>
                <a:lnTo>
                  <a:pt x="295923" y="21337"/>
                </a:lnTo>
                <a:lnTo>
                  <a:pt x="299779" y="24119"/>
                </a:lnTo>
                <a:lnTo>
                  <a:pt x="302400" y="27985"/>
                </a:lnTo>
                <a:lnTo>
                  <a:pt x="303942" y="32778"/>
                </a:lnTo>
                <a:lnTo>
                  <a:pt x="324143" y="29067"/>
                </a:lnTo>
                <a:lnTo>
                  <a:pt x="322139" y="19945"/>
                </a:lnTo>
                <a:lnTo>
                  <a:pt x="320228" y="17007"/>
                </a:lnTo>
                <a:close/>
              </a:path>
              <a:path w="494029" h="102870">
                <a:moveTo>
                  <a:pt x="175950" y="28912"/>
                </a:moveTo>
                <a:lnTo>
                  <a:pt x="156674" y="28912"/>
                </a:lnTo>
                <a:lnTo>
                  <a:pt x="156702" y="81328"/>
                </a:lnTo>
                <a:lnTo>
                  <a:pt x="176104" y="102355"/>
                </a:lnTo>
                <a:lnTo>
                  <a:pt x="185820" y="102355"/>
                </a:lnTo>
                <a:lnTo>
                  <a:pt x="190291" y="101273"/>
                </a:lnTo>
                <a:lnTo>
                  <a:pt x="198927" y="96944"/>
                </a:lnTo>
                <a:lnTo>
                  <a:pt x="202474" y="93851"/>
                </a:lnTo>
                <a:lnTo>
                  <a:pt x="205096" y="90140"/>
                </a:lnTo>
                <a:lnTo>
                  <a:pt x="223137" y="90140"/>
                </a:lnTo>
                <a:lnTo>
                  <a:pt x="223137" y="87976"/>
                </a:lnTo>
                <a:lnTo>
                  <a:pt x="185202" y="87976"/>
                </a:lnTo>
                <a:lnTo>
                  <a:pt x="182890" y="87203"/>
                </a:lnTo>
                <a:lnTo>
                  <a:pt x="175950" y="72050"/>
                </a:lnTo>
                <a:lnTo>
                  <a:pt x="175950" y="28912"/>
                </a:lnTo>
                <a:close/>
              </a:path>
              <a:path w="494029" h="102870">
                <a:moveTo>
                  <a:pt x="223137" y="90140"/>
                </a:moveTo>
                <a:lnTo>
                  <a:pt x="205096" y="90140"/>
                </a:lnTo>
                <a:lnTo>
                  <a:pt x="205096" y="100810"/>
                </a:lnTo>
                <a:lnTo>
                  <a:pt x="223137" y="100810"/>
                </a:lnTo>
                <a:lnTo>
                  <a:pt x="223137" y="90140"/>
                </a:lnTo>
                <a:close/>
              </a:path>
              <a:path w="494029" h="102870">
                <a:moveTo>
                  <a:pt x="223137" y="28912"/>
                </a:moveTo>
                <a:lnTo>
                  <a:pt x="203708" y="28912"/>
                </a:lnTo>
                <a:lnTo>
                  <a:pt x="203708" y="69576"/>
                </a:lnTo>
                <a:lnTo>
                  <a:pt x="203245" y="76070"/>
                </a:lnTo>
                <a:lnTo>
                  <a:pt x="191371" y="87976"/>
                </a:lnTo>
                <a:lnTo>
                  <a:pt x="223137" y="87976"/>
                </a:lnTo>
                <a:lnTo>
                  <a:pt x="223137" y="28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396240" y="1795271"/>
            <a:ext cx="11427460" cy="4529455"/>
            <a:chOff x="396240" y="1795271"/>
            <a:chExt cx="11427460" cy="4529455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40" y="1807463"/>
              <a:ext cx="3157728" cy="414527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552628" y="1975125"/>
              <a:ext cx="2844800" cy="3811270"/>
            </a:xfrm>
            <a:custGeom>
              <a:avLst/>
              <a:gdLst/>
              <a:ahLst/>
              <a:cxnLst/>
              <a:rect l="l" t="t" r="r" b="b"/>
              <a:pathLst>
                <a:path w="2844800" h="3811270">
                  <a:moveTo>
                    <a:pt x="2698929" y="0"/>
                  </a:moveTo>
                  <a:lnTo>
                    <a:pt x="145644" y="0"/>
                  </a:lnTo>
                  <a:lnTo>
                    <a:pt x="99609" y="7425"/>
                  </a:lnTo>
                  <a:lnTo>
                    <a:pt x="59628" y="28100"/>
                  </a:lnTo>
                  <a:lnTo>
                    <a:pt x="28100" y="59628"/>
                  </a:lnTo>
                  <a:lnTo>
                    <a:pt x="7425" y="99609"/>
                  </a:lnTo>
                  <a:lnTo>
                    <a:pt x="0" y="145644"/>
                  </a:lnTo>
                  <a:lnTo>
                    <a:pt x="0" y="3665185"/>
                  </a:lnTo>
                  <a:lnTo>
                    <a:pt x="7425" y="3711220"/>
                  </a:lnTo>
                  <a:lnTo>
                    <a:pt x="28100" y="3751200"/>
                  </a:lnTo>
                  <a:lnTo>
                    <a:pt x="59628" y="3782728"/>
                  </a:lnTo>
                  <a:lnTo>
                    <a:pt x="99609" y="3803404"/>
                  </a:lnTo>
                  <a:lnTo>
                    <a:pt x="145644" y="3810829"/>
                  </a:lnTo>
                  <a:lnTo>
                    <a:pt x="2698929" y="3810829"/>
                  </a:lnTo>
                  <a:lnTo>
                    <a:pt x="2744963" y="3803404"/>
                  </a:lnTo>
                  <a:lnTo>
                    <a:pt x="2784944" y="3782728"/>
                  </a:lnTo>
                  <a:lnTo>
                    <a:pt x="2816472" y="3751200"/>
                  </a:lnTo>
                  <a:lnTo>
                    <a:pt x="2837147" y="3711220"/>
                  </a:lnTo>
                  <a:lnTo>
                    <a:pt x="2844572" y="3665185"/>
                  </a:lnTo>
                  <a:lnTo>
                    <a:pt x="2844572" y="145644"/>
                  </a:lnTo>
                  <a:lnTo>
                    <a:pt x="2837147" y="99609"/>
                  </a:lnTo>
                  <a:lnTo>
                    <a:pt x="2816472" y="59628"/>
                  </a:lnTo>
                  <a:lnTo>
                    <a:pt x="2784944" y="28100"/>
                  </a:lnTo>
                  <a:lnTo>
                    <a:pt x="2744963" y="7425"/>
                  </a:lnTo>
                  <a:lnTo>
                    <a:pt x="26989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4512" y="1807463"/>
              <a:ext cx="4111751" cy="4145279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3499787" y="1975125"/>
              <a:ext cx="3780790" cy="3811270"/>
            </a:xfrm>
            <a:custGeom>
              <a:avLst/>
              <a:gdLst/>
              <a:ahLst/>
              <a:cxnLst/>
              <a:rect l="l" t="t" r="r" b="b"/>
              <a:pathLst>
                <a:path w="3780790" h="3811270">
                  <a:moveTo>
                    <a:pt x="3633652" y="0"/>
                  </a:moveTo>
                  <a:lnTo>
                    <a:pt x="146836" y="0"/>
                  </a:lnTo>
                  <a:lnTo>
                    <a:pt x="100424" y="7485"/>
                  </a:lnTo>
                  <a:lnTo>
                    <a:pt x="60116" y="28331"/>
                  </a:lnTo>
                  <a:lnTo>
                    <a:pt x="28331" y="60116"/>
                  </a:lnTo>
                  <a:lnTo>
                    <a:pt x="7485" y="100424"/>
                  </a:lnTo>
                  <a:lnTo>
                    <a:pt x="0" y="146836"/>
                  </a:lnTo>
                  <a:lnTo>
                    <a:pt x="0" y="3663993"/>
                  </a:lnTo>
                  <a:lnTo>
                    <a:pt x="7485" y="3710404"/>
                  </a:lnTo>
                  <a:lnTo>
                    <a:pt x="28331" y="3750712"/>
                  </a:lnTo>
                  <a:lnTo>
                    <a:pt x="60116" y="3782498"/>
                  </a:lnTo>
                  <a:lnTo>
                    <a:pt x="100424" y="3803343"/>
                  </a:lnTo>
                  <a:lnTo>
                    <a:pt x="146836" y="3810829"/>
                  </a:lnTo>
                  <a:lnTo>
                    <a:pt x="3633652" y="3810829"/>
                  </a:lnTo>
                  <a:lnTo>
                    <a:pt x="3680064" y="3803343"/>
                  </a:lnTo>
                  <a:lnTo>
                    <a:pt x="3720372" y="3782498"/>
                  </a:lnTo>
                  <a:lnTo>
                    <a:pt x="3752157" y="3750712"/>
                  </a:lnTo>
                  <a:lnTo>
                    <a:pt x="3773003" y="3710404"/>
                  </a:lnTo>
                  <a:lnTo>
                    <a:pt x="3780489" y="3663993"/>
                  </a:lnTo>
                  <a:lnTo>
                    <a:pt x="3780489" y="146836"/>
                  </a:lnTo>
                  <a:lnTo>
                    <a:pt x="3773003" y="100424"/>
                  </a:lnTo>
                  <a:lnTo>
                    <a:pt x="3752157" y="60116"/>
                  </a:lnTo>
                  <a:lnTo>
                    <a:pt x="3720372" y="28331"/>
                  </a:lnTo>
                  <a:lnTo>
                    <a:pt x="3680064" y="7485"/>
                  </a:lnTo>
                  <a:lnTo>
                    <a:pt x="36336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11568" y="1795271"/>
              <a:ext cx="4611624" cy="4142232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7382863" y="1961377"/>
              <a:ext cx="4270375" cy="3811270"/>
            </a:xfrm>
            <a:custGeom>
              <a:avLst/>
              <a:gdLst/>
              <a:ahLst/>
              <a:cxnLst/>
              <a:rect l="l" t="t" r="r" b="b"/>
              <a:pathLst>
                <a:path w="4270375" h="3811270">
                  <a:moveTo>
                    <a:pt x="4122323" y="0"/>
                  </a:moveTo>
                  <a:lnTo>
                    <a:pt x="148014" y="0"/>
                  </a:lnTo>
                  <a:lnTo>
                    <a:pt x="101230" y="7545"/>
                  </a:lnTo>
                  <a:lnTo>
                    <a:pt x="60599" y="28558"/>
                  </a:lnTo>
                  <a:lnTo>
                    <a:pt x="28558" y="60599"/>
                  </a:lnTo>
                  <a:lnTo>
                    <a:pt x="7545" y="101230"/>
                  </a:lnTo>
                  <a:lnTo>
                    <a:pt x="0" y="148014"/>
                  </a:lnTo>
                  <a:lnTo>
                    <a:pt x="0" y="3662814"/>
                  </a:lnTo>
                  <a:lnTo>
                    <a:pt x="7545" y="3709598"/>
                  </a:lnTo>
                  <a:lnTo>
                    <a:pt x="28558" y="3750230"/>
                  </a:lnTo>
                  <a:lnTo>
                    <a:pt x="60599" y="3782270"/>
                  </a:lnTo>
                  <a:lnTo>
                    <a:pt x="101230" y="3803283"/>
                  </a:lnTo>
                  <a:lnTo>
                    <a:pt x="148014" y="3810828"/>
                  </a:lnTo>
                  <a:lnTo>
                    <a:pt x="4122323" y="3810828"/>
                  </a:lnTo>
                  <a:lnTo>
                    <a:pt x="4169107" y="3803283"/>
                  </a:lnTo>
                  <a:lnTo>
                    <a:pt x="4209738" y="3782270"/>
                  </a:lnTo>
                  <a:lnTo>
                    <a:pt x="4241779" y="3750230"/>
                  </a:lnTo>
                  <a:lnTo>
                    <a:pt x="4262792" y="3709598"/>
                  </a:lnTo>
                  <a:lnTo>
                    <a:pt x="4270338" y="3662814"/>
                  </a:lnTo>
                  <a:lnTo>
                    <a:pt x="4270338" y="148014"/>
                  </a:lnTo>
                  <a:lnTo>
                    <a:pt x="4262792" y="101230"/>
                  </a:lnTo>
                  <a:lnTo>
                    <a:pt x="4241779" y="60599"/>
                  </a:lnTo>
                  <a:lnTo>
                    <a:pt x="4209738" y="28558"/>
                  </a:lnTo>
                  <a:lnTo>
                    <a:pt x="4169107" y="7545"/>
                  </a:lnTo>
                  <a:lnTo>
                    <a:pt x="41223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>
              <a:hlinkClick r:id="rId5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31575" y="5896469"/>
              <a:ext cx="1389780" cy="428130"/>
            </a:xfrm>
            <a:prstGeom prst="rect">
              <a:avLst/>
            </a:prstGeom>
          </p:spPr>
        </p:pic>
        <p:pic>
          <p:nvPicPr>
            <p:cNvPr id="13" name="object 13" descr="">
              <a:hlinkClick r:id="rId7"/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97346" y="5896472"/>
              <a:ext cx="1844239" cy="428126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777240" y="3279647"/>
              <a:ext cx="2097405" cy="1273175"/>
            </a:xfrm>
            <a:custGeom>
              <a:avLst/>
              <a:gdLst/>
              <a:ahLst/>
              <a:cxnLst/>
              <a:rect l="l" t="t" r="r" b="b"/>
              <a:pathLst>
                <a:path w="2097405" h="1273175">
                  <a:moveTo>
                    <a:pt x="201168" y="435864"/>
                  </a:moveTo>
                  <a:lnTo>
                    <a:pt x="0" y="435864"/>
                  </a:lnTo>
                  <a:lnTo>
                    <a:pt x="0" y="1273111"/>
                  </a:lnTo>
                  <a:lnTo>
                    <a:pt x="201168" y="1273111"/>
                  </a:lnTo>
                  <a:lnTo>
                    <a:pt x="201168" y="435864"/>
                  </a:lnTo>
                  <a:close/>
                </a:path>
                <a:path w="2097405" h="1273175">
                  <a:moveTo>
                    <a:pt x="835152" y="0"/>
                  </a:moveTo>
                  <a:lnTo>
                    <a:pt x="633984" y="0"/>
                  </a:lnTo>
                  <a:lnTo>
                    <a:pt x="633984" y="1273111"/>
                  </a:lnTo>
                  <a:lnTo>
                    <a:pt x="835152" y="1273111"/>
                  </a:lnTo>
                  <a:lnTo>
                    <a:pt x="835152" y="0"/>
                  </a:lnTo>
                  <a:close/>
                </a:path>
                <a:path w="2097405" h="1273175">
                  <a:moveTo>
                    <a:pt x="1466088" y="237744"/>
                  </a:moveTo>
                  <a:lnTo>
                    <a:pt x="1264920" y="237744"/>
                  </a:lnTo>
                  <a:lnTo>
                    <a:pt x="1264920" y="1273111"/>
                  </a:lnTo>
                  <a:lnTo>
                    <a:pt x="1466088" y="1273111"/>
                  </a:lnTo>
                  <a:lnTo>
                    <a:pt x="1466088" y="237744"/>
                  </a:lnTo>
                  <a:close/>
                </a:path>
                <a:path w="2097405" h="1273175">
                  <a:moveTo>
                    <a:pt x="2097024" y="396240"/>
                  </a:moveTo>
                  <a:lnTo>
                    <a:pt x="1895856" y="396240"/>
                  </a:lnTo>
                  <a:lnTo>
                    <a:pt x="1895856" y="1273111"/>
                  </a:lnTo>
                  <a:lnTo>
                    <a:pt x="2097024" y="1273111"/>
                  </a:lnTo>
                  <a:lnTo>
                    <a:pt x="2097024" y="39624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069848" y="2639567"/>
              <a:ext cx="2097405" cy="1913255"/>
            </a:xfrm>
            <a:custGeom>
              <a:avLst/>
              <a:gdLst/>
              <a:ahLst/>
              <a:cxnLst/>
              <a:rect l="l" t="t" r="r" b="b"/>
              <a:pathLst>
                <a:path w="2097405" h="1913254">
                  <a:moveTo>
                    <a:pt x="201168" y="1514856"/>
                  </a:moveTo>
                  <a:lnTo>
                    <a:pt x="0" y="1514856"/>
                  </a:lnTo>
                  <a:lnTo>
                    <a:pt x="0" y="1913191"/>
                  </a:lnTo>
                  <a:lnTo>
                    <a:pt x="201168" y="1913191"/>
                  </a:lnTo>
                  <a:lnTo>
                    <a:pt x="201168" y="1514856"/>
                  </a:lnTo>
                  <a:close/>
                </a:path>
                <a:path w="2097405" h="1913254">
                  <a:moveTo>
                    <a:pt x="832104" y="1194816"/>
                  </a:moveTo>
                  <a:lnTo>
                    <a:pt x="630936" y="1194816"/>
                  </a:lnTo>
                  <a:lnTo>
                    <a:pt x="630936" y="1913191"/>
                  </a:lnTo>
                  <a:lnTo>
                    <a:pt x="832104" y="1913191"/>
                  </a:lnTo>
                  <a:lnTo>
                    <a:pt x="832104" y="1194816"/>
                  </a:lnTo>
                  <a:close/>
                </a:path>
                <a:path w="2097405" h="1913254">
                  <a:moveTo>
                    <a:pt x="1463040" y="957072"/>
                  </a:moveTo>
                  <a:lnTo>
                    <a:pt x="1261872" y="957072"/>
                  </a:lnTo>
                  <a:lnTo>
                    <a:pt x="1261872" y="1913191"/>
                  </a:lnTo>
                  <a:lnTo>
                    <a:pt x="1463040" y="1913191"/>
                  </a:lnTo>
                  <a:lnTo>
                    <a:pt x="1463040" y="957072"/>
                  </a:lnTo>
                  <a:close/>
                </a:path>
                <a:path w="2097405" h="1913254">
                  <a:moveTo>
                    <a:pt x="2097024" y="0"/>
                  </a:moveTo>
                  <a:lnTo>
                    <a:pt x="1895856" y="0"/>
                  </a:lnTo>
                  <a:lnTo>
                    <a:pt x="1895856" y="1913191"/>
                  </a:lnTo>
                  <a:lnTo>
                    <a:pt x="2097024" y="1913191"/>
                  </a:lnTo>
                  <a:lnTo>
                    <a:pt x="2097024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09312" y="4552756"/>
              <a:ext cx="2526030" cy="0"/>
            </a:xfrm>
            <a:custGeom>
              <a:avLst/>
              <a:gdLst/>
              <a:ahLst/>
              <a:cxnLst/>
              <a:rect l="l" t="t" r="r" b="b"/>
              <a:pathLst>
                <a:path w="2526030" h="0">
                  <a:moveTo>
                    <a:pt x="0" y="0"/>
                  </a:moveTo>
                  <a:lnTo>
                    <a:pt x="2525724" y="1"/>
                  </a:lnTo>
                </a:path>
              </a:pathLst>
            </a:custGeom>
            <a:ln w="9525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530362" y="6167120"/>
            <a:ext cx="6496050" cy="36068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Datasets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accessed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YouGov</a:t>
            </a:r>
            <a:r>
              <a:rPr dirty="0" sz="9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Profiles+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GB: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December</a:t>
            </a:r>
            <a:r>
              <a:rPr dirty="0" sz="9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31,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2023.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(N&gt;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37,500).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Ad-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Accepting:</a:t>
            </a:r>
            <a:r>
              <a:rPr dirty="0" sz="9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Agree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“Advertising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helps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choose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buy.”</a:t>
            </a:r>
            <a:r>
              <a:rPr dirty="0" sz="9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Ad-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Adverse: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Disagree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“Advertising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helps</a:t>
            </a:r>
            <a:r>
              <a:rPr dirty="0" sz="9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choose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buy”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527050" y="470407"/>
            <a:ext cx="19653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2795" algn="l"/>
              </a:tabLst>
            </a:pP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18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27300" y="818388"/>
            <a:ext cx="1067308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Ad-</a:t>
            </a:r>
            <a:r>
              <a:rPr dirty="0" spc="-229"/>
              <a:t>accepters</a:t>
            </a:r>
            <a:r>
              <a:rPr dirty="0" spc="-409"/>
              <a:t> </a:t>
            </a:r>
            <a:r>
              <a:rPr dirty="0" spc="-204"/>
              <a:t>are</a:t>
            </a:r>
            <a:r>
              <a:rPr dirty="0" spc="-409"/>
              <a:t> </a:t>
            </a:r>
            <a:r>
              <a:rPr dirty="0" spc="-175"/>
              <a:t>more</a:t>
            </a:r>
            <a:r>
              <a:rPr dirty="0" spc="-409"/>
              <a:t> </a:t>
            </a:r>
            <a:r>
              <a:rPr dirty="0" spc="-170"/>
              <a:t>likely</a:t>
            </a:r>
            <a:r>
              <a:rPr dirty="0" spc="-409"/>
              <a:t> </a:t>
            </a:r>
            <a:r>
              <a:rPr dirty="0" spc="-170"/>
              <a:t>to</a:t>
            </a:r>
            <a:r>
              <a:rPr dirty="0" spc="-415"/>
              <a:t> </a:t>
            </a:r>
            <a:r>
              <a:rPr dirty="0" spc="-170"/>
              <a:t>be</a:t>
            </a:r>
            <a:r>
              <a:rPr dirty="0" spc="-409"/>
              <a:t> </a:t>
            </a:r>
            <a:r>
              <a:rPr dirty="0" spc="-135"/>
              <a:t>young</a:t>
            </a:r>
            <a:r>
              <a:rPr dirty="0" spc="-420"/>
              <a:t> </a:t>
            </a:r>
            <a:r>
              <a:rPr dirty="0" spc="-195"/>
              <a:t>and</a:t>
            </a:r>
            <a:r>
              <a:rPr dirty="0" spc="-415"/>
              <a:t> </a:t>
            </a:r>
            <a:r>
              <a:rPr dirty="0" spc="-130"/>
              <a:t>wealthy</a:t>
            </a:r>
          </a:p>
        </p:txBody>
      </p:sp>
      <p:sp>
        <p:nvSpPr>
          <p:cNvPr id="20" name="object 20" descr=""/>
          <p:cNvSpPr txBox="1"/>
          <p:nvPr/>
        </p:nvSpPr>
        <p:spPr>
          <a:xfrm>
            <a:off x="526099" y="1449323"/>
            <a:ext cx="93922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40">
                <a:solidFill>
                  <a:srgbClr val="FFFFFF"/>
                </a:solidFill>
                <a:latin typeface="Lucida Sans"/>
                <a:cs typeface="Lucida Sans"/>
              </a:rPr>
              <a:t>They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are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more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likely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be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aged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under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40,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affluent,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live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London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comparison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ad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adverse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respondents.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34391" y="3480816"/>
            <a:ext cx="2901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55">
                <a:latin typeface="Arial Black"/>
                <a:cs typeface="Arial Black"/>
              </a:rPr>
              <a:t>21%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351725" y="3041903"/>
            <a:ext cx="31813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0">
                <a:latin typeface="Arial Black"/>
                <a:cs typeface="Arial Black"/>
              </a:rPr>
              <a:t>32%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017815" y="3919728"/>
            <a:ext cx="30607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5">
                <a:latin typeface="Arial Black"/>
                <a:cs typeface="Arial Black"/>
              </a:rPr>
              <a:t>10%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654486" y="3599688"/>
            <a:ext cx="2959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40">
                <a:latin typeface="Arial Black"/>
                <a:cs typeface="Arial Black"/>
              </a:rPr>
              <a:t>18%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1956201" y="3279647"/>
            <a:ext cx="9994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100" spc="-95">
                <a:latin typeface="Arial Black"/>
                <a:cs typeface="Arial Black"/>
              </a:rPr>
              <a:t>26%</a:t>
            </a:r>
            <a:r>
              <a:rPr dirty="0" baseline="-32828" sz="1650" spc="-142">
                <a:latin typeface="Arial Black"/>
                <a:cs typeface="Arial Black"/>
              </a:rPr>
              <a:t>24%</a:t>
            </a:r>
            <a:r>
              <a:rPr dirty="0" baseline="-32828" sz="1650" spc="44">
                <a:latin typeface="Arial Black"/>
                <a:cs typeface="Arial Black"/>
              </a:rPr>
              <a:t> </a:t>
            </a:r>
            <a:r>
              <a:rPr dirty="0" baseline="-63131" sz="1650" spc="-37">
                <a:latin typeface="Arial Black"/>
                <a:cs typeface="Arial Black"/>
              </a:rPr>
              <a:t>22%</a:t>
            </a:r>
            <a:endParaRPr baseline="-63131" sz="1650">
              <a:latin typeface="Arial Black"/>
              <a:cs typeface="Arial Black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2901408" y="2404871"/>
            <a:ext cx="32766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5">
                <a:latin typeface="Arial Black"/>
                <a:cs typeface="Arial Black"/>
              </a:rPr>
              <a:t>48%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52879" y="4584700"/>
            <a:ext cx="3454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14">
                <a:latin typeface="Lucida Sans"/>
                <a:cs typeface="Lucida Sans"/>
              </a:rPr>
              <a:t>18-</a:t>
            </a:r>
            <a:r>
              <a:rPr dirty="0" sz="1000" spc="-25">
                <a:latin typeface="Lucida Sans"/>
                <a:cs typeface="Lucida Sans"/>
              </a:rPr>
              <a:t>24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472373" y="4584700"/>
            <a:ext cx="10064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5000" algn="l"/>
              </a:tabLst>
            </a:pPr>
            <a:r>
              <a:rPr dirty="0" sz="1000" spc="-45">
                <a:latin typeface="Lucida Sans"/>
                <a:cs typeface="Lucida Sans"/>
              </a:rPr>
              <a:t>25-</a:t>
            </a:r>
            <a:r>
              <a:rPr dirty="0" sz="1000" spc="-25">
                <a:latin typeface="Lucida Sans"/>
                <a:cs typeface="Lucida Sans"/>
              </a:rPr>
              <a:t>39</a:t>
            </a:r>
            <a:r>
              <a:rPr dirty="0" sz="1000">
                <a:latin typeface="Lucida Sans"/>
                <a:cs typeface="Lucida Sans"/>
              </a:rPr>
              <a:t>	</a:t>
            </a:r>
            <a:r>
              <a:rPr dirty="0" sz="1000" spc="-10">
                <a:latin typeface="Lucida Sans"/>
                <a:cs typeface="Lucida Sans"/>
              </a:rPr>
              <a:t>40-</a:t>
            </a:r>
            <a:r>
              <a:rPr dirty="0" sz="1000" spc="-25">
                <a:latin typeface="Lucida Sans"/>
                <a:cs typeface="Lucida Sans"/>
              </a:rPr>
              <a:t>54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2799115" y="4584700"/>
            <a:ext cx="2457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0">
                <a:latin typeface="Lucida Sans"/>
                <a:cs typeface="Lucida Sans"/>
              </a:rPr>
              <a:t>55+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1685884" y="2170684"/>
            <a:ext cx="42037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80">
                <a:latin typeface="Arial Black"/>
                <a:cs typeface="Arial Black"/>
              </a:rPr>
              <a:t>Age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31" name="object 31" descr=""/>
          <p:cNvGrpSpPr/>
          <p:nvPr/>
        </p:nvGrpSpPr>
        <p:grpSpPr>
          <a:xfrm>
            <a:off x="1029152" y="5420633"/>
            <a:ext cx="1075690" cy="62865"/>
            <a:chOff x="1029152" y="5420633"/>
            <a:chExt cx="1075690" cy="62865"/>
          </a:xfrm>
        </p:grpSpPr>
        <p:sp>
          <p:nvSpPr>
            <p:cNvPr id="32" name="object 32" descr=""/>
            <p:cNvSpPr/>
            <p:nvPr/>
          </p:nvSpPr>
          <p:spPr>
            <a:xfrm>
              <a:off x="1029152" y="5420633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62835" y="0"/>
                  </a:moveTo>
                  <a:lnTo>
                    <a:pt x="0" y="0"/>
                  </a:lnTo>
                  <a:lnTo>
                    <a:pt x="0" y="62835"/>
                  </a:lnTo>
                  <a:lnTo>
                    <a:pt x="62835" y="62835"/>
                  </a:lnTo>
                  <a:lnTo>
                    <a:pt x="62835" y="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2041460" y="5420633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835" y="0"/>
                  </a:moveTo>
                  <a:lnTo>
                    <a:pt x="0" y="0"/>
                  </a:lnTo>
                  <a:lnTo>
                    <a:pt x="0" y="62835"/>
                  </a:lnTo>
                  <a:lnTo>
                    <a:pt x="62835" y="62835"/>
                  </a:lnTo>
                  <a:lnTo>
                    <a:pt x="62835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 descr=""/>
          <p:cNvSpPr txBox="1"/>
          <p:nvPr/>
        </p:nvSpPr>
        <p:spPr>
          <a:xfrm>
            <a:off x="1105944" y="5340096"/>
            <a:ext cx="1777364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24890" algn="l"/>
              </a:tabLst>
            </a:pPr>
            <a:r>
              <a:rPr dirty="0" sz="1100" spc="-30">
                <a:latin typeface="Lucida Sans"/>
                <a:cs typeface="Lucida Sans"/>
              </a:rPr>
              <a:t>Ad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accepting</a:t>
            </a:r>
            <a:r>
              <a:rPr dirty="0" sz="1100">
                <a:latin typeface="Lucida Sans"/>
                <a:cs typeface="Lucida Sans"/>
              </a:rPr>
              <a:t>	</a:t>
            </a:r>
            <a:r>
              <a:rPr dirty="0" sz="1100" spc="-30">
                <a:latin typeface="Lucida Sans"/>
                <a:cs typeface="Lucida Sans"/>
              </a:rPr>
              <a:t>Ad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adverse</a:t>
            </a:r>
            <a:endParaRPr sz="1100">
              <a:latin typeface="Lucida Sans"/>
              <a:cs typeface="Lucida Sans"/>
            </a:endParaRPr>
          </a:p>
        </p:txBody>
      </p:sp>
      <p:grpSp>
        <p:nvGrpSpPr>
          <p:cNvPr id="35" name="object 35" descr=""/>
          <p:cNvGrpSpPr/>
          <p:nvPr/>
        </p:nvGrpSpPr>
        <p:grpSpPr>
          <a:xfrm>
            <a:off x="3676294" y="3093720"/>
            <a:ext cx="3446145" cy="1463040"/>
            <a:chOff x="3676294" y="3093720"/>
            <a:chExt cx="3446145" cy="1463040"/>
          </a:xfrm>
        </p:grpSpPr>
        <p:sp>
          <p:nvSpPr>
            <p:cNvPr id="36" name="object 36" descr=""/>
            <p:cNvSpPr/>
            <p:nvPr/>
          </p:nvSpPr>
          <p:spPr>
            <a:xfrm>
              <a:off x="4002023" y="3093719"/>
              <a:ext cx="2493645" cy="1457960"/>
            </a:xfrm>
            <a:custGeom>
              <a:avLst/>
              <a:gdLst/>
              <a:ahLst/>
              <a:cxnLst/>
              <a:rect l="l" t="t" r="r" b="b"/>
              <a:pathLst>
                <a:path w="2493645" h="1457960">
                  <a:moveTo>
                    <a:pt x="201168" y="472440"/>
                  </a:moveTo>
                  <a:lnTo>
                    <a:pt x="0" y="472440"/>
                  </a:lnTo>
                  <a:lnTo>
                    <a:pt x="0" y="1457845"/>
                  </a:lnTo>
                  <a:lnTo>
                    <a:pt x="201168" y="1457845"/>
                  </a:lnTo>
                  <a:lnTo>
                    <a:pt x="201168" y="472440"/>
                  </a:lnTo>
                  <a:close/>
                </a:path>
                <a:path w="2493645" h="1457960">
                  <a:moveTo>
                    <a:pt x="1347216" y="0"/>
                  </a:moveTo>
                  <a:lnTo>
                    <a:pt x="1146048" y="0"/>
                  </a:lnTo>
                  <a:lnTo>
                    <a:pt x="1146048" y="1457845"/>
                  </a:lnTo>
                  <a:lnTo>
                    <a:pt x="1347216" y="1457845"/>
                  </a:lnTo>
                  <a:lnTo>
                    <a:pt x="1347216" y="0"/>
                  </a:lnTo>
                  <a:close/>
                </a:path>
                <a:path w="2493645" h="1457960">
                  <a:moveTo>
                    <a:pt x="2493264" y="670560"/>
                  </a:moveTo>
                  <a:lnTo>
                    <a:pt x="2289048" y="670560"/>
                  </a:lnTo>
                  <a:lnTo>
                    <a:pt x="2289048" y="1457845"/>
                  </a:lnTo>
                  <a:lnTo>
                    <a:pt x="2493264" y="1457845"/>
                  </a:lnTo>
                  <a:lnTo>
                    <a:pt x="2493264" y="67056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4303776" y="3212591"/>
              <a:ext cx="2493645" cy="1339215"/>
            </a:xfrm>
            <a:custGeom>
              <a:avLst/>
              <a:gdLst/>
              <a:ahLst/>
              <a:cxnLst/>
              <a:rect l="l" t="t" r="r" b="b"/>
              <a:pathLst>
                <a:path w="2493645" h="1339214">
                  <a:moveTo>
                    <a:pt x="201168" y="313944"/>
                  </a:moveTo>
                  <a:lnTo>
                    <a:pt x="0" y="313944"/>
                  </a:lnTo>
                  <a:lnTo>
                    <a:pt x="0" y="1338973"/>
                  </a:lnTo>
                  <a:lnTo>
                    <a:pt x="201168" y="1338973"/>
                  </a:lnTo>
                  <a:lnTo>
                    <a:pt x="201168" y="313944"/>
                  </a:lnTo>
                  <a:close/>
                </a:path>
                <a:path w="2493645" h="1339214">
                  <a:moveTo>
                    <a:pt x="1347216" y="0"/>
                  </a:moveTo>
                  <a:lnTo>
                    <a:pt x="1146048" y="0"/>
                  </a:lnTo>
                  <a:lnTo>
                    <a:pt x="1146048" y="1338973"/>
                  </a:lnTo>
                  <a:lnTo>
                    <a:pt x="1347216" y="1338973"/>
                  </a:lnTo>
                  <a:lnTo>
                    <a:pt x="1347216" y="0"/>
                  </a:lnTo>
                  <a:close/>
                </a:path>
                <a:path w="2493645" h="1339214">
                  <a:moveTo>
                    <a:pt x="2493264" y="707136"/>
                  </a:moveTo>
                  <a:lnTo>
                    <a:pt x="2289048" y="707136"/>
                  </a:lnTo>
                  <a:lnTo>
                    <a:pt x="2289048" y="1338973"/>
                  </a:lnTo>
                  <a:lnTo>
                    <a:pt x="2493264" y="1338973"/>
                  </a:lnTo>
                  <a:lnTo>
                    <a:pt x="2493264" y="707136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3681056" y="4551555"/>
              <a:ext cx="3436620" cy="0"/>
            </a:xfrm>
            <a:custGeom>
              <a:avLst/>
              <a:gdLst/>
              <a:ahLst/>
              <a:cxnLst/>
              <a:rect l="l" t="t" r="r" b="b"/>
              <a:pathLst>
                <a:path w="3436620" h="0">
                  <a:moveTo>
                    <a:pt x="0" y="0"/>
                  </a:moveTo>
                  <a:lnTo>
                    <a:pt x="3436241" y="1"/>
                  </a:lnTo>
                </a:path>
              </a:pathLst>
            </a:custGeom>
            <a:ln w="9525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 descr=""/>
          <p:cNvSpPr txBox="1"/>
          <p:nvPr/>
        </p:nvSpPr>
        <p:spPr>
          <a:xfrm>
            <a:off x="6229029" y="3526535"/>
            <a:ext cx="32956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0">
                <a:latin typeface="Arial Black"/>
                <a:cs typeface="Arial Black"/>
              </a:rPr>
              <a:t>20%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3919849" y="3291840"/>
            <a:ext cx="6711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15151" sz="1650" spc="-67">
                <a:latin typeface="Arial Black"/>
                <a:cs typeface="Arial Black"/>
              </a:rPr>
              <a:t>25%</a:t>
            </a:r>
            <a:r>
              <a:rPr dirty="0" sz="1100" spc="-45">
                <a:latin typeface="Arial Black"/>
                <a:cs typeface="Arial Black"/>
              </a:rPr>
              <a:t>26%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5066534" y="2855976"/>
            <a:ext cx="67246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100" spc="-40">
                <a:latin typeface="Arial Black"/>
                <a:cs typeface="Arial Black"/>
              </a:rPr>
              <a:t>37%</a:t>
            </a:r>
            <a:r>
              <a:rPr dirty="0" baseline="-47979" sz="1650" spc="-60">
                <a:latin typeface="Arial Black"/>
                <a:cs typeface="Arial Black"/>
              </a:rPr>
              <a:t>34%</a:t>
            </a:r>
            <a:endParaRPr baseline="-47979" sz="1650">
              <a:latin typeface="Arial Black"/>
              <a:cs typeface="Arial Black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6546651" y="3685032"/>
            <a:ext cx="2984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25">
                <a:latin typeface="Arial Black"/>
                <a:cs typeface="Arial Black"/>
              </a:rPr>
              <a:t>16%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3670326" y="4581652"/>
            <a:ext cx="1165860" cy="45847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algn="ctr" marL="12700" marR="5080">
              <a:lnSpc>
                <a:spcPts val="1100"/>
              </a:lnSpc>
              <a:spcBef>
                <a:spcPts val="219"/>
              </a:spcBef>
            </a:pPr>
            <a:r>
              <a:rPr dirty="0" sz="1000" spc="-10">
                <a:latin typeface="Lucida Sans"/>
                <a:cs typeface="Lucida Sans"/>
              </a:rPr>
              <a:t>Lower</a:t>
            </a:r>
            <a:r>
              <a:rPr dirty="0" sz="1000" spc="-95">
                <a:latin typeface="Lucida Sans"/>
                <a:cs typeface="Lucida Sans"/>
              </a:rPr>
              <a:t> </a:t>
            </a:r>
            <a:r>
              <a:rPr dirty="0" sz="1000" spc="-10">
                <a:latin typeface="Lucida Sans"/>
                <a:cs typeface="Lucida Sans"/>
              </a:rPr>
              <a:t>income: </a:t>
            </a:r>
            <a:r>
              <a:rPr dirty="0" sz="1000" spc="-30">
                <a:latin typeface="Lucida Sans"/>
                <a:cs typeface="Lucida Sans"/>
              </a:rPr>
              <a:t>less </a:t>
            </a:r>
            <a:r>
              <a:rPr dirty="0" sz="1000" spc="-10">
                <a:latin typeface="Lucida Sans"/>
                <a:cs typeface="Lucida Sans"/>
              </a:rPr>
              <a:t>than</a:t>
            </a:r>
            <a:r>
              <a:rPr dirty="0" sz="1000" spc="-30">
                <a:latin typeface="Lucida Sans"/>
                <a:cs typeface="Lucida Sans"/>
              </a:rPr>
              <a:t> 75%</a:t>
            </a:r>
            <a:r>
              <a:rPr dirty="0" sz="1000" spc="-105">
                <a:latin typeface="Lucida Sans"/>
                <a:cs typeface="Lucida Sans"/>
              </a:rPr>
              <a:t> </a:t>
            </a:r>
            <a:r>
              <a:rPr dirty="0" sz="1000" spc="-20">
                <a:latin typeface="Lucida Sans"/>
                <a:cs typeface="Lucida Sans"/>
              </a:rPr>
              <a:t>of</a:t>
            </a:r>
            <a:r>
              <a:rPr dirty="0" sz="1000" spc="-65">
                <a:latin typeface="Lucida Sans"/>
                <a:cs typeface="Lucida Sans"/>
              </a:rPr>
              <a:t> </a:t>
            </a:r>
            <a:r>
              <a:rPr dirty="0" sz="1000" spc="-25">
                <a:latin typeface="Lucida Sans"/>
                <a:cs typeface="Lucida Sans"/>
              </a:rPr>
              <a:t>the </a:t>
            </a:r>
            <a:r>
              <a:rPr dirty="0" sz="1000" spc="-10">
                <a:latin typeface="Lucida Sans"/>
                <a:cs typeface="Lucida Sans"/>
              </a:rPr>
              <a:t>median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4922927" y="4581652"/>
            <a:ext cx="958850" cy="45847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algn="ctr" marL="12700" marR="5080" indent="-635">
              <a:lnSpc>
                <a:spcPts val="1100"/>
              </a:lnSpc>
              <a:spcBef>
                <a:spcPts val="219"/>
              </a:spcBef>
            </a:pPr>
            <a:r>
              <a:rPr dirty="0" sz="1000" spc="-10">
                <a:latin typeface="Lucida Sans"/>
                <a:cs typeface="Lucida Sans"/>
              </a:rPr>
              <a:t>Middle</a:t>
            </a:r>
            <a:r>
              <a:rPr dirty="0" sz="1000" spc="-40">
                <a:latin typeface="Lucida Sans"/>
                <a:cs typeface="Lucida Sans"/>
              </a:rPr>
              <a:t> </a:t>
            </a:r>
            <a:r>
              <a:rPr dirty="0" sz="1000" spc="-10">
                <a:latin typeface="Lucida Sans"/>
                <a:cs typeface="Lucida Sans"/>
              </a:rPr>
              <a:t>income: </a:t>
            </a:r>
            <a:r>
              <a:rPr dirty="0" sz="1000">
                <a:latin typeface="Lucida Sans"/>
                <a:cs typeface="Lucida Sans"/>
              </a:rPr>
              <a:t>75% </a:t>
            </a:r>
            <a:r>
              <a:rPr dirty="0" sz="1000" spc="-45">
                <a:latin typeface="Lucida Sans"/>
                <a:cs typeface="Lucida Sans"/>
              </a:rPr>
              <a:t>to</a:t>
            </a:r>
            <a:r>
              <a:rPr dirty="0" sz="1000" spc="-20">
                <a:latin typeface="Lucida Sans"/>
                <a:cs typeface="Lucida Sans"/>
              </a:rPr>
              <a:t> </a:t>
            </a:r>
            <a:r>
              <a:rPr dirty="0" sz="1000">
                <a:latin typeface="Lucida Sans"/>
                <a:cs typeface="Lucida Sans"/>
              </a:rPr>
              <a:t>200%</a:t>
            </a:r>
            <a:r>
              <a:rPr dirty="0" sz="1000" spc="5">
                <a:latin typeface="Lucida Sans"/>
                <a:cs typeface="Lucida Sans"/>
              </a:rPr>
              <a:t> </a:t>
            </a:r>
            <a:r>
              <a:rPr dirty="0" sz="1000" spc="-25">
                <a:latin typeface="Lucida Sans"/>
                <a:cs typeface="Lucida Sans"/>
              </a:rPr>
              <a:t>of </a:t>
            </a:r>
            <a:r>
              <a:rPr dirty="0" sz="1000" spc="-10">
                <a:latin typeface="Lucida Sans"/>
                <a:cs typeface="Lucida Sans"/>
              </a:rPr>
              <a:t>the</a:t>
            </a:r>
            <a:r>
              <a:rPr dirty="0" sz="1000" spc="-70">
                <a:latin typeface="Lucida Sans"/>
                <a:cs typeface="Lucida Sans"/>
              </a:rPr>
              <a:t> </a:t>
            </a:r>
            <a:r>
              <a:rPr dirty="0" sz="1000" spc="-10">
                <a:latin typeface="Lucida Sans"/>
                <a:cs typeface="Lucida Sans"/>
              </a:rPr>
              <a:t>median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6002109" y="4581652"/>
            <a:ext cx="1090295" cy="45847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algn="ctr" marL="12700" marR="5080" indent="-8255">
              <a:lnSpc>
                <a:spcPts val="1100"/>
              </a:lnSpc>
              <a:spcBef>
                <a:spcPts val="219"/>
              </a:spcBef>
            </a:pPr>
            <a:r>
              <a:rPr dirty="0" sz="1000" spc="-25">
                <a:latin typeface="Lucida Sans"/>
                <a:cs typeface="Lucida Sans"/>
              </a:rPr>
              <a:t>Higher</a:t>
            </a:r>
            <a:r>
              <a:rPr dirty="0" sz="1000" spc="-40">
                <a:latin typeface="Lucida Sans"/>
                <a:cs typeface="Lucida Sans"/>
              </a:rPr>
              <a:t> </a:t>
            </a:r>
            <a:r>
              <a:rPr dirty="0" sz="1000" spc="-10">
                <a:latin typeface="Lucida Sans"/>
                <a:cs typeface="Lucida Sans"/>
              </a:rPr>
              <a:t>income: </a:t>
            </a:r>
            <a:r>
              <a:rPr dirty="0" sz="1000" spc="-25">
                <a:latin typeface="Lucida Sans"/>
                <a:cs typeface="Lucida Sans"/>
              </a:rPr>
              <a:t>higher</a:t>
            </a:r>
            <a:r>
              <a:rPr dirty="0" sz="1000" spc="-5">
                <a:latin typeface="Lucida Sans"/>
                <a:cs typeface="Lucida Sans"/>
              </a:rPr>
              <a:t> </a:t>
            </a:r>
            <a:r>
              <a:rPr dirty="0" sz="1000" spc="-30">
                <a:latin typeface="Lucida Sans"/>
                <a:cs typeface="Lucida Sans"/>
              </a:rPr>
              <a:t>than</a:t>
            </a:r>
            <a:r>
              <a:rPr dirty="0" sz="1000" spc="-114">
                <a:latin typeface="Lucida Sans"/>
                <a:cs typeface="Lucida Sans"/>
              </a:rPr>
              <a:t> </a:t>
            </a:r>
            <a:r>
              <a:rPr dirty="0" sz="1000" spc="-20">
                <a:latin typeface="Lucida Sans"/>
                <a:cs typeface="Lucida Sans"/>
              </a:rPr>
              <a:t>200% of</a:t>
            </a:r>
            <a:r>
              <a:rPr dirty="0" sz="1000" spc="-55">
                <a:latin typeface="Lucida Sans"/>
                <a:cs typeface="Lucida Sans"/>
              </a:rPr>
              <a:t> </a:t>
            </a:r>
            <a:r>
              <a:rPr dirty="0" sz="1000" spc="-10">
                <a:latin typeface="Lucida Sans"/>
                <a:cs typeface="Lucida Sans"/>
              </a:rPr>
              <a:t>the</a:t>
            </a:r>
            <a:r>
              <a:rPr dirty="0" sz="1000" spc="-70">
                <a:latin typeface="Lucida Sans"/>
                <a:cs typeface="Lucida Sans"/>
              </a:rPr>
              <a:t> </a:t>
            </a:r>
            <a:r>
              <a:rPr dirty="0" sz="1000" spc="-10">
                <a:latin typeface="Lucida Sans"/>
                <a:cs typeface="Lucida Sans"/>
              </a:rPr>
              <a:t>median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4466964" y="2179828"/>
            <a:ext cx="186499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10">
                <a:latin typeface="Arial Black"/>
                <a:cs typeface="Arial Black"/>
              </a:rPr>
              <a:t>Household</a:t>
            </a:r>
            <a:r>
              <a:rPr dirty="0" sz="1600" spc="-125">
                <a:latin typeface="Arial Black"/>
                <a:cs typeface="Arial Black"/>
              </a:rPr>
              <a:t> </a:t>
            </a:r>
            <a:r>
              <a:rPr dirty="0" sz="1600" spc="-90">
                <a:latin typeface="Arial Black"/>
                <a:cs typeface="Arial Black"/>
              </a:rPr>
              <a:t>income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47" name="object 47" descr=""/>
          <p:cNvGrpSpPr/>
          <p:nvPr/>
        </p:nvGrpSpPr>
        <p:grpSpPr>
          <a:xfrm>
            <a:off x="4567862" y="5427385"/>
            <a:ext cx="1088390" cy="62865"/>
            <a:chOff x="4567862" y="5427385"/>
            <a:chExt cx="1088390" cy="62865"/>
          </a:xfrm>
        </p:grpSpPr>
        <p:sp>
          <p:nvSpPr>
            <p:cNvPr id="48" name="object 48" descr=""/>
            <p:cNvSpPr/>
            <p:nvPr/>
          </p:nvSpPr>
          <p:spPr>
            <a:xfrm>
              <a:off x="4567862" y="5427385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837" y="0"/>
                  </a:moveTo>
                  <a:lnTo>
                    <a:pt x="0" y="0"/>
                  </a:lnTo>
                  <a:lnTo>
                    <a:pt x="0" y="62835"/>
                  </a:lnTo>
                  <a:lnTo>
                    <a:pt x="62837" y="62835"/>
                  </a:lnTo>
                  <a:lnTo>
                    <a:pt x="62837" y="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5593330" y="5427385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835" y="0"/>
                  </a:moveTo>
                  <a:lnTo>
                    <a:pt x="0" y="0"/>
                  </a:lnTo>
                  <a:lnTo>
                    <a:pt x="0" y="62835"/>
                  </a:lnTo>
                  <a:lnTo>
                    <a:pt x="62835" y="62835"/>
                  </a:lnTo>
                  <a:lnTo>
                    <a:pt x="62835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 descr=""/>
          <p:cNvSpPr txBox="1"/>
          <p:nvPr/>
        </p:nvSpPr>
        <p:spPr>
          <a:xfrm>
            <a:off x="4644655" y="5346191"/>
            <a:ext cx="17907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7590" algn="l"/>
              </a:tabLst>
            </a:pPr>
            <a:r>
              <a:rPr dirty="0" sz="1100" spc="-30">
                <a:latin typeface="Lucida Sans"/>
                <a:cs typeface="Lucida Sans"/>
              </a:rPr>
              <a:t>Ad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accepting</a:t>
            </a:r>
            <a:r>
              <a:rPr dirty="0" sz="1100">
                <a:latin typeface="Lucida Sans"/>
                <a:cs typeface="Lucida Sans"/>
              </a:rPr>
              <a:t>	</a:t>
            </a:r>
            <a:r>
              <a:rPr dirty="0" sz="1100" spc="-30">
                <a:latin typeface="Lucida Sans"/>
                <a:cs typeface="Lucida Sans"/>
              </a:rPr>
              <a:t>Ad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adverse</a:t>
            </a:r>
            <a:endParaRPr sz="1100">
              <a:latin typeface="Lucida Sans"/>
              <a:cs typeface="Lucida Sans"/>
            </a:endParaRPr>
          </a:p>
        </p:txBody>
      </p:sp>
      <p:grpSp>
        <p:nvGrpSpPr>
          <p:cNvPr id="51" name="object 51" descr=""/>
          <p:cNvGrpSpPr/>
          <p:nvPr/>
        </p:nvGrpSpPr>
        <p:grpSpPr>
          <a:xfrm>
            <a:off x="7515028" y="3517391"/>
            <a:ext cx="3960495" cy="1029335"/>
            <a:chOff x="7515028" y="3517391"/>
            <a:chExt cx="3960495" cy="1029335"/>
          </a:xfrm>
        </p:grpSpPr>
        <p:sp>
          <p:nvSpPr>
            <p:cNvPr id="52" name="object 52" descr=""/>
            <p:cNvSpPr/>
            <p:nvPr/>
          </p:nvSpPr>
          <p:spPr>
            <a:xfrm>
              <a:off x="7592568" y="3633215"/>
              <a:ext cx="3563620" cy="908685"/>
            </a:xfrm>
            <a:custGeom>
              <a:avLst/>
              <a:gdLst/>
              <a:ahLst/>
              <a:cxnLst/>
              <a:rect l="l" t="t" r="r" b="b"/>
              <a:pathLst>
                <a:path w="3563620" h="908685">
                  <a:moveTo>
                    <a:pt x="176784" y="237744"/>
                  </a:moveTo>
                  <a:lnTo>
                    <a:pt x="0" y="237744"/>
                  </a:lnTo>
                  <a:lnTo>
                    <a:pt x="0" y="908240"/>
                  </a:lnTo>
                  <a:lnTo>
                    <a:pt x="176784" y="908240"/>
                  </a:lnTo>
                  <a:lnTo>
                    <a:pt x="176784" y="237744"/>
                  </a:lnTo>
                  <a:close/>
                </a:path>
                <a:path w="3563620" h="908685">
                  <a:moveTo>
                    <a:pt x="740664" y="237744"/>
                  </a:moveTo>
                  <a:lnTo>
                    <a:pt x="566928" y="237744"/>
                  </a:lnTo>
                  <a:lnTo>
                    <a:pt x="566928" y="908240"/>
                  </a:lnTo>
                  <a:lnTo>
                    <a:pt x="740664" y="908240"/>
                  </a:lnTo>
                  <a:lnTo>
                    <a:pt x="740664" y="237744"/>
                  </a:lnTo>
                  <a:close/>
                </a:path>
                <a:path w="3563620" h="908685">
                  <a:moveTo>
                    <a:pt x="1304544" y="0"/>
                  </a:moveTo>
                  <a:lnTo>
                    <a:pt x="1130808" y="0"/>
                  </a:lnTo>
                  <a:lnTo>
                    <a:pt x="1130808" y="908240"/>
                  </a:lnTo>
                  <a:lnTo>
                    <a:pt x="1304544" y="908240"/>
                  </a:lnTo>
                  <a:lnTo>
                    <a:pt x="1304544" y="0"/>
                  </a:lnTo>
                  <a:close/>
                </a:path>
                <a:path w="3563620" h="908685">
                  <a:moveTo>
                    <a:pt x="1868424" y="710184"/>
                  </a:moveTo>
                  <a:lnTo>
                    <a:pt x="1694688" y="710184"/>
                  </a:lnTo>
                  <a:lnTo>
                    <a:pt x="1694688" y="908240"/>
                  </a:lnTo>
                  <a:lnTo>
                    <a:pt x="1868424" y="908240"/>
                  </a:lnTo>
                  <a:lnTo>
                    <a:pt x="1868424" y="710184"/>
                  </a:lnTo>
                  <a:close/>
                </a:path>
                <a:path w="3563620" h="908685">
                  <a:moveTo>
                    <a:pt x="2432304" y="591312"/>
                  </a:moveTo>
                  <a:lnTo>
                    <a:pt x="2258568" y="591312"/>
                  </a:lnTo>
                  <a:lnTo>
                    <a:pt x="2258568" y="908240"/>
                  </a:lnTo>
                  <a:lnTo>
                    <a:pt x="2432304" y="908240"/>
                  </a:lnTo>
                  <a:lnTo>
                    <a:pt x="2432304" y="591312"/>
                  </a:lnTo>
                  <a:close/>
                </a:path>
                <a:path w="3563620" h="908685">
                  <a:moveTo>
                    <a:pt x="2996184" y="515112"/>
                  </a:moveTo>
                  <a:lnTo>
                    <a:pt x="2822448" y="515112"/>
                  </a:lnTo>
                  <a:lnTo>
                    <a:pt x="2822448" y="908240"/>
                  </a:lnTo>
                  <a:lnTo>
                    <a:pt x="2996184" y="908240"/>
                  </a:lnTo>
                  <a:lnTo>
                    <a:pt x="2996184" y="515112"/>
                  </a:lnTo>
                  <a:close/>
                </a:path>
                <a:path w="3563620" h="908685">
                  <a:moveTo>
                    <a:pt x="3563112" y="79248"/>
                  </a:moveTo>
                  <a:lnTo>
                    <a:pt x="3386328" y="79248"/>
                  </a:lnTo>
                  <a:lnTo>
                    <a:pt x="3386328" y="908240"/>
                  </a:lnTo>
                  <a:lnTo>
                    <a:pt x="3563112" y="908240"/>
                  </a:lnTo>
                  <a:lnTo>
                    <a:pt x="3563112" y="79248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7836408" y="3517391"/>
              <a:ext cx="3560445" cy="1024255"/>
            </a:xfrm>
            <a:custGeom>
              <a:avLst/>
              <a:gdLst/>
              <a:ahLst/>
              <a:cxnLst/>
              <a:rect l="l" t="t" r="r" b="b"/>
              <a:pathLst>
                <a:path w="3560445" h="1024254">
                  <a:moveTo>
                    <a:pt x="173736" y="630936"/>
                  </a:moveTo>
                  <a:lnTo>
                    <a:pt x="0" y="630936"/>
                  </a:lnTo>
                  <a:lnTo>
                    <a:pt x="0" y="1024064"/>
                  </a:lnTo>
                  <a:lnTo>
                    <a:pt x="173736" y="1024064"/>
                  </a:lnTo>
                  <a:lnTo>
                    <a:pt x="173736" y="630936"/>
                  </a:lnTo>
                  <a:close/>
                </a:path>
                <a:path w="3560445" h="1024254">
                  <a:moveTo>
                    <a:pt x="737616" y="393192"/>
                  </a:moveTo>
                  <a:lnTo>
                    <a:pt x="563880" y="393192"/>
                  </a:lnTo>
                  <a:lnTo>
                    <a:pt x="563880" y="1024064"/>
                  </a:lnTo>
                  <a:lnTo>
                    <a:pt x="737616" y="1024064"/>
                  </a:lnTo>
                  <a:lnTo>
                    <a:pt x="737616" y="393192"/>
                  </a:lnTo>
                  <a:close/>
                </a:path>
                <a:path w="3560445" h="1024254">
                  <a:moveTo>
                    <a:pt x="1301496" y="115824"/>
                  </a:moveTo>
                  <a:lnTo>
                    <a:pt x="1127760" y="115824"/>
                  </a:lnTo>
                  <a:lnTo>
                    <a:pt x="1127760" y="1024064"/>
                  </a:lnTo>
                  <a:lnTo>
                    <a:pt x="1301496" y="1024064"/>
                  </a:lnTo>
                  <a:lnTo>
                    <a:pt x="1301496" y="115824"/>
                  </a:lnTo>
                  <a:close/>
                </a:path>
                <a:path w="3560445" h="1024254">
                  <a:moveTo>
                    <a:pt x="1868424" y="826008"/>
                  </a:moveTo>
                  <a:lnTo>
                    <a:pt x="1691640" y="826008"/>
                  </a:lnTo>
                  <a:lnTo>
                    <a:pt x="1691640" y="1024064"/>
                  </a:lnTo>
                  <a:lnTo>
                    <a:pt x="1868424" y="1024064"/>
                  </a:lnTo>
                  <a:lnTo>
                    <a:pt x="1868424" y="826008"/>
                  </a:lnTo>
                  <a:close/>
                </a:path>
                <a:path w="3560445" h="1024254">
                  <a:moveTo>
                    <a:pt x="2432304" y="707136"/>
                  </a:moveTo>
                  <a:lnTo>
                    <a:pt x="2258568" y="707136"/>
                  </a:lnTo>
                  <a:lnTo>
                    <a:pt x="2258568" y="1024064"/>
                  </a:lnTo>
                  <a:lnTo>
                    <a:pt x="2432304" y="1024064"/>
                  </a:lnTo>
                  <a:lnTo>
                    <a:pt x="2432304" y="707136"/>
                  </a:lnTo>
                  <a:close/>
                </a:path>
                <a:path w="3560445" h="1024254">
                  <a:moveTo>
                    <a:pt x="2996184" y="591312"/>
                  </a:moveTo>
                  <a:lnTo>
                    <a:pt x="2822448" y="591312"/>
                  </a:lnTo>
                  <a:lnTo>
                    <a:pt x="2822448" y="1024064"/>
                  </a:lnTo>
                  <a:lnTo>
                    <a:pt x="2996184" y="1024064"/>
                  </a:lnTo>
                  <a:lnTo>
                    <a:pt x="2996184" y="591312"/>
                  </a:lnTo>
                  <a:close/>
                </a:path>
                <a:path w="3560445" h="1024254">
                  <a:moveTo>
                    <a:pt x="3560064" y="0"/>
                  </a:moveTo>
                  <a:lnTo>
                    <a:pt x="3386328" y="0"/>
                  </a:lnTo>
                  <a:lnTo>
                    <a:pt x="3386328" y="1024064"/>
                  </a:lnTo>
                  <a:lnTo>
                    <a:pt x="3560064" y="1024064"/>
                  </a:lnTo>
                  <a:lnTo>
                    <a:pt x="3560064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7519790" y="4541446"/>
              <a:ext cx="3950970" cy="0"/>
            </a:xfrm>
            <a:custGeom>
              <a:avLst/>
              <a:gdLst/>
              <a:ahLst/>
              <a:cxnLst/>
              <a:rect l="l" t="t" r="r" b="b"/>
              <a:pathLst>
                <a:path w="3950970" h="0">
                  <a:moveTo>
                    <a:pt x="0" y="0"/>
                  </a:moveTo>
                  <a:lnTo>
                    <a:pt x="3950965" y="1"/>
                  </a:lnTo>
                </a:path>
              </a:pathLst>
            </a:custGeom>
            <a:ln w="9525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8232904" y="3768981"/>
              <a:ext cx="12700" cy="102235"/>
            </a:xfrm>
            <a:custGeom>
              <a:avLst/>
              <a:gdLst/>
              <a:ahLst/>
              <a:cxnLst/>
              <a:rect l="l" t="t" r="r" b="b"/>
              <a:pathLst>
                <a:path w="12700" h="102235">
                  <a:moveTo>
                    <a:pt x="12448" y="10213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 descr=""/>
          <p:cNvSpPr txBox="1"/>
          <p:nvPr/>
        </p:nvSpPr>
        <p:spPr>
          <a:xfrm>
            <a:off x="7538815" y="3636264"/>
            <a:ext cx="28448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70">
                <a:latin typeface="Arial Black"/>
                <a:cs typeface="Arial Black"/>
              </a:rPr>
              <a:t>17%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57" name="object 57" descr=""/>
          <p:cNvSpPr txBox="1"/>
          <p:nvPr/>
        </p:nvSpPr>
        <p:spPr>
          <a:xfrm>
            <a:off x="8090791" y="3572255"/>
            <a:ext cx="28448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70">
                <a:latin typeface="Arial Black"/>
                <a:cs typeface="Arial Black"/>
              </a:rPr>
              <a:t>17%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10922627" y="3477767"/>
            <a:ext cx="2901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55">
                <a:latin typeface="Arial Black"/>
                <a:cs typeface="Arial Black"/>
              </a:rPr>
              <a:t>21%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7770072" y="3910584"/>
            <a:ext cx="30607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5">
                <a:latin typeface="Arial Black"/>
                <a:cs typeface="Arial Black"/>
              </a:rPr>
              <a:t>10%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8338525" y="3736848"/>
            <a:ext cx="2984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25">
                <a:latin typeface="Arial Black"/>
                <a:cs typeface="Arial Black"/>
              </a:rPr>
              <a:t>16%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61" name="object 61" descr=""/>
          <p:cNvSpPr txBox="1"/>
          <p:nvPr/>
        </p:nvSpPr>
        <p:spPr>
          <a:xfrm>
            <a:off x="8638136" y="3435096"/>
            <a:ext cx="63754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5">
                <a:latin typeface="Arial Black"/>
                <a:cs typeface="Arial Black"/>
              </a:rPr>
              <a:t>23%</a:t>
            </a:r>
            <a:r>
              <a:rPr dirty="0" sz="1100" spc="-135">
                <a:latin typeface="Arial Black"/>
                <a:cs typeface="Arial Black"/>
              </a:rPr>
              <a:t> </a:t>
            </a:r>
            <a:r>
              <a:rPr dirty="0" baseline="5050" sz="1650" spc="-112">
                <a:latin typeface="Arial Black"/>
                <a:cs typeface="Arial Black"/>
              </a:rPr>
              <a:t>23%</a:t>
            </a:r>
            <a:endParaRPr baseline="5050" sz="1650">
              <a:latin typeface="Arial Black"/>
              <a:cs typeface="Arial Black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9259678" y="4108704"/>
            <a:ext cx="47180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30">
                <a:latin typeface="Arial Black"/>
                <a:cs typeface="Arial Black"/>
              </a:rPr>
              <a:t>5%</a:t>
            </a:r>
            <a:r>
              <a:rPr dirty="0" sz="1100" spc="-50">
                <a:latin typeface="Arial Black"/>
                <a:cs typeface="Arial Black"/>
              </a:rPr>
              <a:t> </a:t>
            </a:r>
            <a:r>
              <a:rPr dirty="0" sz="1100" spc="-90">
                <a:latin typeface="Arial Black"/>
                <a:cs typeface="Arial Black"/>
              </a:rPr>
              <a:t>5%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9796890" y="3989832"/>
            <a:ext cx="110744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100" spc="-120">
                <a:latin typeface="Arial Black"/>
                <a:cs typeface="Arial Black"/>
              </a:rPr>
              <a:t>8%</a:t>
            </a:r>
            <a:r>
              <a:rPr dirty="0" sz="1100" spc="-95">
                <a:latin typeface="Arial Black"/>
                <a:cs typeface="Arial Black"/>
              </a:rPr>
              <a:t> </a:t>
            </a:r>
            <a:r>
              <a:rPr dirty="0" sz="1100">
                <a:latin typeface="Arial Black"/>
                <a:cs typeface="Arial Black"/>
              </a:rPr>
              <a:t>8%</a:t>
            </a:r>
            <a:r>
              <a:rPr dirty="0" sz="1100" spc="130">
                <a:latin typeface="Arial Black"/>
                <a:cs typeface="Arial Black"/>
              </a:rPr>
              <a:t> </a:t>
            </a:r>
            <a:r>
              <a:rPr dirty="0" baseline="10101" sz="1650" spc="-254">
                <a:latin typeface="Arial Black"/>
                <a:cs typeface="Arial Black"/>
              </a:rPr>
              <a:t>10%</a:t>
            </a:r>
            <a:r>
              <a:rPr dirty="0" baseline="47979" sz="1650" spc="-254">
                <a:latin typeface="Arial Black"/>
                <a:cs typeface="Arial Black"/>
              </a:rPr>
              <a:t>11%</a:t>
            </a:r>
            <a:endParaRPr baseline="47979" sz="1650">
              <a:latin typeface="Arial Black"/>
              <a:cs typeface="Arial Black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11149119" y="3279647"/>
            <a:ext cx="3213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latin typeface="Arial Black"/>
                <a:cs typeface="Arial Black"/>
              </a:rPr>
              <a:t>26%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7562860" y="4572508"/>
            <a:ext cx="15551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Lucida Sans"/>
                <a:cs typeface="Lucida Sans"/>
              </a:rPr>
              <a:t>London</a:t>
            </a:r>
            <a:r>
              <a:rPr dirty="0" sz="1000" spc="114">
                <a:latin typeface="Lucida Sans"/>
                <a:cs typeface="Lucida Sans"/>
              </a:rPr>
              <a:t> </a:t>
            </a:r>
            <a:r>
              <a:rPr dirty="0" sz="1000">
                <a:latin typeface="Lucida Sans"/>
                <a:cs typeface="Lucida Sans"/>
              </a:rPr>
              <a:t>Midlands</a:t>
            </a:r>
            <a:r>
              <a:rPr dirty="0" sz="1000" spc="95">
                <a:latin typeface="Lucida Sans"/>
                <a:cs typeface="Lucida Sans"/>
              </a:rPr>
              <a:t>  </a:t>
            </a:r>
            <a:r>
              <a:rPr dirty="0" sz="1000" spc="-20">
                <a:latin typeface="Lucida Sans"/>
                <a:cs typeface="Lucida Sans"/>
              </a:rPr>
              <a:t>North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9306551" y="4572508"/>
            <a:ext cx="14554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93800" algn="l"/>
              </a:tabLst>
            </a:pPr>
            <a:r>
              <a:rPr dirty="0" sz="1000">
                <a:latin typeface="Lucida Sans"/>
                <a:cs typeface="Lucida Sans"/>
              </a:rPr>
              <a:t>Wales</a:t>
            </a:r>
            <a:r>
              <a:rPr dirty="0" sz="1000" spc="155">
                <a:latin typeface="Lucida Sans"/>
                <a:cs typeface="Lucida Sans"/>
              </a:rPr>
              <a:t>  </a:t>
            </a:r>
            <a:r>
              <a:rPr dirty="0" sz="1000" spc="-10">
                <a:latin typeface="Lucida Sans"/>
                <a:cs typeface="Lucida Sans"/>
              </a:rPr>
              <a:t>Scotland</a:t>
            </a:r>
            <a:r>
              <a:rPr dirty="0" sz="1000">
                <a:latin typeface="Lucida Sans"/>
                <a:cs typeface="Lucida Sans"/>
              </a:rPr>
              <a:t>	</a:t>
            </a:r>
            <a:r>
              <a:rPr dirty="0" sz="1000" spc="-20">
                <a:latin typeface="Lucida Sans"/>
                <a:cs typeface="Lucida Sans"/>
              </a:rPr>
              <a:t>East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10999439" y="4572508"/>
            <a:ext cx="38100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latin typeface="Lucida Sans"/>
                <a:cs typeface="Lucida Sans"/>
              </a:rPr>
              <a:t>South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68" name="object 68" descr=""/>
          <p:cNvSpPr txBox="1"/>
          <p:nvPr/>
        </p:nvSpPr>
        <p:spPr>
          <a:xfrm>
            <a:off x="9185010" y="2161540"/>
            <a:ext cx="71818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95">
                <a:latin typeface="Arial Black"/>
                <a:cs typeface="Arial Black"/>
              </a:rPr>
              <a:t>Region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69" name="object 69" descr=""/>
          <p:cNvSpPr/>
          <p:nvPr/>
        </p:nvSpPr>
        <p:spPr>
          <a:xfrm>
            <a:off x="8479327" y="543017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62835" y="0"/>
                </a:moveTo>
                <a:lnTo>
                  <a:pt x="0" y="0"/>
                </a:lnTo>
                <a:lnTo>
                  <a:pt x="0" y="62837"/>
                </a:lnTo>
                <a:lnTo>
                  <a:pt x="62835" y="62837"/>
                </a:lnTo>
                <a:lnTo>
                  <a:pt x="62835" y="0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 txBox="1"/>
          <p:nvPr/>
        </p:nvSpPr>
        <p:spPr>
          <a:xfrm>
            <a:off x="8556119" y="5349240"/>
            <a:ext cx="90043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0">
                <a:latin typeface="Lucida Sans"/>
                <a:cs typeface="Lucida Sans"/>
              </a:rPr>
              <a:t>Ad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accepting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71" name="object 71" descr=""/>
          <p:cNvSpPr/>
          <p:nvPr/>
        </p:nvSpPr>
        <p:spPr>
          <a:xfrm>
            <a:off x="9568356" y="543017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62837" y="0"/>
                </a:moveTo>
                <a:lnTo>
                  <a:pt x="0" y="0"/>
                </a:lnTo>
                <a:lnTo>
                  <a:pt x="0" y="62837"/>
                </a:lnTo>
                <a:lnTo>
                  <a:pt x="62837" y="62837"/>
                </a:lnTo>
                <a:lnTo>
                  <a:pt x="62837" y="0"/>
                </a:lnTo>
                <a:close/>
              </a:path>
            </a:pathLst>
          </a:custGeom>
          <a:solidFill>
            <a:srgbClr val="9F2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 txBox="1"/>
          <p:nvPr/>
        </p:nvSpPr>
        <p:spPr>
          <a:xfrm>
            <a:off x="9645148" y="5349240"/>
            <a:ext cx="76517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0">
                <a:latin typeface="Lucida Sans"/>
                <a:cs typeface="Lucida Sans"/>
              </a:rPr>
              <a:t>Ad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adverse</a:t>
            </a:r>
            <a:endParaRPr sz="11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303712" y="0"/>
            <a:ext cx="7888605" cy="6858000"/>
            <a:chOff x="4303712" y="0"/>
            <a:chExt cx="7888605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4303712" y="0"/>
              <a:ext cx="7888605" cy="6858000"/>
            </a:xfrm>
            <a:custGeom>
              <a:avLst/>
              <a:gdLst/>
              <a:ahLst/>
              <a:cxnLst/>
              <a:rect l="l" t="t" r="r" b="b"/>
              <a:pathLst>
                <a:path w="7888605" h="6858000">
                  <a:moveTo>
                    <a:pt x="788828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888286" y="6858000"/>
                  </a:lnTo>
                  <a:lnTo>
                    <a:pt x="78882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1157043" y="491597"/>
              <a:ext cx="494030" cy="102870"/>
            </a:xfrm>
            <a:custGeom>
              <a:avLst/>
              <a:gdLst/>
              <a:ahLst/>
              <a:cxnLst/>
              <a:rect l="l" t="t" r="r" b="b"/>
              <a:pathLst>
                <a:path w="494029" h="102870">
                  <a:moveTo>
                    <a:pt x="485289" y="5875"/>
                  </a:moveTo>
                  <a:lnTo>
                    <a:pt x="482051" y="5875"/>
                  </a:lnTo>
                  <a:lnTo>
                    <a:pt x="480509" y="6339"/>
                  </a:lnTo>
                  <a:lnTo>
                    <a:pt x="478967" y="7112"/>
                  </a:lnTo>
                  <a:lnTo>
                    <a:pt x="477271" y="7885"/>
                  </a:lnTo>
                  <a:lnTo>
                    <a:pt x="476037" y="9122"/>
                  </a:lnTo>
                  <a:lnTo>
                    <a:pt x="475267" y="10667"/>
                  </a:lnTo>
                  <a:lnTo>
                    <a:pt x="474341" y="12214"/>
                  </a:lnTo>
                  <a:lnTo>
                    <a:pt x="473878" y="13760"/>
                  </a:lnTo>
                  <a:lnTo>
                    <a:pt x="473878" y="17162"/>
                  </a:lnTo>
                  <a:lnTo>
                    <a:pt x="474341" y="18708"/>
                  </a:lnTo>
                  <a:lnTo>
                    <a:pt x="475267" y="20255"/>
                  </a:lnTo>
                  <a:lnTo>
                    <a:pt x="476037" y="21800"/>
                  </a:lnTo>
                  <a:lnTo>
                    <a:pt x="477271" y="23037"/>
                  </a:lnTo>
                  <a:lnTo>
                    <a:pt x="478814" y="23811"/>
                  </a:lnTo>
                  <a:lnTo>
                    <a:pt x="480355" y="24738"/>
                  </a:lnTo>
                  <a:lnTo>
                    <a:pt x="482051" y="25048"/>
                  </a:lnTo>
                  <a:lnTo>
                    <a:pt x="485444" y="25048"/>
                  </a:lnTo>
                  <a:lnTo>
                    <a:pt x="486986" y="24738"/>
                  </a:lnTo>
                  <a:lnTo>
                    <a:pt x="488528" y="23811"/>
                  </a:lnTo>
                  <a:lnTo>
                    <a:pt x="489146" y="23501"/>
                  </a:lnTo>
                  <a:lnTo>
                    <a:pt x="482359" y="23501"/>
                  </a:lnTo>
                  <a:lnTo>
                    <a:pt x="480973" y="23192"/>
                  </a:lnTo>
                  <a:lnTo>
                    <a:pt x="479585" y="22419"/>
                  </a:lnTo>
                  <a:lnTo>
                    <a:pt x="478350" y="21800"/>
                  </a:lnTo>
                  <a:lnTo>
                    <a:pt x="477271" y="20718"/>
                  </a:lnTo>
                  <a:lnTo>
                    <a:pt x="476655" y="19481"/>
                  </a:lnTo>
                  <a:lnTo>
                    <a:pt x="475884" y="18244"/>
                  </a:lnTo>
                  <a:lnTo>
                    <a:pt x="475644" y="17162"/>
                  </a:lnTo>
                  <a:lnTo>
                    <a:pt x="475652" y="13760"/>
                  </a:lnTo>
                  <a:lnTo>
                    <a:pt x="475884" y="12833"/>
                  </a:lnTo>
                  <a:lnTo>
                    <a:pt x="482359" y="7421"/>
                  </a:lnTo>
                  <a:lnTo>
                    <a:pt x="489145" y="7421"/>
                  </a:lnTo>
                  <a:lnTo>
                    <a:pt x="486986" y="6339"/>
                  </a:lnTo>
                  <a:lnTo>
                    <a:pt x="485289" y="5875"/>
                  </a:lnTo>
                  <a:close/>
                </a:path>
                <a:path w="494029" h="102870">
                  <a:moveTo>
                    <a:pt x="489145" y="7421"/>
                  </a:moveTo>
                  <a:lnTo>
                    <a:pt x="484982" y="7421"/>
                  </a:lnTo>
                  <a:lnTo>
                    <a:pt x="486369" y="7885"/>
                  </a:lnTo>
                  <a:lnTo>
                    <a:pt x="487757" y="8503"/>
                  </a:lnTo>
                  <a:lnTo>
                    <a:pt x="488991" y="9277"/>
                  </a:lnTo>
                  <a:lnTo>
                    <a:pt x="490070" y="10204"/>
                  </a:lnTo>
                  <a:lnTo>
                    <a:pt x="490687" y="11441"/>
                  </a:lnTo>
                  <a:lnTo>
                    <a:pt x="491458" y="12833"/>
                  </a:lnTo>
                  <a:lnTo>
                    <a:pt x="491805" y="13760"/>
                  </a:lnTo>
                  <a:lnTo>
                    <a:pt x="491818" y="17162"/>
                  </a:lnTo>
                  <a:lnTo>
                    <a:pt x="491458" y="18244"/>
                  </a:lnTo>
                  <a:lnTo>
                    <a:pt x="490687" y="19481"/>
                  </a:lnTo>
                  <a:lnTo>
                    <a:pt x="490070" y="20718"/>
                  </a:lnTo>
                  <a:lnTo>
                    <a:pt x="488991" y="21800"/>
                  </a:lnTo>
                  <a:lnTo>
                    <a:pt x="487757" y="22419"/>
                  </a:lnTo>
                  <a:lnTo>
                    <a:pt x="486524" y="23192"/>
                  </a:lnTo>
                  <a:lnTo>
                    <a:pt x="485136" y="23501"/>
                  </a:lnTo>
                  <a:lnTo>
                    <a:pt x="489146" y="23501"/>
                  </a:lnTo>
                  <a:lnTo>
                    <a:pt x="493463" y="17162"/>
                  </a:lnTo>
                  <a:lnTo>
                    <a:pt x="493463" y="13760"/>
                  </a:lnTo>
                  <a:lnTo>
                    <a:pt x="493001" y="12214"/>
                  </a:lnTo>
                  <a:lnTo>
                    <a:pt x="491998" y="10514"/>
                  </a:lnTo>
                  <a:lnTo>
                    <a:pt x="491304" y="9122"/>
                  </a:lnTo>
                  <a:lnTo>
                    <a:pt x="490070" y="7885"/>
                  </a:lnTo>
                  <a:lnTo>
                    <a:pt x="489145" y="7421"/>
                  </a:lnTo>
                  <a:close/>
                </a:path>
                <a:path w="494029" h="102870">
                  <a:moveTo>
                    <a:pt x="485136" y="10514"/>
                  </a:moveTo>
                  <a:lnTo>
                    <a:pt x="479430" y="10514"/>
                  </a:lnTo>
                  <a:lnTo>
                    <a:pt x="479430" y="20873"/>
                  </a:lnTo>
                  <a:lnTo>
                    <a:pt x="481126" y="20873"/>
                  </a:lnTo>
                  <a:lnTo>
                    <a:pt x="481126" y="16389"/>
                  </a:lnTo>
                  <a:lnTo>
                    <a:pt x="484828" y="16389"/>
                  </a:lnTo>
                  <a:lnTo>
                    <a:pt x="484518" y="16234"/>
                  </a:lnTo>
                  <a:lnTo>
                    <a:pt x="485444" y="16079"/>
                  </a:lnTo>
                  <a:lnTo>
                    <a:pt x="486215" y="15770"/>
                  </a:lnTo>
                  <a:lnTo>
                    <a:pt x="486987" y="14997"/>
                  </a:lnTo>
                  <a:lnTo>
                    <a:pt x="481126" y="14997"/>
                  </a:lnTo>
                  <a:lnTo>
                    <a:pt x="481126" y="11904"/>
                  </a:lnTo>
                  <a:lnTo>
                    <a:pt x="487089" y="11904"/>
                  </a:lnTo>
                  <a:lnTo>
                    <a:pt x="486677" y="11286"/>
                  </a:lnTo>
                  <a:lnTo>
                    <a:pt x="485753" y="10667"/>
                  </a:lnTo>
                  <a:lnTo>
                    <a:pt x="485136" y="10514"/>
                  </a:lnTo>
                  <a:close/>
                </a:path>
                <a:path w="494029" h="102870">
                  <a:moveTo>
                    <a:pt x="484828" y="16389"/>
                  </a:moveTo>
                  <a:lnTo>
                    <a:pt x="482668" y="16389"/>
                  </a:lnTo>
                  <a:lnTo>
                    <a:pt x="483130" y="16544"/>
                  </a:lnTo>
                  <a:lnTo>
                    <a:pt x="483439" y="16852"/>
                  </a:lnTo>
                  <a:lnTo>
                    <a:pt x="483903" y="17162"/>
                  </a:lnTo>
                  <a:lnTo>
                    <a:pt x="484518" y="17934"/>
                  </a:lnTo>
                  <a:lnTo>
                    <a:pt x="485289" y="19171"/>
                  </a:lnTo>
                  <a:lnTo>
                    <a:pt x="486215" y="20873"/>
                  </a:lnTo>
                  <a:lnTo>
                    <a:pt x="488219" y="20873"/>
                  </a:lnTo>
                  <a:lnTo>
                    <a:pt x="486898" y="18708"/>
                  </a:lnTo>
                  <a:lnTo>
                    <a:pt x="486369" y="17781"/>
                  </a:lnTo>
                  <a:lnTo>
                    <a:pt x="485753" y="17162"/>
                  </a:lnTo>
                  <a:lnTo>
                    <a:pt x="485444" y="16697"/>
                  </a:lnTo>
                  <a:lnTo>
                    <a:pt x="484828" y="16389"/>
                  </a:lnTo>
                  <a:close/>
                </a:path>
                <a:path w="494029" h="102870">
                  <a:moveTo>
                    <a:pt x="487089" y="11904"/>
                  </a:moveTo>
                  <a:lnTo>
                    <a:pt x="484365" y="11904"/>
                  </a:lnTo>
                  <a:lnTo>
                    <a:pt x="485289" y="12369"/>
                  </a:lnTo>
                  <a:lnTo>
                    <a:pt x="485444" y="12523"/>
                  </a:lnTo>
                  <a:lnTo>
                    <a:pt x="485599" y="12833"/>
                  </a:lnTo>
                  <a:lnTo>
                    <a:pt x="485675" y="14070"/>
                  </a:lnTo>
                  <a:lnTo>
                    <a:pt x="485598" y="14225"/>
                  </a:lnTo>
                  <a:lnTo>
                    <a:pt x="485136" y="14533"/>
                  </a:lnTo>
                  <a:lnTo>
                    <a:pt x="484827" y="14843"/>
                  </a:lnTo>
                  <a:lnTo>
                    <a:pt x="484210" y="14997"/>
                  </a:lnTo>
                  <a:lnTo>
                    <a:pt x="486987" y="14997"/>
                  </a:lnTo>
                  <a:lnTo>
                    <a:pt x="487295" y="14688"/>
                  </a:lnTo>
                  <a:lnTo>
                    <a:pt x="487410" y="14225"/>
                  </a:lnTo>
                  <a:lnTo>
                    <a:pt x="487295" y="12214"/>
                  </a:lnTo>
                  <a:lnTo>
                    <a:pt x="487089" y="11904"/>
                  </a:lnTo>
                  <a:close/>
                </a:path>
                <a:path w="494029" h="102870">
                  <a:moveTo>
                    <a:pt x="368710" y="27367"/>
                  </a:moveTo>
                  <a:lnTo>
                    <a:pt x="361462" y="27367"/>
                  </a:lnTo>
                  <a:lnTo>
                    <a:pt x="354985" y="28912"/>
                  </a:lnTo>
                  <a:lnTo>
                    <a:pt x="343574" y="35097"/>
                  </a:lnTo>
                  <a:lnTo>
                    <a:pt x="338947" y="39582"/>
                  </a:lnTo>
                  <a:lnTo>
                    <a:pt x="335864" y="45457"/>
                  </a:lnTo>
                  <a:lnTo>
                    <a:pt x="332625" y="51487"/>
                  </a:lnTo>
                  <a:lnTo>
                    <a:pt x="331227" y="56949"/>
                  </a:lnTo>
                  <a:lnTo>
                    <a:pt x="331177" y="72487"/>
                  </a:lnTo>
                  <a:lnTo>
                    <a:pt x="332625" y="79162"/>
                  </a:lnTo>
                  <a:lnTo>
                    <a:pt x="335947" y="85039"/>
                  </a:lnTo>
                  <a:lnTo>
                    <a:pt x="338947" y="90605"/>
                  </a:lnTo>
                  <a:lnTo>
                    <a:pt x="343574" y="94933"/>
                  </a:lnTo>
                  <a:lnTo>
                    <a:pt x="349742" y="98026"/>
                  </a:lnTo>
                  <a:lnTo>
                    <a:pt x="355756" y="100963"/>
                  </a:lnTo>
                  <a:lnTo>
                    <a:pt x="362078" y="102355"/>
                  </a:lnTo>
                  <a:lnTo>
                    <a:pt x="368863" y="102355"/>
                  </a:lnTo>
                  <a:lnTo>
                    <a:pt x="399620" y="86894"/>
                  </a:lnTo>
                  <a:lnTo>
                    <a:pt x="363774" y="86894"/>
                  </a:lnTo>
                  <a:lnTo>
                    <a:pt x="359456" y="85039"/>
                  </a:lnTo>
                  <a:lnTo>
                    <a:pt x="356064" y="81328"/>
                  </a:lnTo>
                  <a:lnTo>
                    <a:pt x="352672" y="77462"/>
                  </a:lnTo>
                  <a:lnTo>
                    <a:pt x="350975" y="72050"/>
                  </a:lnTo>
                  <a:lnTo>
                    <a:pt x="351070" y="57517"/>
                  </a:lnTo>
                  <a:lnTo>
                    <a:pt x="352672" y="52260"/>
                  </a:lnTo>
                  <a:lnTo>
                    <a:pt x="356064" y="48549"/>
                  </a:lnTo>
                  <a:lnTo>
                    <a:pt x="359456" y="44683"/>
                  </a:lnTo>
                  <a:lnTo>
                    <a:pt x="363774" y="42828"/>
                  </a:lnTo>
                  <a:lnTo>
                    <a:pt x="399883" y="42828"/>
                  </a:lnTo>
                  <a:lnTo>
                    <a:pt x="395850" y="37881"/>
                  </a:lnTo>
                  <a:lnTo>
                    <a:pt x="390156" y="33303"/>
                  </a:lnTo>
                  <a:lnTo>
                    <a:pt x="383726" y="30015"/>
                  </a:lnTo>
                  <a:lnTo>
                    <a:pt x="376572" y="28031"/>
                  </a:lnTo>
                  <a:lnTo>
                    <a:pt x="368710" y="27367"/>
                  </a:lnTo>
                  <a:close/>
                </a:path>
                <a:path w="494029" h="102870">
                  <a:moveTo>
                    <a:pt x="423915" y="28912"/>
                  </a:moveTo>
                  <a:lnTo>
                    <a:pt x="403715" y="28912"/>
                  </a:lnTo>
                  <a:lnTo>
                    <a:pt x="433167" y="100810"/>
                  </a:lnTo>
                  <a:lnTo>
                    <a:pt x="450439" y="100810"/>
                  </a:lnTo>
                  <a:lnTo>
                    <a:pt x="459667" y="77925"/>
                  </a:lnTo>
                  <a:lnTo>
                    <a:pt x="441650" y="77925"/>
                  </a:lnTo>
                  <a:lnTo>
                    <a:pt x="437794" y="65712"/>
                  </a:lnTo>
                  <a:lnTo>
                    <a:pt x="423915" y="28912"/>
                  </a:lnTo>
                  <a:close/>
                </a:path>
                <a:path w="494029" h="102870">
                  <a:moveTo>
                    <a:pt x="399883" y="42828"/>
                  </a:moveTo>
                  <a:lnTo>
                    <a:pt x="373799" y="42828"/>
                  </a:lnTo>
                  <a:lnTo>
                    <a:pt x="377962" y="44683"/>
                  </a:lnTo>
                  <a:lnTo>
                    <a:pt x="381354" y="48549"/>
                  </a:lnTo>
                  <a:lnTo>
                    <a:pt x="384747" y="52260"/>
                  </a:lnTo>
                  <a:lnTo>
                    <a:pt x="386545" y="57517"/>
                  </a:lnTo>
                  <a:lnTo>
                    <a:pt x="386546" y="72050"/>
                  </a:lnTo>
                  <a:lnTo>
                    <a:pt x="384747" y="77462"/>
                  </a:lnTo>
                  <a:lnTo>
                    <a:pt x="381354" y="81328"/>
                  </a:lnTo>
                  <a:lnTo>
                    <a:pt x="377962" y="85039"/>
                  </a:lnTo>
                  <a:lnTo>
                    <a:pt x="373799" y="86894"/>
                  </a:lnTo>
                  <a:lnTo>
                    <a:pt x="399620" y="86894"/>
                  </a:lnTo>
                  <a:lnTo>
                    <a:pt x="406272" y="63856"/>
                  </a:lnTo>
                  <a:lnTo>
                    <a:pt x="405695" y="56949"/>
                  </a:lnTo>
                  <a:lnTo>
                    <a:pt x="403753" y="49921"/>
                  </a:lnTo>
                  <a:lnTo>
                    <a:pt x="400481" y="43561"/>
                  </a:lnTo>
                  <a:lnTo>
                    <a:pt x="399883" y="42828"/>
                  </a:lnTo>
                  <a:close/>
                </a:path>
                <a:path w="494029" h="102870">
                  <a:moveTo>
                    <a:pt x="479430" y="28912"/>
                  </a:moveTo>
                  <a:lnTo>
                    <a:pt x="459691" y="28912"/>
                  </a:lnTo>
                  <a:lnTo>
                    <a:pt x="445813" y="65712"/>
                  </a:lnTo>
                  <a:lnTo>
                    <a:pt x="444271" y="69731"/>
                  </a:lnTo>
                  <a:lnTo>
                    <a:pt x="442729" y="74679"/>
                  </a:lnTo>
                  <a:lnTo>
                    <a:pt x="441650" y="77925"/>
                  </a:lnTo>
                  <a:lnTo>
                    <a:pt x="459667" y="77925"/>
                  </a:lnTo>
                  <a:lnTo>
                    <a:pt x="479430" y="28912"/>
                  </a:lnTo>
                  <a:close/>
                </a:path>
                <a:path w="494029" h="102870">
                  <a:moveTo>
                    <a:pt x="112726" y="27367"/>
                  </a:moveTo>
                  <a:lnTo>
                    <a:pt x="105632" y="27367"/>
                  </a:lnTo>
                  <a:lnTo>
                    <a:pt x="99155" y="28912"/>
                  </a:lnTo>
                  <a:lnTo>
                    <a:pt x="75348" y="72487"/>
                  </a:lnTo>
                  <a:lnTo>
                    <a:pt x="76795" y="79162"/>
                  </a:lnTo>
                  <a:lnTo>
                    <a:pt x="106249" y="102355"/>
                  </a:lnTo>
                  <a:lnTo>
                    <a:pt x="112880" y="102355"/>
                  </a:lnTo>
                  <a:lnTo>
                    <a:pt x="143712" y="86894"/>
                  </a:lnTo>
                  <a:lnTo>
                    <a:pt x="107791" y="86894"/>
                  </a:lnTo>
                  <a:lnTo>
                    <a:pt x="103473" y="85039"/>
                  </a:lnTo>
                  <a:lnTo>
                    <a:pt x="100081" y="81328"/>
                  </a:lnTo>
                  <a:lnTo>
                    <a:pt x="96688" y="77462"/>
                  </a:lnTo>
                  <a:lnTo>
                    <a:pt x="94992" y="72050"/>
                  </a:lnTo>
                  <a:lnTo>
                    <a:pt x="95086" y="57517"/>
                  </a:lnTo>
                  <a:lnTo>
                    <a:pt x="96688" y="52260"/>
                  </a:lnTo>
                  <a:lnTo>
                    <a:pt x="100081" y="48549"/>
                  </a:lnTo>
                  <a:lnTo>
                    <a:pt x="103473" y="44683"/>
                  </a:lnTo>
                  <a:lnTo>
                    <a:pt x="107791" y="42828"/>
                  </a:lnTo>
                  <a:lnTo>
                    <a:pt x="143920" y="42828"/>
                  </a:lnTo>
                  <a:lnTo>
                    <a:pt x="139866" y="37881"/>
                  </a:lnTo>
                  <a:lnTo>
                    <a:pt x="134194" y="33303"/>
                  </a:lnTo>
                  <a:lnTo>
                    <a:pt x="127799" y="30015"/>
                  </a:lnTo>
                  <a:lnTo>
                    <a:pt x="120653" y="28031"/>
                  </a:lnTo>
                  <a:lnTo>
                    <a:pt x="112726" y="27367"/>
                  </a:lnTo>
                  <a:close/>
                </a:path>
                <a:path w="494029" h="102870">
                  <a:moveTo>
                    <a:pt x="23749" y="1545"/>
                  </a:moveTo>
                  <a:lnTo>
                    <a:pt x="0" y="1545"/>
                  </a:lnTo>
                  <a:lnTo>
                    <a:pt x="36855" y="59063"/>
                  </a:lnTo>
                  <a:lnTo>
                    <a:pt x="36855" y="100810"/>
                  </a:lnTo>
                  <a:lnTo>
                    <a:pt x="57210" y="100810"/>
                  </a:lnTo>
                  <a:lnTo>
                    <a:pt x="57309" y="59063"/>
                  </a:lnTo>
                  <a:lnTo>
                    <a:pt x="69017" y="40819"/>
                  </a:lnTo>
                  <a:lnTo>
                    <a:pt x="47496" y="40819"/>
                  </a:lnTo>
                  <a:lnTo>
                    <a:pt x="23749" y="1545"/>
                  </a:lnTo>
                  <a:close/>
                </a:path>
                <a:path w="494029" h="102870">
                  <a:moveTo>
                    <a:pt x="143920" y="42828"/>
                  </a:moveTo>
                  <a:lnTo>
                    <a:pt x="117815" y="42828"/>
                  </a:lnTo>
                  <a:lnTo>
                    <a:pt x="122132" y="44683"/>
                  </a:lnTo>
                  <a:lnTo>
                    <a:pt x="125525" y="48549"/>
                  </a:lnTo>
                  <a:lnTo>
                    <a:pt x="128917" y="52260"/>
                  </a:lnTo>
                  <a:lnTo>
                    <a:pt x="130565" y="57517"/>
                  </a:lnTo>
                  <a:lnTo>
                    <a:pt x="130567" y="72050"/>
                  </a:lnTo>
                  <a:lnTo>
                    <a:pt x="128917" y="77462"/>
                  </a:lnTo>
                  <a:lnTo>
                    <a:pt x="125525" y="81328"/>
                  </a:lnTo>
                  <a:lnTo>
                    <a:pt x="122132" y="85039"/>
                  </a:lnTo>
                  <a:lnTo>
                    <a:pt x="117815" y="86894"/>
                  </a:lnTo>
                  <a:lnTo>
                    <a:pt x="143712" y="86894"/>
                  </a:lnTo>
                  <a:lnTo>
                    <a:pt x="144456" y="86002"/>
                  </a:lnTo>
                  <a:lnTo>
                    <a:pt x="147827" y="79607"/>
                  </a:lnTo>
                  <a:lnTo>
                    <a:pt x="149838" y="72487"/>
                  </a:lnTo>
                  <a:lnTo>
                    <a:pt x="150480" y="64938"/>
                  </a:lnTo>
                  <a:lnTo>
                    <a:pt x="150439" y="63856"/>
                  </a:lnTo>
                  <a:lnTo>
                    <a:pt x="149841" y="56949"/>
                  </a:lnTo>
                  <a:lnTo>
                    <a:pt x="147846" y="49921"/>
                  </a:lnTo>
                  <a:lnTo>
                    <a:pt x="144521" y="43561"/>
                  </a:lnTo>
                  <a:lnTo>
                    <a:pt x="143920" y="42828"/>
                  </a:lnTo>
                  <a:close/>
                </a:path>
                <a:path w="494029" h="102870">
                  <a:moveTo>
                    <a:pt x="94221" y="1545"/>
                  </a:moveTo>
                  <a:lnTo>
                    <a:pt x="70782" y="1545"/>
                  </a:lnTo>
                  <a:lnTo>
                    <a:pt x="47496" y="40819"/>
                  </a:lnTo>
                  <a:lnTo>
                    <a:pt x="69017" y="40819"/>
                  </a:lnTo>
                  <a:lnTo>
                    <a:pt x="94221" y="1545"/>
                  </a:lnTo>
                  <a:close/>
                </a:path>
                <a:path w="494029" h="102870">
                  <a:moveTo>
                    <a:pt x="281274" y="0"/>
                  </a:moveTo>
                  <a:lnTo>
                    <a:pt x="271713" y="0"/>
                  </a:lnTo>
                  <a:lnTo>
                    <a:pt x="263540" y="1545"/>
                  </a:lnTo>
                  <a:lnTo>
                    <a:pt x="234954" y="29581"/>
                  </a:lnTo>
                  <a:lnTo>
                    <a:pt x="231311" y="50868"/>
                  </a:lnTo>
                  <a:lnTo>
                    <a:pt x="231663" y="57913"/>
                  </a:lnTo>
                  <a:lnTo>
                    <a:pt x="249293" y="92397"/>
                  </a:lnTo>
                  <a:lnTo>
                    <a:pt x="282354" y="102510"/>
                  </a:lnTo>
                  <a:lnTo>
                    <a:pt x="290681" y="102510"/>
                  </a:lnTo>
                  <a:lnTo>
                    <a:pt x="298853" y="100963"/>
                  </a:lnTo>
                  <a:lnTo>
                    <a:pt x="315045" y="94780"/>
                  </a:lnTo>
                  <a:lnTo>
                    <a:pt x="321213" y="91222"/>
                  </a:lnTo>
                  <a:lnTo>
                    <a:pt x="325377" y="87048"/>
                  </a:lnTo>
                  <a:lnTo>
                    <a:pt x="325377" y="85347"/>
                  </a:lnTo>
                  <a:lnTo>
                    <a:pt x="272484" y="85347"/>
                  </a:lnTo>
                  <a:lnTo>
                    <a:pt x="265545" y="82410"/>
                  </a:lnTo>
                  <a:lnTo>
                    <a:pt x="252129" y="50095"/>
                  </a:lnTo>
                  <a:lnTo>
                    <a:pt x="252620" y="42381"/>
                  </a:lnTo>
                  <a:lnTo>
                    <a:pt x="272329" y="17007"/>
                  </a:lnTo>
                  <a:lnTo>
                    <a:pt x="320228" y="17007"/>
                  </a:lnTo>
                  <a:lnTo>
                    <a:pt x="317512" y="12833"/>
                  </a:lnTo>
                  <a:lnTo>
                    <a:pt x="310573" y="7730"/>
                  </a:lnTo>
                  <a:lnTo>
                    <a:pt x="304759" y="4305"/>
                  </a:lnTo>
                  <a:lnTo>
                    <a:pt x="297948" y="1894"/>
                  </a:lnTo>
                  <a:lnTo>
                    <a:pt x="290124" y="468"/>
                  </a:lnTo>
                  <a:lnTo>
                    <a:pt x="281274" y="0"/>
                  </a:lnTo>
                  <a:close/>
                </a:path>
                <a:path w="494029" h="102870">
                  <a:moveTo>
                    <a:pt x="325377" y="47621"/>
                  </a:moveTo>
                  <a:lnTo>
                    <a:pt x="281583" y="47621"/>
                  </a:lnTo>
                  <a:lnTo>
                    <a:pt x="281583" y="64320"/>
                  </a:lnTo>
                  <a:lnTo>
                    <a:pt x="304868" y="64320"/>
                  </a:lnTo>
                  <a:lnTo>
                    <a:pt x="304868" y="76843"/>
                  </a:lnTo>
                  <a:lnTo>
                    <a:pt x="301783" y="79317"/>
                  </a:lnTo>
                  <a:lnTo>
                    <a:pt x="298082" y="81328"/>
                  </a:lnTo>
                  <a:lnTo>
                    <a:pt x="293919" y="82873"/>
                  </a:lnTo>
                  <a:lnTo>
                    <a:pt x="289601" y="84574"/>
                  </a:lnTo>
                  <a:lnTo>
                    <a:pt x="285283" y="85347"/>
                  </a:lnTo>
                  <a:lnTo>
                    <a:pt x="325377" y="85347"/>
                  </a:lnTo>
                  <a:lnTo>
                    <a:pt x="325377" y="47621"/>
                  </a:lnTo>
                  <a:close/>
                </a:path>
                <a:path w="494029" h="102870">
                  <a:moveTo>
                    <a:pt x="320228" y="17007"/>
                  </a:moveTo>
                  <a:lnTo>
                    <a:pt x="287134" y="17007"/>
                  </a:lnTo>
                  <a:lnTo>
                    <a:pt x="292068" y="18399"/>
                  </a:lnTo>
                  <a:lnTo>
                    <a:pt x="295923" y="21337"/>
                  </a:lnTo>
                  <a:lnTo>
                    <a:pt x="299779" y="24119"/>
                  </a:lnTo>
                  <a:lnTo>
                    <a:pt x="302400" y="27985"/>
                  </a:lnTo>
                  <a:lnTo>
                    <a:pt x="303942" y="32778"/>
                  </a:lnTo>
                  <a:lnTo>
                    <a:pt x="324143" y="29067"/>
                  </a:lnTo>
                  <a:lnTo>
                    <a:pt x="322139" y="19945"/>
                  </a:lnTo>
                  <a:lnTo>
                    <a:pt x="320228" y="17007"/>
                  </a:lnTo>
                  <a:close/>
                </a:path>
                <a:path w="494029" h="102870">
                  <a:moveTo>
                    <a:pt x="175950" y="28912"/>
                  </a:moveTo>
                  <a:lnTo>
                    <a:pt x="156674" y="28912"/>
                  </a:lnTo>
                  <a:lnTo>
                    <a:pt x="156702" y="81328"/>
                  </a:lnTo>
                  <a:lnTo>
                    <a:pt x="176104" y="102355"/>
                  </a:lnTo>
                  <a:lnTo>
                    <a:pt x="185820" y="102355"/>
                  </a:lnTo>
                  <a:lnTo>
                    <a:pt x="190291" y="101273"/>
                  </a:lnTo>
                  <a:lnTo>
                    <a:pt x="198927" y="96944"/>
                  </a:lnTo>
                  <a:lnTo>
                    <a:pt x="202474" y="93851"/>
                  </a:lnTo>
                  <a:lnTo>
                    <a:pt x="205096" y="90140"/>
                  </a:lnTo>
                  <a:lnTo>
                    <a:pt x="223137" y="90140"/>
                  </a:lnTo>
                  <a:lnTo>
                    <a:pt x="223137" y="87976"/>
                  </a:lnTo>
                  <a:lnTo>
                    <a:pt x="185202" y="87976"/>
                  </a:lnTo>
                  <a:lnTo>
                    <a:pt x="182890" y="87203"/>
                  </a:lnTo>
                  <a:lnTo>
                    <a:pt x="175950" y="72050"/>
                  </a:lnTo>
                  <a:lnTo>
                    <a:pt x="175950" y="28912"/>
                  </a:lnTo>
                  <a:close/>
                </a:path>
                <a:path w="494029" h="102870">
                  <a:moveTo>
                    <a:pt x="223137" y="90140"/>
                  </a:moveTo>
                  <a:lnTo>
                    <a:pt x="205096" y="90140"/>
                  </a:lnTo>
                  <a:lnTo>
                    <a:pt x="205096" y="100810"/>
                  </a:lnTo>
                  <a:lnTo>
                    <a:pt x="223137" y="100810"/>
                  </a:lnTo>
                  <a:lnTo>
                    <a:pt x="223137" y="90140"/>
                  </a:lnTo>
                  <a:close/>
                </a:path>
                <a:path w="494029" h="102870">
                  <a:moveTo>
                    <a:pt x="223137" y="28912"/>
                  </a:moveTo>
                  <a:lnTo>
                    <a:pt x="203708" y="28912"/>
                  </a:lnTo>
                  <a:lnTo>
                    <a:pt x="203708" y="69576"/>
                  </a:lnTo>
                  <a:lnTo>
                    <a:pt x="203245" y="76070"/>
                  </a:lnTo>
                  <a:lnTo>
                    <a:pt x="191371" y="87976"/>
                  </a:lnTo>
                  <a:lnTo>
                    <a:pt x="223137" y="87976"/>
                  </a:lnTo>
                  <a:lnTo>
                    <a:pt x="223137" y="28912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412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4764023" y="1014983"/>
            <a:ext cx="7019925" cy="5438140"/>
            <a:chOff x="4764023" y="1014983"/>
            <a:chExt cx="7019925" cy="543814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64023" y="1014983"/>
              <a:ext cx="7019544" cy="543763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4895940" y="1132677"/>
              <a:ext cx="6756400" cy="5201920"/>
            </a:xfrm>
            <a:custGeom>
              <a:avLst/>
              <a:gdLst/>
              <a:ahLst/>
              <a:cxnLst/>
              <a:rect l="l" t="t" r="r" b="b"/>
              <a:pathLst>
                <a:path w="6756400" h="5201920">
                  <a:moveTo>
                    <a:pt x="6421735" y="0"/>
                  </a:moveTo>
                  <a:lnTo>
                    <a:pt x="334322" y="0"/>
                  </a:lnTo>
                  <a:lnTo>
                    <a:pt x="284918" y="3624"/>
                  </a:lnTo>
                  <a:lnTo>
                    <a:pt x="237765" y="14154"/>
                  </a:lnTo>
                  <a:lnTo>
                    <a:pt x="193380" y="31072"/>
                  </a:lnTo>
                  <a:lnTo>
                    <a:pt x="152280" y="53861"/>
                  </a:lnTo>
                  <a:lnTo>
                    <a:pt x="114982" y="82003"/>
                  </a:lnTo>
                  <a:lnTo>
                    <a:pt x="82003" y="114982"/>
                  </a:lnTo>
                  <a:lnTo>
                    <a:pt x="53861" y="152280"/>
                  </a:lnTo>
                  <a:lnTo>
                    <a:pt x="31072" y="193380"/>
                  </a:lnTo>
                  <a:lnTo>
                    <a:pt x="14154" y="237765"/>
                  </a:lnTo>
                  <a:lnTo>
                    <a:pt x="3624" y="284918"/>
                  </a:lnTo>
                  <a:lnTo>
                    <a:pt x="0" y="334322"/>
                  </a:lnTo>
                  <a:lnTo>
                    <a:pt x="0" y="4867538"/>
                  </a:lnTo>
                  <a:lnTo>
                    <a:pt x="3624" y="4916941"/>
                  </a:lnTo>
                  <a:lnTo>
                    <a:pt x="14154" y="4964095"/>
                  </a:lnTo>
                  <a:lnTo>
                    <a:pt x="31072" y="5008480"/>
                  </a:lnTo>
                  <a:lnTo>
                    <a:pt x="53861" y="5049580"/>
                  </a:lnTo>
                  <a:lnTo>
                    <a:pt x="82003" y="5086878"/>
                  </a:lnTo>
                  <a:lnTo>
                    <a:pt x="114982" y="5119857"/>
                  </a:lnTo>
                  <a:lnTo>
                    <a:pt x="152280" y="5147999"/>
                  </a:lnTo>
                  <a:lnTo>
                    <a:pt x="193380" y="5170788"/>
                  </a:lnTo>
                  <a:lnTo>
                    <a:pt x="237765" y="5187706"/>
                  </a:lnTo>
                  <a:lnTo>
                    <a:pt x="284918" y="5198236"/>
                  </a:lnTo>
                  <a:lnTo>
                    <a:pt x="334322" y="5201861"/>
                  </a:lnTo>
                  <a:lnTo>
                    <a:pt x="6421735" y="5201861"/>
                  </a:lnTo>
                  <a:lnTo>
                    <a:pt x="6471139" y="5198236"/>
                  </a:lnTo>
                  <a:lnTo>
                    <a:pt x="6518292" y="5187706"/>
                  </a:lnTo>
                  <a:lnTo>
                    <a:pt x="6562678" y="5170788"/>
                  </a:lnTo>
                  <a:lnTo>
                    <a:pt x="6603778" y="5147999"/>
                  </a:lnTo>
                  <a:lnTo>
                    <a:pt x="6641076" y="5119857"/>
                  </a:lnTo>
                  <a:lnTo>
                    <a:pt x="6674055" y="5086878"/>
                  </a:lnTo>
                  <a:lnTo>
                    <a:pt x="6702197" y="5049580"/>
                  </a:lnTo>
                  <a:lnTo>
                    <a:pt x="6724986" y="5008480"/>
                  </a:lnTo>
                  <a:lnTo>
                    <a:pt x="6741904" y="4964095"/>
                  </a:lnTo>
                  <a:lnTo>
                    <a:pt x="6752434" y="4916941"/>
                  </a:lnTo>
                  <a:lnTo>
                    <a:pt x="6756059" y="4867538"/>
                  </a:lnTo>
                  <a:lnTo>
                    <a:pt x="6756059" y="334322"/>
                  </a:lnTo>
                  <a:lnTo>
                    <a:pt x="6752434" y="284918"/>
                  </a:lnTo>
                  <a:lnTo>
                    <a:pt x="6741904" y="237765"/>
                  </a:lnTo>
                  <a:lnTo>
                    <a:pt x="6724986" y="193380"/>
                  </a:lnTo>
                  <a:lnTo>
                    <a:pt x="6702197" y="152280"/>
                  </a:lnTo>
                  <a:lnTo>
                    <a:pt x="6674055" y="114982"/>
                  </a:lnTo>
                  <a:lnTo>
                    <a:pt x="6641076" y="82003"/>
                  </a:lnTo>
                  <a:lnTo>
                    <a:pt x="6603778" y="53861"/>
                  </a:lnTo>
                  <a:lnTo>
                    <a:pt x="6562678" y="31072"/>
                  </a:lnTo>
                  <a:lnTo>
                    <a:pt x="6518292" y="14154"/>
                  </a:lnTo>
                  <a:lnTo>
                    <a:pt x="6471139" y="3624"/>
                  </a:lnTo>
                  <a:lnTo>
                    <a:pt x="6421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8086979" y="2319527"/>
              <a:ext cx="1069340" cy="2712720"/>
            </a:xfrm>
            <a:custGeom>
              <a:avLst/>
              <a:gdLst/>
              <a:ahLst/>
              <a:cxnLst/>
              <a:rect l="l" t="t" r="r" b="b"/>
              <a:pathLst>
                <a:path w="1069340" h="2712720">
                  <a:moveTo>
                    <a:pt x="749173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749173" y="307848"/>
                  </a:lnTo>
                  <a:lnTo>
                    <a:pt x="749173" y="0"/>
                  </a:lnTo>
                  <a:close/>
                </a:path>
                <a:path w="1069340" h="2712720">
                  <a:moveTo>
                    <a:pt x="855853" y="600456"/>
                  </a:moveTo>
                  <a:lnTo>
                    <a:pt x="0" y="600456"/>
                  </a:lnTo>
                  <a:lnTo>
                    <a:pt x="0" y="908304"/>
                  </a:lnTo>
                  <a:lnTo>
                    <a:pt x="855853" y="908304"/>
                  </a:lnTo>
                  <a:lnTo>
                    <a:pt x="855853" y="600456"/>
                  </a:lnTo>
                  <a:close/>
                </a:path>
                <a:path w="1069340" h="2712720">
                  <a:moveTo>
                    <a:pt x="886333" y="1200912"/>
                  </a:moveTo>
                  <a:lnTo>
                    <a:pt x="0" y="1200912"/>
                  </a:lnTo>
                  <a:lnTo>
                    <a:pt x="0" y="1511808"/>
                  </a:lnTo>
                  <a:lnTo>
                    <a:pt x="886333" y="1511808"/>
                  </a:lnTo>
                  <a:lnTo>
                    <a:pt x="886333" y="1200912"/>
                  </a:lnTo>
                  <a:close/>
                </a:path>
                <a:path w="1069340" h="2712720">
                  <a:moveTo>
                    <a:pt x="1038733" y="1804416"/>
                  </a:moveTo>
                  <a:lnTo>
                    <a:pt x="0" y="1804416"/>
                  </a:lnTo>
                  <a:lnTo>
                    <a:pt x="0" y="2112264"/>
                  </a:lnTo>
                  <a:lnTo>
                    <a:pt x="1038733" y="2112264"/>
                  </a:lnTo>
                  <a:lnTo>
                    <a:pt x="1038733" y="1804416"/>
                  </a:lnTo>
                  <a:close/>
                </a:path>
                <a:path w="1069340" h="2712720">
                  <a:moveTo>
                    <a:pt x="1069213" y="2404872"/>
                  </a:moveTo>
                  <a:lnTo>
                    <a:pt x="0" y="2404872"/>
                  </a:lnTo>
                  <a:lnTo>
                    <a:pt x="0" y="2712720"/>
                  </a:lnTo>
                  <a:lnTo>
                    <a:pt x="1069213" y="2712720"/>
                  </a:lnTo>
                  <a:lnTo>
                    <a:pt x="1069213" y="2404872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8836152" y="2319527"/>
              <a:ext cx="1054735" cy="2712720"/>
            </a:xfrm>
            <a:custGeom>
              <a:avLst/>
              <a:gdLst/>
              <a:ahLst/>
              <a:cxnLst/>
              <a:rect l="l" t="t" r="r" b="b"/>
              <a:pathLst>
                <a:path w="1054734" h="2712720">
                  <a:moveTo>
                    <a:pt x="335280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335280" y="307848"/>
                  </a:lnTo>
                  <a:lnTo>
                    <a:pt x="335280" y="0"/>
                  </a:lnTo>
                  <a:close/>
                </a:path>
                <a:path w="1054734" h="2712720">
                  <a:moveTo>
                    <a:pt x="597408" y="600456"/>
                  </a:moveTo>
                  <a:lnTo>
                    <a:pt x="106680" y="600456"/>
                  </a:lnTo>
                  <a:lnTo>
                    <a:pt x="106680" y="908304"/>
                  </a:lnTo>
                  <a:lnTo>
                    <a:pt x="597408" y="908304"/>
                  </a:lnTo>
                  <a:lnTo>
                    <a:pt x="597408" y="600456"/>
                  </a:lnTo>
                  <a:close/>
                </a:path>
                <a:path w="1054734" h="2712720">
                  <a:moveTo>
                    <a:pt x="627888" y="1200912"/>
                  </a:moveTo>
                  <a:lnTo>
                    <a:pt x="137160" y="1200912"/>
                  </a:lnTo>
                  <a:lnTo>
                    <a:pt x="137160" y="1511808"/>
                  </a:lnTo>
                  <a:lnTo>
                    <a:pt x="627888" y="1511808"/>
                  </a:lnTo>
                  <a:lnTo>
                    <a:pt x="627888" y="1200912"/>
                  </a:lnTo>
                  <a:close/>
                </a:path>
                <a:path w="1054734" h="2712720">
                  <a:moveTo>
                    <a:pt x="886968" y="1804416"/>
                  </a:moveTo>
                  <a:lnTo>
                    <a:pt x="289560" y="1804416"/>
                  </a:lnTo>
                  <a:lnTo>
                    <a:pt x="289560" y="2112264"/>
                  </a:lnTo>
                  <a:lnTo>
                    <a:pt x="886968" y="2112264"/>
                  </a:lnTo>
                  <a:lnTo>
                    <a:pt x="886968" y="1804416"/>
                  </a:lnTo>
                  <a:close/>
                </a:path>
                <a:path w="1054734" h="2712720">
                  <a:moveTo>
                    <a:pt x="1054608" y="2404872"/>
                  </a:moveTo>
                  <a:lnTo>
                    <a:pt x="320040" y="2404872"/>
                  </a:lnTo>
                  <a:lnTo>
                    <a:pt x="320040" y="2712720"/>
                  </a:lnTo>
                  <a:lnTo>
                    <a:pt x="1054608" y="2712720"/>
                  </a:lnTo>
                  <a:lnTo>
                    <a:pt x="1054608" y="2404872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8086986" y="2172061"/>
              <a:ext cx="0" cy="3007360"/>
            </a:xfrm>
            <a:custGeom>
              <a:avLst/>
              <a:gdLst/>
              <a:ahLst/>
              <a:cxnLst/>
              <a:rect l="l" t="t" r="r" b="b"/>
              <a:pathLst>
                <a:path w="0" h="3007360">
                  <a:moveTo>
                    <a:pt x="0" y="3007283"/>
                  </a:moveTo>
                  <a:lnTo>
                    <a:pt x="1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27300" y="1068324"/>
            <a:ext cx="3491865" cy="1391285"/>
          </a:xfrm>
          <a:prstGeom prst="rect"/>
        </p:spPr>
        <p:txBody>
          <a:bodyPr wrap="square" lIns="0" tIns="60960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80"/>
              </a:spcBef>
            </a:pPr>
            <a:r>
              <a:rPr dirty="0" spc="-170"/>
              <a:t>What</a:t>
            </a:r>
            <a:r>
              <a:rPr dirty="0" spc="-425"/>
              <a:t> </a:t>
            </a:r>
            <a:r>
              <a:rPr dirty="0" spc="-130"/>
              <a:t>do</a:t>
            </a:r>
            <a:r>
              <a:rPr dirty="0" spc="-430"/>
              <a:t> </a:t>
            </a:r>
            <a:r>
              <a:rPr dirty="0" spc="-25"/>
              <a:t>ad </a:t>
            </a:r>
            <a:r>
              <a:rPr dirty="0" spc="-229"/>
              <a:t>accepters</a:t>
            </a:r>
            <a:r>
              <a:rPr dirty="0" spc="-375"/>
              <a:t> </a:t>
            </a:r>
            <a:r>
              <a:rPr dirty="0" spc="-190"/>
              <a:t>expect </a:t>
            </a:r>
            <a:r>
              <a:rPr dirty="0" spc="-120"/>
              <a:t>from</a:t>
            </a:r>
            <a:r>
              <a:rPr dirty="0" spc="-425"/>
              <a:t> </a:t>
            </a:r>
            <a:r>
              <a:rPr dirty="0" spc="-20"/>
              <a:t>ads?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527298" y="2699004"/>
            <a:ext cx="2965450" cy="105283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21000"/>
              </a:lnSpc>
              <a:spcBef>
                <a:spcPts val="60"/>
              </a:spcBef>
            </a:pP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Advertising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Lucida Sans"/>
                <a:cs typeface="Lucida Sans"/>
              </a:rPr>
              <a:t>that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entertains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or contains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dynamic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content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can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help 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form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deeper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connection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with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ad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accepting</a:t>
            </a:r>
            <a:r>
              <a:rPr dirty="0" sz="14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Brits.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27300" y="6039103"/>
            <a:ext cx="3416300" cy="4552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49530">
              <a:lnSpc>
                <a:spcPct val="102200"/>
              </a:lnSpc>
              <a:spcBef>
                <a:spcPts val="75"/>
              </a:spcBef>
            </a:pP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Datasets</a:t>
            </a:r>
            <a:r>
              <a:rPr dirty="0" sz="9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accessed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–</a:t>
            </a:r>
            <a:r>
              <a:rPr dirty="0" sz="9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YouGov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Profiles+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GB: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0">
                <a:solidFill>
                  <a:srgbClr val="FFFFFF"/>
                </a:solidFill>
                <a:latin typeface="Lucida Sans"/>
                <a:cs typeface="Lucida Sans"/>
              </a:rPr>
              <a:t>31,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2023. 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(N&gt;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31,700)</a:t>
            </a:r>
            <a:endParaRPr sz="9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Ad-Accepting: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Agree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“Advertising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helps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me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choose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what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buy”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27050" y="470407"/>
            <a:ext cx="153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287462" y="470407"/>
            <a:ext cx="12045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8460444" y="4776216"/>
            <a:ext cx="3238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FFFFFF"/>
                </a:solidFill>
                <a:latin typeface="Arial Black"/>
                <a:cs typeface="Arial Black"/>
              </a:rPr>
              <a:t>70%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8443530" y="4175760"/>
            <a:ext cx="32702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0">
                <a:solidFill>
                  <a:srgbClr val="FFFFFF"/>
                </a:solidFill>
                <a:latin typeface="Arial Black"/>
                <a:cs typeface="Arial Black"/>
              </a:rPr>
              <a:t>68%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8370082" y="3572255"/>
            <a:ext cx="3213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FFFFFF"/>
                </a:solidFill>
                <a:latin typeface="Arial Black"/>
                <a:cs typeface="Arial Black"/>
              </a:rPr>
              <a:t>58%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8353581" y="2971800"/>
            <a:ext cx="32321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70">
                <a:solidFill>
                  <a:srgbClr val="FFFFFF"/>
                </a:solidFill>
                <a:latin typeface="Arial Black"/>
                <a:cs typeface="Arial Black"/>
              </a:rPr>
              <a:t>56%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9360825" y="4776216"/>
            <a:ext cx="32766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5">
                <a:solidFill>
                  <a:srgbClr val="FFFFFF"/>
                </a:solidFill>
                <a:latin typeface="Arial Black"/>
                <a:cs typeface="Arial Black"/>
              </a:rPr>
              <a:t>48%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9261990" y="4175760"/>
            <a:ext cx="3263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0">
                <a:solidFill>
                  <a:srgbClr val="FFFFFF"/>
                </a:solidFill>
                <a:latin typeface="Arial Black"/>
                <a:cs typeface="Arial Black"/>
              </a:rPr>
              <a:t>39%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9059727" y="3572255"/>
            <a:ext cx="31813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0">
                <a:solidFill>
                  <a:srgbClr val="FFFFFF"/>
                </a:solidFill>
                <a:latin typeface="Arial Black"/>
                <a:cs typeface="Arial Black"/>
              </a:rPr>
              <a:t>32%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9029141" y="2971800"/>
            <a:ext cx="31813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0">
                <a:solidFill>
                  <a:srgbClr val="FFFFFF"/>
                </a:solidFill>
                <a:latin typeface="Arial Black"/>
                <a:cs typeface="Arial Black"/>
              </a:rPr>
              <a:t>32%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8296691" y="2371344"/>
            <a:ext cx="864869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3880" algn="l"/>
              </a:tabLst>
            </a:pPr>
            <a:r>
              <a:rPr dirty="0" sz="1100" spc="-25">
                <a:solidFill>
                  <a:srgbClr val="FFFFFF"/>
                </a:solidFill>
                <a:latin typeface="Arial Black"/>
                <a:cs typeface="Arial Black"/>
              </a:rPr>
              <a:t>49%</a:t>
            </a:r>
            <a:r>
              <a:rPr dirty="0" sz="1100">
                <a:solidFill>
                  <a:srgbClr val="FFFFFF"/>
                </a:solidFill>
                <a:latin typeface="Arial Black"/>
                <a:cs typeface="Arial Black"/>
              </a:rPr>
              <a:t>	</a:t>
            </a:r>
            <a:r>
              <a:rPr dirty="0" sz="1100" spc="-85">
                <a:solidFill>
                  <a:srgbClr val="FFFFFF"/>
                </a:solidFill>
                <a:latin typeface="Arial Black"/>
                <a:cs typeface="Arial Black"/>
              </a:rPr>
              <a:t>22%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6508136" y="1509267"/>
            <a:ext cx="3522979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05">
                <a:latin typeface="Arial Black"/>
                <a:cs typeface="Arial Black"/>
              </a:rPr>
              <a:t>Advertising</a:t>
            </a:r>
            <a:r>
              <a:rPr dirty="0" sz="1600" spc="-100">
                <a:latin typeface="Arial Black"/>
                <a:cs typeface="Arial Black"/>
              </a:rPr>
              <a:t> </a:t>
            </a:r>
            <a:r>
              <a:rPr dirty="0" sz="1600" spc="-145">
                <a:latin typeface="Arial Black"/>
                <a:cs typeface="Arial Black"/>
              </a:rPr>
              <a:t>statements</a:t>
            </a:r>
            <a:r>
              <a:rPr dirty="0" sz="1600" spc="-100">
                <a:latin typeface="Arial Black"/>
                <a:cs typeface="Arial Black"/>
              </a:rPr>
              <a:t> </a:t>
            </a:r>
            <a:r>
              <a:rPr dirty="0" sz="1600" spc="-110">
                <a:latin typeface="Arial Black"/>
                <a:cs typeface="Arial Black"/>
              </a:rPr>
              <a:t>agreed</a:t>
            </a:r>
            <a:r>
              <a:rPr dirty="0" sz="1600" spc="-100">
                <a:latin typeface="Arial Black"/>
                <a:cs typeface="Arial Black"/>
              </a:rPr>
              <a:t> </a:t>
            </a:r>
            <a:r>
              <a:rPr dirty="0" sz="1600" spc="-55">
                <a:latin typeface="Arial Black"/>
                <a:cs typeface="Arial Black"/>
              </a:rPr>
              <a:t>with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7175695" y="5735384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62835" y="0"/>
                </a:moveTo>
                <a:lnTo>
                  <a:pt x="0" y="0"/>
                </a:lnTo>
                <a:lnTo>
                  <a:pt x="0" y="62835"/>
                </a:lnTo>
                <a:lnTo>
                  <a:pt x="62835" y="62835"/>
                </a:lnTo>
                <a:lnTo>
                  <a:pt x="62835" y="0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 txBox="1"/>
          <p:nvPr/>
        </p:nvSpPr>
        <p:spPr>
          <a:xfrm>
            <a:off x="7252487" y="5654040"/>
            <a:ext cx="90043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0">
                <a:latin typeface="Lucida Sans"/>
                <a:cs typeface="Lucida Sans"/>
              </a:rPr>
              <a:t>Ad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accepting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30" name="object 30" descr=""/>
          <p:cNvSpPr/>
          <p:nvPr/>
        </p:nvSpPr>
        <p:spPr>
          <a:xfrm>
            <a:off x="8276817" y="5735384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62835" y="0"/>
                </a:moveTo>
                <a:lnTo>
                  <a:pt x="0" y="0"/>
                </a:lnTo>
                <a:lnTo>
                  <a:pt x="0" y="62835"/>
                </a:lnTo>
                <a:lnTo>
                  <a:pt x="62835" y="62835"/>
                </a:lnTo>
                <a:lnTo>
                  <a:pt x="62835" y="0"/>
                </a:lnTo>
                <a:close/>
              </a:path>
            </a:pathLst>
          </a:custGeom>
          <a:solidFill>
            <a:srgbClr val="9F2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 txBox="1"/>
          <p:nvPr/>
        </p:nvSpPr>
        <p:spPr>
          <a:xfrm>
            <a:off x="8353609" y="5654040"/>
            <a:ext cx="50673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Lucida Sans"/>
                <a:cs typeface="Lucida Sans"/>
              </a:rPr>
              <a:t>Nat</a:t>
            </a:r>
            <a:r>
              <a:rPr dirty="0" sz="1100" spc="-75">
                <a:latin typeface="Lucida Sans"/>
                <a:cs typeface="Lucida Sans"/>
              </a:rPr>
              <a:t> </a:t>
            </a:r>
            <a:r>
              <a:rPr dirty="0" sz="1100" spc="-25">
                <a:latin typeface="Lucida Sans"/>
                <a:cs typeface="Lucida Sans"/>
              </a:rPr>
              <a:t>rep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6026265" y="2270759"/>
            <a:ext cx="1920875" cy="358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310"/>
              </a:lnSpc>
              <a:spcBef>
                <a:spcPts val="100"/>
              </a:spcBef>
            </a:pPr>
            <a:r>
              <a:rPr dirty="0" sz="1100">
                <a:latin typeface="Lucida Sans"/>
                <a:cs typeface="Lucida Sans"/>
              </a:rPr>
              <a:t>I</a:t>
            </a:r>
            <a:r>
              <a:rPr dirty="0" sz="1100" spc="-65">
                <a:latin typeface="Lucida Sans"/>
                <a:cs typeface="Lucida Sans"/>
              </a:rPr>
              <a:t> </a:t>
            </a:r>
            <a:r>
              <a:rPr dirty="0" sz="1100" spc="-20">
                <a:latin typeface="Lucida Sans"/>
                <a:cs typeface="Lucida Sans"/>
              </a:rPr>
              <a:t>enjoy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watching</a:t>
            </a:r>
            <a:r>
              <a:rPr dirty="0" sz="1100" spc="-60">
                <a:latin typeface="Lucida Sans"/>
                <a:cs typeface="Lucida Sans"/>
              </a:rPr>
              <a:t> </a:t>
            </a:r>
            <a:r>
              <a:rPr dirty="0" sz="1100" spc="-30">
                <a:latin typeface="Lucida Sans"/>
                <a:cs typeface="Lucida Sans"/>
              </a:rPr>
              <a:t>ads</a:t>
            </a:r>
            <a:r>
              <a:rPr dirty="0" sz="1100" spc="-65">
                <a:latin typeface="Lucida Sans"/>
                <a:cs typeface="Lucida Sans"/>
              </a:rPr>
              <a:t> </a:t>
            </a:r>
            <a:r>
              <a:rPr dirty="0" sz="1100" spc="-20">
                <a:latin typeface="Lucida Sans"/>
                <a:cs typeface="Lucida Sans"/>
              </a:rPr>
              <a:t>with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25">
                <a:latin typeface="Lucida Sans"/>
                <a:cs typeface="Lucida Sans"/>
              </a:rPr>
              <a:t>my</a:t>
            </a:r>
            <a:endParaRPr sz="1100">
              <a:latin typeface="Lucida Sans"/>
              <a:cs typeface="Lucida Sans"/>
            </a:endParaRPr>
          </a:p>
          <a:p>
            <a:pPr algn="r" marR="5080">
              <a:lnSpc>
                <a:spcPts val="1310"/>
              </a:lnSpc>
            </a:pPr>
            <a:r>
              <a:rPr dirty="0" sz="1100" spc="-30">
                <a:latin typeface="Lucida Sans"/>
                <a:cs typeface="Lucida Sans"/>
              </a:rPr>
              <a:t>favourite</a:t>
            </a:r>
            <a:r>
              <a:rPr dirty="0" sz="1100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celebrities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5618048" y="2886455"/>
            <a:ext cx="2329815" cy="103441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504825" marR="5080" indent="-254000">
              <a:lnSpc>
                <a:spcPts val="1300"/>
              </a:lnSpc>
              <a:spcBef>
                <a:spcPts val="160"/>
              </a:spcBef>
            </a:pPr>
            <a:r>
              <a:rPr dirty="0" sz="1100">
                <a:latin typeface="Lucida Sans"/>
                <a:cs typeface="Lucida Sans"/>
              </a:rPr>
              <a:t>I</a:t>
            </a:r>
            <a:r>
              <a:rPr dirty="0" sz="1100" spc="-50">
                <a:latin typeface="Lucida Sans"/>
                <a:cs typeface="Lucida Sans"/>
              </a:rPr>
              <a:t> </a:t>
            </a:r>
            <a:r>
              <a:rPr dirty="0" sz="1100" spc="-20">
                <a:latin typeface="Lucida Sans"/>
                <a:cs typeface="Lucida Sans"/>
              </a:rPr>
              <a:t>often</a:t>
            </a:r>
            <a:r>
              <a:rPr dirty="0" sz="1100" spc="-40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notice</a:t>
            </a:r>
            <a:r>
              <a:rPr dirty="0" sz="1100" spc="-40">
                <a:latin typeface="Lucida Sans"/>
                <a:cs typeface="Lucida Sans"/>
              </a:rPr>
              <a:t> </a:t>
            </a:r>
            <a:r>
              <a:rPr dirty="0" sz="1100" spc="-25">
                <a:latin typeface="Lucida Sans"/>
                <a:cs typeface="Lucida Sans"/>
              </a:rPr>
              <a:t>advertisements</a:t>
            </a:r>
            <a:r>
              <a:rPr dirty="0" sz="1100" spc="-50">
                <a:latin typeface="Lucida Sans"/>
                <a:cs typeface="Lucida Sans"/>
              </a:rPr>
              <a:t> </a:t>
            </a:r>
            <a:r>
              <a:rPr dirty="0" sz="1100" spc="-25">
                <a:latin typeface="Lucida Sans"/>
                <a:cs typeface="Lucida Sans"/>
              </a:rPr>
              <a:t>in </a:t>
            </a:r>
            <a:r>
              <a:rPr dirty="0" sz="1100" spc="-20">
                <a:latin typeface="Lucida Sans"/>
                <a:cs typeface="Lucida Sans"/>
              </a:rPr>
              <a:t>newspapers</a:t>
            </a:r>
            <a:r>
              <a:rPr dirty="0" sz="1100" spc="-40">
                <a:latin typeface="Lucida Sans"/>
                <a:cs typeface="Lucida Sans"/>
              </a:rPr>
              <a:t> </a:t>
            </a:r>
            <a:r>
              <a:rPr dirty="0" sz="1100" spc="-20">
                <a:latin typeface="Lucida Sans"/>
                <a:cs typeface="Lucida Sans"/>
              </a:rPr>
              <a:t>and</a:t>
            </a:r>
            <a:r>
              <a:rPr dirty="0" sz="1100" spc="-35">
                <a:latin typeface="Lucida Sans"/>
                <a:cs typeface="Lucida Sans"/>
              </a:rPr>
              <a:t> </a:t>
            </a:r>
            <a:r>
              <a:rPr dirty="0" sz="1100" spc="-30">
                <a:latin typeface="Lucida Sans"/>
                <a:cs typeface="Lucida Sans"/>
              </a:rPr>
              <a:t>magazines</a:t>
            </a:r>
            <a:endParaRPr sz="11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100">
              <a:latin typeface="Lucida Sans"/>
              <a:cs typeface="Lucida Sans"/>
            </a:endParaRPr>
          </a:p>
          <a:p>
            <a:pPr algn="r" marL="12700" marR="5080" indent="280670">
              <a:lnSpc>
                <a:spcPct val="99100"/>
              </a:lnSpc>
              <a:spcBef>
                <a:spcPts val="5"/>
              </a:spcBef>
            </a:pPr>
            <a:r>
              <a:rPr dirty="0" sz="1100" spc="-10">
                <a:latin typeface="Lucida Sans"/>
                <a:cs typeface="Lucida Sans"/>
              </a:rPr>
              <a:t>Receiving</a:t>
            </a:r>
            <a:r>
              <a:rPr dirty="0" sz="1100" spc="-45">
                <a:latin typeface="Lucida Sans"/>
                <a:cs typeface="Lucida Sans"/>
              </a:rPr>
              <a:t> </a:t>
            </a:r>
            <a:r>
              <a:rPr dirty="0" sz="1100">
                <a:latin typeface="Lucida Sans"/>
                <a:cs typeface="Lucida Sans"/>
              </a:rPr>
              <a:t>e-</a:t>
            </a:r>
            <a:r>
              <a:rPr dirty="0" sz="1100" spc="-35">
                <a:latin typeface="Lucida Sans"/>
                <a:cs typeface="Lucida Sans"/>
              </a:rPr>
              <a:t>mails</a:t>
            </a:r>
            <a:r>
              <a:rPr dirty="0" sz="1100" spc="-40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directly</a:t>
            </a:r>
            <a:r>
              <a:rPr dirty="0" sz="1100" spc="-40">
                <a:latin typeface="Lucida Sans"/>
                <a:cs typeface="Lucida Sans"/>
              </a:rPr>
              <a:t> </a:t>
            </a:r>
            <a:r>
              <a:rPr dirty="0" sz="1100" spc="-20">
                <a:latin typeface="Lucida Sans"/>
                <a:cs typeface="Lucida Sans"/>
              </a:rPr>
              <a:t>from </a:t>
            </a:r>
            <a:r>
              <a:rPr dirty="0" sz="1100" spc="-30">
                <a:latin typeface="Lucida Sans"/>
                <a:cs typeface="Lucida Sans"/>
              </a:rPr>
              <a:t>brands</a:t>
            </a:r>
            <a:r>
              <a:rPr dirty="0" sz="1100" spc="-45">
                <a:latin typeface="Lucida Sans"/>
                <a:cs typeface="Lucida Sans"/>
              </a:rPr>
              <a:t> </a:t>
            </a:r>
            <a:r>
              <a:rPr dirty="0" sz="1100" spc="-35">
                <a:latin typeface="Lucida Sans"/>
                <a:cs typeface="Lucida Sans"/>
              </a:rPr>
              <a:t>or</a:t>
            </a:r>
            <a:r>
              <a:rPr dirty="0" sz="1100" spc="-40">
                <a:latin typeface="Lucida Sans"/>
                <a:cs typeface="Lucida Sans"/>
              </a:rPr>
              <a:t> </a:t>
            </a:r>
            <a:r>
              <a:rPr dirty="0" sz="1100" spc="-20">
                <a:latin typeface="Lucida Sans"/>
                <a:cs typeface="Lucida Sans"/>
              </a:rPr>
              <a:t>companies</a:t>
            </a:r>
            <a:r>
              <a:rPr dirty="0" sz="1100" spc="-45">
                <a:latin typeface="Lucida Sans"/>
                <a:cs typeface="Lucida Sans"/>
              </a:rPr>
              <a:t> </a:t>
            </a:r>
            <a:r>
              <a:rPr dirty="0" sz="1100">
                <a:latin typeface="Lucida Sans"/>
                <a:cs typeface="Lucida Sans"/>
              </a:rPr>
              <a:t>can</a:t>
            </a:r>
            <a:r>
              <a:rPr dirty="0" sz="1100" spc="-35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influence my</a:t>
            </a:r>
            <a:r>
              <a:rPr dirty="0" sz="1100" spc="-50">
                <a:latin typeface="Lucida Sans"/>
                <a:cs typeface="Lucida Sans"/>
              </a:rPr>
              <a:t> </a:t>
            </a:r>
            <a:r>
              <a:rPr dirty="0" sz="1100" spc="-25">
                <a:latin typeface="Lucida Sans"/>
                <a:cs typeface="Lucida Sans"/>
              </a:rPr>
              <a:t>purchasing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decisions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5148340" y="4105655"/>
            <a:ext cx="2799080" cy="3581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207645" marR="5080" indent="-195580">
              <a:lnSpc>
                <a:spcPts val="1300"/>
              </a:lnSpc>
              <a:spcBef>
                <a:spcPts val="160"/>
              </a:spcBef>
            </a:pPr>
            <a:r>
              <a:rPr dirty="0" sz="1100" spc="-25">
                <a:latin typeface="Lucida Sans"/>
                <a:cs typeface="Lucida Sans"/>
              </a:rPr>
              <a:t>Billboards</a:t>
            </a:r>
            <a:r>
              <a:rPr dirty="0" sz="1100" spc="-35">
                <a:latin typeface="Lucida Sans"/>
                <a:cs typeface="Lucida Sans"/>
              </a:rPr>
              <a:t> </a:t>
            </a:r>
            <a:r>
              <a:rPr dirty="0" sz="1100" spc="-25">
                <a:latin typeface="Lucida Sans"/>
                <a:cs typeface="Lucida Sans"/>
              </a:rPr>
              <a:t>showing</a:t>
            </a:r>
            <a:r>
              <a:rPr dirty="0" sz="1100" spc="-35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dynamic</a:t>
            </a:r>
            <a:r>
              <a:rPr dirty="0" sz="1100" spc="-35">
                <a:latin typeface="Lucida Sans"/>
                <a:cs typeface="Lucida Sans"/>
              </a:rPr>
              <a:t> </a:t>
            </a:r>
            <a:r>
              <a:rPr dirty="0" sz="1100" spc="-20">
                <a:latin typeface="Lucida Sans"/>
                <a:cs typeface="Lucida Sans"/>
              </a:rPr>
              <a:t>content,</a:t>
            </a:r>
            <a:r>
              <a:rPr dirty="0" sz="1100" spc="-30">
                <a:latin typeface="Lucida Sans"/>
                <a:cs typeface="Lucida Sans"/>
              </a:rPr>
              <a:t> </a:t>
            </a:r>
            <a:r>
              <a:rPr dirty="0" sz="1100" spc="-20">
                <a:latin typeface="Lucida Sans"/>
                <a:cs typeface="Lucida Sans"/>
              </a:rPr>
              <a:t>such </a:t>
            </a:r>
            <a:r>
              <a:rPr dirty="0" sz="1100" spc="-35">
                <a:latin typeface="Lucida Sans"/>
                <a:cs typeface="Lucida Sans"/>
              </a:rPr>
              <a:t>as</a:t>
            </a:r>
            <a:r>
              <a:rPr dirty="0" sz="1100" spc="-60">
                <a:latin typeface="Lucida Sans"/>
                <a:cs typeface="Lucida Sans"/>
              </a:rPr>
              <a:t> </a:t>
            </a:r>
            <a:r>
              <a:rPr dirty="0" sz="1100" spc="-30">
                <a:latin typeface="Lucida Sans"/>
                <a:cs typeface="Lucida Sans"/>
              </a:rPr>
              <a:t>breaking</a:t>
            </a:r>
            <a:r>
              <a:rPr dirty="0" sz="1100" spc="-60">
                <a:latin typeface="Lucida Sans"/>
                <a:cs typeface="Lucida Sans"/>
              </a:rPr>
              <a:t> </a:t>
            </a:r>
            <a:r>
              <a:rPr dirty="0" sz="1100" spc="-20">
                <a:latin typeface="Lucida Sans"/>
                <a:cs typeface="Lucida Sans"/>
              </a:rPr>
              <a:t>news,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capture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>
                <a:latin typeface="Lucida Sans"/>
                <a:cs typeface="Lucida Sans"/>
              </a:rPr>
              <a:t>my</a:t>
            </a:r>
            <a:r>
              <a:rPr dirty="0" sz="1100" spc="-50">
                <a:latin typeface="Lucida Sans"/>
                <a:cs typeface="Lucida Sans"/>
              </a:rPr>
              <a:t> </a:t>
            </a:r>
            <a:r>
              <a:rPr dirty="0" sz="1100" spc="-20">
                <a:latin typeface="Lucida Sans"/>
                <a:cs typeface="Lucida Sans"/>
              </a:rPr>
              <a:t>attention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5838902" y="4782311"/>
            <a:ext cx="210947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Lucida Sans"/>
                <a:cs typeface="Lucida Sans"/>
              </a:rPr>
              <a:t>I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expect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20">
                <a:latin typeface="Lucida Sans"/>
                <a:cs typeface="Lucida Sans"/>
              </a:rPr>
              <a:t>adverts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30">
                <a:latin typeface="Lucida Sans"/>
                <a:cs typeface="Lucida Sans"/>
              </a:rPr>
              <a:t>to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25">
                <a:latin typeface="Lucida Sans"/>
                <a:cs typeface="Lucida Sans"/>
              </a:rPr>
              <a:t>entertain</a:t>
            </a:r>
            <a:r>
              <a:rPr dirty="0" sz="1100" spc="-45">
                <a:latin typeface="Lucida Sans"/>
                <a:cs typeface="Lucida Sans"/>
              </a:rPr>
              <a:t> </a:t>
            </a:r>
            <a:r>
              <a:rPr dirty="0" sz="1100" spc="-25">
                <a:latin typeface="Lucida Sans"/>
                <a:cs typeface="Lucida Sans"/>
              </a:rPr>
              <a:t>me</a:t>
            </a:r>
            <a:endParaRPr sz="1100">
              <a:latin typeface="Lucida Sans"/>
              <a:cs typeface="Lucida Sans"/>
            </a:endParaRPr>
          </a:p>
        </p:txBody>
      </p:sp>
      <p:pic>
        <p:nvPicPr>
          <p:cNvPr id="36" name="object 3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9656" y="1431095"/>
            <a:ext cx="4412343" cy="54269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1157043" y="491597"/>
            <a:ext cx="494030" cy="102870"/>
          </a:xfrm>
          <a:custGeom>
            <a:avLst/>
            <a:gdLst/>
            <a:ahLst/>
            <a:cxnLst/>
            <a:rect l="l" t="t" r="r" b="b"/>
            <a:pathLst>
              <a:path w="494029" h="102870">
                <a:moveTo>
                  <a:pt x="485289" y="5875"/>
                </a:moveTo>
                <a:lnTo>
                  <a:pt x="482051" y="5875"/>
                </a:lnTo>
                <a:lnTo>
                  <a:pt x="480509" y="6339"/>
                </a:lnTo>
                <a:lnTo>
                  <a:pt x="478967" y="7112"/>
                </a:lnTo>
                <a:lnTo>
                  <a:pt x="477271" y="7885"/>
                </a:lnTo>
                <a:lnTo>
                  <a:pt x="476037" y="9122"/>
                </a:lnTo>
                <a:lnTo>
                  <a:pt x="475267" y="10667"/>
                </a:lnTo>
                <a:lnTo>
                  <a:pt x="474341" y="12214"/>
                </a:lnTo>
                <a:lnTo>
                  <a:pt x="473878" y="13760"/>
                </a:lnTo>
                <a:lnTo>
                  <a:pt x="473878" y="17162"/>
                </a:lnTo>
                <a:lnTo>
                  <a:pt x="474341" y="18708"/>
                </a:lnTo>
                <a:lnTo>
                  <a:pt x="475267" y="20255"/>
                </a:lnTo>
                <a:lnTo>
                  <a:pt x="476037" y="21800"/>
                </a:lnTo>
                <a:lnTo>
                  <a:pt x="477271" y="23037"/>
                </a:lnTo>
                <a:lnTo>
                  <a:pt x="478814" y="23811"/>
                </a:lnTo>
                <a:lnTo>
                  <a:pt x="480355" y="24738"/>
                </a:lnTo>
                <a:lnTo>
                  <a:pt x="482051" y="25048"/>
                </a:lnTo>
                <a:lnTo>
                  <a:pt x="485444" y="25048"/>
                </a:lnTo>
                <a:lnTo>
                  <a:pt x="486986" y="24738"/>
                </a:lnTo>
                <a:lnTo>
                  <a:pt x="488528" y="23811"/>
                </a:lnTo>
                <a:lnTo>
                  <a:pt x="489146" y="23501"/>
                </a:lnTo>
                <a:lnTo>
                  <a:pt x="482359" y="23501"/>
                </a:lnTo>
                <a:lnTo>
                  <a:pt x="480973" y="23192"/>
                </a:lnTo>
                <a:lnTo>
                  <a:pt x="479585" y="22419"/>
                </a:lnTo>
                <a:lnTo>
                  <a:pt x="478350" y="21800"/>
                </a:lnTo>
                <a:lnTo>
                  <a:pt x="477271" y="20718"/>
                </a:lnTo>
                <a:lnTo>
                  <a:pt x="476655" y="19481"/>
                </a:lnTo>
                <a:lnTo>
                  <a:pt x="475884" y="18244"/>
                </a:lnTo>
                <a:lnTo>
                  <a:pt x="475644" y="17162"/>
                </a:lnTo>
                <a:lnTo>
                  <a:pt x="475652" y="13760"/>
                </a:lnTo>
                <a:lnTo>
                  <a:pt x="475884" y="12833"/>
                </a:lnTo>
                <a:lnTo>
                  <a:pt x="482359" y="7421"/>
                </a:lnTo>
                <a:lnTo>
                  <a:pt x="489145" y="7421"/>
                </a:lnTo>
                <a:lnTo>
                  <a:pt x="486986" y="6339"/>
                </a:lnTo>
                <a:lnTo>
                  <a:pt x="485289" y="5875"/>
                </a:lnTo>
                <a:close/>
              </a:path>
              <a:path w="494029" h="102870">
                <a:moveTo>
                  <a:pt x="489145" y="7421"/>
                </a:moveTo>
                <a:lnTo>
                  <a:pt x="484982" y="7421"/>
                </a:lnTo>
                <a:lnTo>
                  <a:pt x="486369" y="7885"/>
                </a:lnTo>
                <a:lnTo>
                  <a:pt x="487757" y="8503"/>
                </a:lnTo>
                <a:lnTo>
                  <a:pt x="488991" y="9277"/>
                </a:lnTo>
                <a:lnTo>
                  <a:pt x="490070" y="10204"/>
                </a:lnTo>
                <a:lnTo>
                  <a:pt x="490687" y="11441"/>
                </a:lnTo>
                <a:lnTo>
                  <a:pt x="491458" y="12833"/>
                </a:lnTo>
                <a:lnTo>
                  <a:pt x="491805" y="13760"/>
                </a:lnTo>
                <a:lnTo>
                  <a:pt x="491818" y="17162"/>
                </a:lnTo>
                <a:lnTo>
                  <a:pt x="491458" y="18244"/>
                </a:lnTo>
                <a:lnTo>
                  <a:pt x="490687" y="19481"/>
                </a:lnTo>
                <a:lnTo>
                  <a:pt x="490070" y="20718"/>
                </a:lnTo>
                <a:lnTo>
                  <a:pt x="488991" y="21800"/>
                </a:lnTo>
                <a:lnTo>
                  <a:pt x="487757" y="22419"/>
                </a:lnTo>
                <a:lnTo>
                  <a:pt x="486524" y="23192"/>
                </a:lnTo>
                <a:lnTo>
                  <a:pt x="485136" y="23501"/>
                </a:lnTo>
                <a:lnTo>
                  <a:pt x="489146" y="23501"/>
                </a:lnTo>
                <a:lnTo>
                  <a:pt x="493463" y="17162"/>
                </a:lnTo>
                <a:lnTo>
                  <a:pt x="493463" y="13760"/>
                </a:lnTo>
                <a:lnTo>
                  <a:pt x="493001" y="12214"/>
                </a:lnTo>
                <a:lnTo>
                  <a:pt x="491998" y="10514"/>
                </a:lnTo>
                <a:lnTo>
                  <a:pt x="491304" y="9122"/>
                </a:lnTo>
                <a:lnTo>
                  <a:pt x="490070" y="7885"/>
                </a:lnTo>
                <a:lnTo>
                  <a:pt x="489145" y="7421"/>
                </a:lnTo>
                <a:close/>
              </a:path>
              <a:path w="494029" h="102870">
                <a:moveTo>
                  <a:pt x="485136" y="10514"/>
                </a:moveTo>
                <a:lnTo>
                  <a:pt x="479430" y="10514"/>
                </a:lnTo>
                <a:lnTo>
                  <a:pt x="479430" y="20873"/>
                </a:lnTo>
                <a:lnTo>
                  <a:pt x="481126" y="20873"/>
                </a:lnTo>
                <a:lnTo>
                  <a:pt x="481126" y="16389"/>
                </a:lnTo>
                <a:lnTo>
                  <a:pt x="484828" y="16389"/>
                </a:lnTo>
                <a:lnTo>
                  <a:pt x="484518" y="16234"/>
                </a:lnTo>
                <a:lnTo>
                  <a:pt x="485444" y="16079"/>
                </a:lnTo>
                <a:lnTo>
                  <a:pt x="486215" y="15770"/>
                </a:lnTo>
                <a:lnTo>
                  <a:pt x="486987" y="14997"/>
                </a:lnTo>
                <a:lnTo>
                  <a:pt x="481126" y="14997"/>
                </a:lnTo>
                <a:lnTo>
                  <a:pt x="481126" y="11904"/>
                </a:lnTo>
                <a:lnTo>
                  <a:pt x="487089" y="11904"/>
                </a:lnTo>
                <a:lnTo>
                  <a:pt x="486677" y="11286"/>
                </a:lnTo>
                <a:lnTo>
                  <a:pt x="485753" y="10667"/>
                </a:lnTo>
                <a:lnTo>
                  <a:pt x="485136" y="10514"/>
                </a:lnTo>
                <a:close/>
              </a:path>
              <a:path w="494029" h="102870">
                <a:moveTo>
                  <a:pt x="484828" y="16389"/>
                </a:moveTo>
                <a:lnTo>
                  <a:pt x="482668" y="16389"/>
                </a:lnTo>
                <a:lnTo>
                  <a:pt x="483130" y="16544"/>
                </a:lnTo>
                <a:lnTo>
                  <a:pt x="483439" y="16852"/>
                </a:lnTo>
                <a:lnTo>
                  <a:pt x="483903" y="17162"/>
                </a:lnTo>
                <a:lnTo>
                  <a:pt x="484518" y="17934"/>
                </a:lnTo>
                <a:lnTo>
                  <a:pt x="485289" y="19171"/>
                </a:lnTo>
                <a:lnTo>
                  <a:pt x="486215" y="20873"/>
                </a:lnTo>
                <a:lnTo>
                  <a:pt x="488219" y="20873"/>
                </a:lnTo>
                <a:lnTo>
                  <a:pt x="486898" y="18708"/>
                </a:lnTo>
                <a:lnTo>
                  <a:pt x="486369" y="17781"/>
                </a:lnTo>
                <a:lnTo>
                  <a:pt x="485753" y="17162"/>
                </a:lnTo>
                <a:lnTo>
                  <a:pt x="485444" y="16697"/>
                </a:lnTo>
                <a:lnTo>
                  <a:pt x="484828" y="16389"/>
                </a:lnTo>
                <a:close/>
              </a:path>
              <a:path w="494029" h="102870">
                <a:moveTo>
                  <a:pt x="487089" y="11904"/>
                </a:moveTo>
                <a:lnTo>
                  <a:pt x="484365" y="11904"/>
                </a:lnTo>
                <a:lnTo>
                  <a:pt x="485289" y="12369"/>
                </a:lnTo>
                <a:lnTo>
                  <a:pt x="485444" y="12523"/>
                </a:lnTo>
                <a:lnTo>
                  <a:pt x="485599" y="12833"/>
                </a:lnTo>
                <a:lnTo>
                  <a:pt x="485675" y="14070"/>
                </a:lnTo>
                <a:lnTo>
                  <a:pt x="485598" y="14225"/>
                </a:lnTo>
                <a:lnTo>
                  <a:pt x="485136" y="14533"/>
                </a:lnTo>
                <a:lnTo>
                  <a:pt x="484827" y="14843"/>
                </a:lnTo>
                <a:lnTo>
                  <a:pt x="484210" y="14997"/>
                </a:lnTo>
                <a:lnTo>
                  <a:pt x="486987" y="14997"/>
                </a:lnTo>
                <a:lnTo>
                  <a:pt x="487295" y="14688"/>
                </a:lnTo>
                <a:lnTo>
                  <a:pt x="487410" y="14225"/>
                </a:lnTo>
                <a:lnTo>
                  <a:pt x="487295" y="12214"/>
                </a:lnTo>
                <a:lnTo>
                  <a:pt x="487089" y="11904"/>
                </a:lnTo>
                <a:close/>
              </a:path>
              <a:path w="494029" h="102870">
                <a:moveTo>
                  <a:pt x="368710" y="27367"/>
                </a:moveTo>
                <a:lnTo>
                  <a:pt x="361462" y="27367"/>
                </a:lnTo>
                <a:lnTo>
                  <a:pt x="354985" y="28912"/>
                </a:lnTo>
                <a:lnTo>
                  <a:pt x="343574" y="35097"/>
                </a:lnTo>
                <a:lnTo>
                  <a:pt x="338947" y="39582"/>
                </a:lnTo>
                <a:lnTo>
                  <a:pt x="335864" y="45457"/>
                </a:lnTo>
                <a:lnTo>
                  <a:pt x="332625" y="51487"/>
                </a:lnTo>
                <a:lnTo>
                  <a:pt x="331227" y="56949"/>
                </a:lnTo>
                <a:lnTo>
                  <a:pt x="331177" y="72487"/>
                </a:lnTo>
                <a:lnTo>
                  <a:pt x="332625" y="79162"/>
                </a:lnTo>
                <a:lnTo>
                  <a:pt x="335947" y="85039"/>
                </a:lnTo>
                <a:lnTo>
                  <a:pt x="338947" y="90605"/>
                </a:lnTo>
                <a:lnTo>
                  <a:pt x="343574" y="94933"/>
                </a:lnTo>
                <a:lnTo>
                  <a:pt x="349742" y="98026"/>
                </a:lnTo>
                <a:lnTo>
                  <a:pt x="355756" y="100963"/>
                </a:lnTo>
                <a:lnTo>
                  <a:pt x="362078" y="102355"/>
                </a:lnTo>
                <a:lnTo>
                  <a:pt x="368863" y="102355"/>
                </a:lnTo>
                <a:lnTo>
                  <a:pt x="399620" y="86894"/>
                </a:lnTo>
                <a:lnTo>
                  <a:pt x="363774" y="86894"/>
                </a:lnTo>
                <a:lnTo>
                  <a:pt x="359456" y="85039"/>
                </a:lnTo>
                <a:lnTo>
                  <a:pt x="356064" y="81328"/>
                </a:lnTo>
                <a:lnTo>
                  <a:pt x="352672" y="77462"/>
                </a:lnTo>
                <a:lnTo>
                  <a:pt x="350975" y="72050"/>
                </a:lnTo>
                <a:lnTo>
                  <a:pt x="351070" y="57517"/>
                </a:lnTo>
                <a:lnTo>
                  <a:pt x="352672" y="52260"/>
                </a:lnTo>
                <a:lnTo>
                  <a:pt x="356064" y="48549"/>
                </a:lnTo>
                <a:lnTo>
                  <a:pt x="359456" y="44683"/>
                </a:lnTo>
                <a:lnTo>
                  <a:pt x="363774" y="42828"/>
                </a:lnTo>
                <a:lnTo>
                  <a:pt x="399883" y="42828"/>
                </a:lnTo>
                <a:lnTo>
                  <a:pt x="395850" y="37881"/>
                </a:lnTo>
                <a:lnTo>
                  <a:pt x="390156" y="33303"/>
                </a:lnTo>
                <a:lnTo>
                  <a:pt x="383726" y="30015"/>
                </a:lnTo>
                <a:lnTo>
                  <a:pt x="376572" y="28031"/>
                </a:lnTo>
                <a:lnTo>
                  <a:pt x="368710" y="27367"/>
                </a:lnTo>
                <a:close/>
              </a:path>
              <a:path w="494029" h="102870">
                <a:moveTo>
                  <a:pt x="423915" y="28912"/>
                </a:moveTo>
                <a:lnTo>
                  <a:pt x="403715" y="28912"/>
                </a:lnTo>
                <a:lnTo>
                  <a:pt x="433167" y="100810"/>
                </a:lnTo>
                <a:lnTo>
                  <a:pt x="450439" y="100810"/>
                </a:lnTo>
                <a:lnTo>
                  <a:pt x="459667" y="77925"/>
                </a:lnTo>
                <a:lnTo>
                  <a:pt x="441650" y="77925"/>
                </a:lnTo>
                <a:lnTo>
                  <a:pt x="437794" y="65712"/>
                </a:lnTo>
                <a:lnTo>
                  <a:pt x="423915" y="28912"/>
                </a:lnTo>
                <a:close/>
              </a:path>
              <a:path w="494029" h="102870">
                <a:moveTo>
                  <a:pt x="399883" y="42828"/>
                </a:moveTo>
                <a:lnTo>
                  <a:pt x="373799" y="42828"/>
                </a:lnTo>
                <a:lnTo>
                  <a:pt x="377962" y="44683"/>
                </a:lnTo>
                <a:lnTo>
                  <a:pt x="381354" y="48549"/>
                </a:lnTo>
                <a:lnTo>
                  <a:pt x="384747" y="52260"/>
                </a:lnTo>
                <a:lnTo>
                  <a:pt x="386545" y="57517"/>
                </a:lnTo>
                <a:lnTo>
                  <a:pt x="386546" y="72050"/>
                </a:lnTo>
                <a:lnTo>
                  <a:pt x="384747" y="77462"/>
                </a:lnTo>
                <a:lnTo>
                  <a:pt x="381354" y="81328"/>
                </a:lnTo>
                <a:lnTo>
                  <a:pt x="377962" y="85039"/>
                </a:lnTo>
                <a:lnTo>
                  <a:pt x="373799" y="86894"/>
                </a:lnTo>
                <a:lnTo>
                  <a:pt x="399620" y="86894"/>
                </a:lnTo>
                <a:lnTo>
                  <a:pt x="406272" y="63856"/>
                </a:lnTo>
                <a:lnTo>
                  <a:pt x="405695" y="56949"/>
                </a:lnTo>
                <a:lnTo>
                  <a:pt x="403753" y="49921"/>
                </a:lnTo>
                <a:lnTo>
                  <a:pt x="400481" y="43561"/>
                </a:lnTo>
                <a:lnTo>
                  <a:pt x="399883" y="42828"/>
                </a:lnTo>
                <a:close/>
              </a:path>
              <a:path w="494029" h="102870">
                <a:moveTo>
                  <a:pt x="479430" y="28912"/>
                </a:moveTo>
                <a:lnTo>
                  <a:pt x="459691" y="28912"/>
                </a:lnTo>
                <a:lnTo>
                  <a:pt x="445813" y="65712"/>
                </a:lnTo>
                <a:lnTo>
                  <a:pt x="444271" y="69731"/>
                </a:lnTo>
                <a:lnTo>
                  <a:pt x="442729" y="74679"/>
                </a:lnTo>
                <a:lnTo>
                  <a:pt x="441650" y="77925"/>
                </a:lnTo>
                <a:lnTo>
                  <a:pt x="459667" y="77925"/>
                </a:lnTo>
                <a:lnTo>
                  <a:pt x="479430" y="28912"/>
                </a:lnTo>
                <a:close/>
              </a:path>
              <a:path w="494029" h="102870">
                <a:moveTo>
                  <a:pt x="112726" y="27367"/>
                </a:moveTo>
                <a:lnTo>
                  <a:pt x="105632" y="27367"/>
                </a:lnTo>
                <a:lnTo>
                  <a:pt x="99155" y="28912"/>
                </a:lnTo>
                <a:lnTo>
                  <a:pt x="75348" y="72487"/>
                </a:lnTo>
                <a:lnTo>
                  <a:pt x="76795" y="79162"/>
                </a:lnTo>
                <a:lnTo>
                  <a:pt x="106249" y="102355"/>
                </a:lnTo>
                <a:lnTo>
                  <a:pt x="112880" y="102355"/>
                </a:lnTo>
                <a:lnTo>
                  <a:pt x="143712" y="86894"/>
                </a:lnTo>
                <a:lnTo>
                  <a:pt x="107791" y="86894"/>
                </a:lnTo>
                <a:lnTo>
                  <a:pt x="103473" y="85039"/>
                </a:lnTo>
                <a:lnTo>
                  <a:pt x="100081" y="81328"/>
                </a:lnTo>
                <a:lnTo>
                  <a:pt x="96688" y="77462"/>
                </a:lnTo>
                <a:lnTo>
                  <a:pt x="94992" y="72050"/>
                </a:lnTo>
                <a:lnTo>
                  <a:pt x="95086" y="57517"/>
                </a:lnTo>
                <a:lnTo>
                  <a:pt x="96688" y="52260"/>
                </a:lnTo>
                <a:lnTo>
                  <a:pt x="100081" y="48549"/>
                </a:lnTo>
                <a:lnTo>
                  <a:pt x="103473" y="44683"/>
                </a:lnTo>
                <a:lnTo>
                  <a:pt x="107791" y="42828"/>
                </a:lnTo>
                <a:lnTo>
                  <a:pt x="143920" y="42828"/>
                </a:lnTo>
                <a:lnTo>
                  <a:pt x="139866" y="37881"/>
                </a:lnTo>
                <a:lnTo>
                  <a:pt x="134194" y="33303"/>
                </a:lnTo>
                <a:lnTo>
                  <a:pt x="127799" y="30015"/>
                </a:lnTo>
                <a:lnTo>
                  <a:pt x="120653" y="28031"/>
                </a:lnTo>
                <a:lnTo>
                  <a:pt x="112726" y="27367"/>
                </a:lnTo>
                <a:close/>
              </a:path>
              <a:path w="494029" h="102870">
                <a:moveTo>
                  <a:pt x="23749" y="1545"/>
                </a:moveTo>
                <a:lnTo>
                  <a:pt x="0" y="1545"/>
                </a:lnTo>
                <a:lnTo>
                  <a:pt x="36855" y="59063"/>
                </a:lnTo>
                <a:lnTo>
                  <a:pt x="36855" y="100810"/>
                </a:lnTo>
                <a:lnTo>
                  <a:pt x="57210" y="100810"/>
                </a:lnTo>
                <a:lnTo>
                  <a:pt x="57309" y="59063"/>
                </a:lnTo>
                <a:lnTo>
                  <a:pt x="69017" y="40819"/>
                </a:lnTo>
                <a:lnTo>
                  <a:pt x="47496" y="40819"/>
                </a:lnTo>
                <a:lnTo>
                  <a:pt x="23749" y="1545"/>
                </a:lnTo>
                <a:close/>
              </a:path>
              <a:path w="494029" h="102870">
                <a:moveTo>
                  <a:pt x="143920" y="42828"/>
                </a:moveTo>
                <a:lnTo>
                  <a:pt x="117815" y="42828"/>
                </a:lnTo>
                <a:lnTo>
                  <a:pt x="122132" y="44683"/>
                </a:lnTo>
                <a:lnTo>
                  <a:pt x="125525" y="48549"/>
                </a:lnTo>
                <a:lnTo>
                  <a:pt x="128917" y="52260"/>
                </a:lnTo>
                <a:lnTo>
                  <a:pt x="130565" y="57517"/>
                </a:lnTo>
                <a:lnTo>
                  <a:pt x="130567" y="72050"/>
                </a:lnTo>
                <a:lnTo>
                  <a:pt x="128917" y="77462"/>
                </a:lnTo>
                <a:lnTo>
                  <a:pt x="125525" y="81328"/>
                </a:lnTo>
                <a:lnTo>
                  <a:pt x="122132" y="85039"/>
                </a:lnTo>
                <a:lnTo>
                  <a:pt x="117815" y="86894"/>
                </a:lnTo>
                <a:lnTo>
                  <a:pt x="143712" y="86894"/>
                </a:lnTo>
                <a:lnTo>
                  <a:pt x="144456" y="86002"/>
                </a:lnTo>
                <a:lnTo>
                  <a:pt x="147827" y="79607"/>
                </a:lnTo>
                <a:lnTo>
                  <a:pt x="149838" y="72487"/>
                </a:lnTo>
                <a:lnTo>
                  <a:pt x="150480" y="64938"/>
                </a:lnTo>
                <a:lnTo>
                  <a:pt x="150439" y="63856"/>
                </a:lnTo>
                <a:lnTo>
                  <a:pt x="149841" y="56949"/>
                </a:lnTo>
                <a:lnTo>
                  <a:pt x="147846" y="49921"/>
                </a:lnTo>
                <a:lnTo>
                  <a:pt x="144521" y="43561"/>
                </a:lnTo>
                <a:lnTo>
                  <a:pt x="143920" y="42828"/>
                </a:lnTo>
                <a:close/>
              </a:path>
              <a:path w="494029" h="102870">
                <a:moveTo>
                  <a:pt x="94221" y="1545"/>
                </a:moveTo>
                <a:lnTo>
                  <a:pt x="70782" y="1545"/>
                </a:lnTo>
                <a:lnTo>
                  <a:pt x="47496" y="40819"/>
                </a:lnTo>
                <a:lnTo>
                  <a:pt x="69017" y="40819"/>
                </a:lnTo>
                <a:lnTo>
                  <a:pt x="94221" y="1545"/>
                </a:lnTo>
                <a:close/>
              </a:path>
              <a:path w="494029" h="102870">
                <a:moveTo>
                  <a:pt x="281274" y="0"/>
                </a:moveTo>
                <a:lnTo>
                  <a:pt x="271713" y="0"/>
                </a:lnTo>
                <a:lnTo>
                  <a:pt x="263540" y="1545"/>
                </a:lnTo>
                <a:lnTo>
                  <a:pt x="234954" y="29581"/>
                </a:lnTo>
                <a:lnTo>
                  <a:pt x="231311" y="50868"/>
                </a:lnTo>
                <a:lnTo>
                  <a:pt x="231663" y="57913"/>
                </a:lnTo>
                <a:lnTo>
                  <a:pt x="249293" y="92397"/>
                </a:lnTo>
                <a:lnTo>
                  <a:pt x="282354" y="102510"/>
                </a:lnTo>
                <a:lnTo>
                  <a:pt x="290681" y="102510"/>
                </a:lnTo>
                <a:lnTo>
                  <a:pt x="298853" y="100963"/>
                </a:lnTo>
                <a:lnTo>
                  <a:pt x="315045" y="94780"/>
                </a:lnTo>
                <a:lnTo>
                  <a:pt x="321213" y="91222"/>
                </a:lnTo>
                <a:lnTo>
                  <a:pt x="325377" y="87048"/>
                </a:lnTo>
                <a:lnTo>
                  <a:pt x="325377" y="85347"/>
                </a:lnTo>
                <a:lnTo>
                  <a:pt x="272484" y="85347"/>
                </a:lnTo>
                <a:lnTo>
                  <a:pt x="265545" y="82410"/>
                </a:lnTo>
                <a:lnTo>
                  <a:pt x="252129" y="50095"/>
                </a:lnTo>
                <a:lnTo>
                  <a:pt x="252620" y="42381"/>
                </a:lnTo>
                <a:lnTo>
                  <a:pt x="272329" y="17007"/>
                </a:lnTo>
                <a:lnTo>
                  <a:pt x="320228" y="17007"/>
                </a:lnTo>
                <a:lnTo>
                  <a:pt x="317512" y="12833"/>
                </a:lnTo>
                <a:lnTo>
                  <a:pt x="310573" y="7730"/>
                </a:lnTo>
                <a:lnTo>
                  <a:pt x="304759" y="4305"/>
                </a:lnTo>
                <a:lnTo>
                  <a:pt x="297948" y="1894"/>
                </a:lnTo>
                <a:lnTo>
                  <a:pt x="290124" y="468"/>
                </a:lnTo>
                <a:lnTo>
                  <a:pt x="281274" y="0"/>
                </a:lnTo>
                <a:close/>
              </a:path>
              <a:path w="494029" h="102870">
                <a:moveTo>
                  <a:pt x="325377" y="47621"/>
                </a:moveTo>
                <a:lnTo>
                  <a:pt x="281583" y="47621"/>
                </a:lnTo>
                <a:lnTo>
                  <a:pt x="281583" y="64320"/>
                </a:lnTo>
                <a:lnTo>
                  <a:pt x="304868" y="64320"/>
                </a:lnTo>
                <a:lnTo>
                  <a:pt x="304868" y="76843"/>
                </a:lnTo>
                <a:lnTo>
                  <a:pt x="301783" y="79317"/>
                </a:lnTo>
                <a:lnTo>
                  <a:pt x="298082" y="81328"/>
                </a:lnTo>
                <a:lnTo>
                  <a:pt x="293919" y="82873"/>
                </a:lnTo>
                <a:lnTo>
                  <a:pt x="289601" y="84574"/>
                </a:lnTo>
                <a:lnTo>
                  <a:pt x="285283" y="85347"/>
                </a:lnTo>
                <a:lnTo>
                  <a:pt x="325377" y="85347"/>
                </a:lnTo>
                <a:lnTo>
                  <a:pt x="325377" y="47621"/>
                </a:lnTo>
                <a:close/>
              </a:path>
              <a:path w="494029" h="102870">
                <a:moveTo>
                  <a:pt x="320228" y="17007"/>
                </a:moveTo>
                <a:lnTo>
                  <a:pt x="287134" y="17007"/>
                </a:lnTo>
                <a:lnTo>
                  <a:pt x="292068" y="18399"/>
                </a:lnTo>
                <a:lnTo>
                  <a:pt x="295923" y="21337"/>
                </a:lnTo>
                <a:lnTo>
                  <a:pt x="299779" y="24119"/>
                </a:lnTo>
                <a:lnTo>
                  <a:pt x="302400" y="27985"/>
                </a:lnTo>
                <a:lnTo>
                  <a:pt x="303942" y="32778"/>
                </a:lnTo>
                <a:lnTo>
                  <a:pt x="324143" y="29067"/>
                </a:lnTo>
                <a:lnTo>
                  <a:pt x="322139" y="19945"/>
                </a:lnTo>
                <a:lnTo>
                  <a:pt x="320228" y="17007"/>
                </a:lnTo>
                <a:close/>
              </a:path>
              <a:path w="494029" h="102870">
                <a:moveTo>
                  <a:pt x="175950" y="28912"/>
                </a:moveTo>
                <a:lnTo>
                  <a:pt x="156674" y="28912"/>
                </a:lnTo>
                <a:lnTo>
                  <a:pt x="156702" y="81328"/>
                </a:lnTo>
                <a:lnTo>
                  <a:pt x="176104" y="102355"/>
                </a:lnTo>
                <a:lnTo>
                  <a:pt x="185820" y="102355"/>
                </a:lnTo>
                <a:lnTo>
                  <a:pt x="190291" y="101273"/>
                </a:lnTo>
                <a:lnTo>
                  <a:pt x="198927" y="96944"/>
                </a:lnTo>
                <a:lnTo>
                  <a:pt x="202474" y="93851"/>
                </a:lnTo>
                <a:lnTo>
                  <a:pt x="205096" y="90140"/>
                </a:lnTo>
                <a:lnTo>
                  <a:pt x="223137" y="90140"/>
                </a:lnTo>
                <a:lnTo>
                  <a:pt x="223137" y="87976"/>
                </a:lnTo>
                <a:lnTo>
                  <a:pt x="185202" y="87976"/>
                </a:lnTo>
                <a:lnTo>
                  <a:pt x="182890" y="87203"/>
                </a:lnTo>
                <a:lnTo>
                  <a:pt x="175950" y="72050"/>
                </a:lnTo>
                <a:lnTo>
                  <a:pt x="175950" y="28912"/>
                </a:lnTo>
                <a:close/>
              </a:path>
              <a:path w="494029" h="102870">
                <a:moveTo>
                  <a:pt x="223137" y="90140"/>
                </a:moveTo>
                <a:lnTo>
                  <a:pt x="205096" y="90140"/>
                </a:lnTo>
                <a:lnTo>
                  <a:pt x="205096" y="100810"/>
                </a:lnTo>
                <a:lnTo>
                  <a:pt x="223137" y="100810"/>
                </a:lnTo>
                <a:lnTo>
                  <a:pt x="223137" y="90140"/>
                </a:lnTo>
                <a:close/>
              </a:path>
              <a:path w="494029" h="102870">
                <a:moveTo>
                  <a:pt x="223137" y="28912"/>
                </a:moveTo>
                <a:lnTo>
                  <a:pt x="203708" y="28912"/>
                </a:lnTo>
                <a:lnTo>
                  <a:pt x="203708" y="69576"/>
                </a:lnTo>
                <a:lnTo>
                  <a:pt x="203245" y="76070"/>
                </a:lnTo>
                <a:lnTo>
                  <a:pt x="191371" y="87976"/>
                </a:lnTo>
                <a:lnTo>
                  <a:pt x="223137" y="87976"/>
                </a:lnTo>
                <a:lnTo>
                  <a:pt x="223137" y="28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object 6" descr=""/>
            <p:cNvSpPr/>
            <p:nvPr/>
          </p:nvSpPr>
          <p:spPr>
            <a:xfrm>
              <a:off x="4303712" y="657225"/>
              <a:ext cx="7348855" cy="0"/>
            </a:xfrm>
            <a:custGeom>
              <a:avLst/>
              <a:gdLst/>
              <a:ahLst/>
              <a:cxnLst/>
              <a:rect l="l" t="t" r="r" b="b"/>
              <a:pathLst>
                <a:path w="7348855" h="0">
                  <a:moveTo>
                    <a:pt x="0" y="0"/>
                  </a:moveTo>
                  <a:lnTo>
                    <a:pt x="7348537" y="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27298" y="1378203"/>
            <a:ext cx="4933950" cy="1208405"/>
          </a:xfrm>
          <a:prstGeom prst="rect"/>
        </p:spPr>
        <p:txBody>
          <a:bodyPr wrap="square" lIns="0" tIns="62230" rIns="0" bIns="0" rtlCol="0" vert="horz">
            <a:spAutoFit/>
          </a:bodyPr>
          <a:lstStyle/>
          <a:p>
            <a:pPr marL="12700" marR="5080">
              <a:lnSpc>
                <a:spcPts val="4510"/>
              </a:lnSpc>
              <a:spcBef>
                <a:spcPts val="490"/>
              </a:spcBef>
            </a:pPr>
            <a:r>
              <a:rPr dirty="0" sz="4000" spc="-305"/>
              <a:t>The</a:t>
            </a:r>
            <a:r>
              <a:rPr dirty="0" sz="4000" spc="-515"/>
              <a:t> </a:t>
            </a:r>
            <a:r>
              <a:rPr dirty="0" sz="4000" spc="-165"/>
              <a:t>evolving</a:t>
            </a:r>
            <a:r>
              <a:rPr dirty="0" sz="4000" spc="-500"/>
              <a:t> </a:t>
            </a:r>
            <a:r>
              <a:rPr dirty="0" sz="4000" spc="-275"/>
              <a:t>media </a:t>
            </a:r>
            <a:r>
              <a:rPr dirty="0" sz="4000" spc="-265"/>
              <a:t>landscape</a:t>
            </a:r>
            <a:r>
              <a:rPr dirty="0" sz="4000" spc="-535"/>
              <a:t> </a:t>
            </a:r>
            <a:r>
              <a:rPr dirty="0" sz="4000" spc="-190"/>
              <a:t>in</a:t>
            </a:r>
            <a:r>
              <a:rPr dirty="0" sz="4000" spc="-525"/>
              <a:t> </a:t>
            </a:r>
            <a:r>
              <a:rPr dirty="0" sz="4000" spc="-240"/>
              <a:t>the</a:t>
            </a:r>
            <a:r>
              <a:rPr dirty="0" sz="4000" spc="-535"/>
              <a:t> </a:t>
            </a:r>
            <a:r>
              <a:rPr dirty="0" sz="4000" spc="-400"/>
              <a:t>UK</a:t>
            </a:r>
            <a:endParaRPr sz="4000"/>
          </a:p>
        </p:txBody>
      </p:sp>
      <p:sp>
        <p:nvSpPr>
          <p:cNvPr id="9" name="object 9" descr=""/>
          <p:cNvSpPr txBox="1"/>
          <p:nvPr/>
        </p:nvSpPr>
        <p:spPr>
          <a:xfrm>
            <a:off x="527050" y="2738628"/>
            <a:ext cx="4740275" cy="230886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just" marL="12700" marR="38735">
              <a:lnSpc>
                <a:spcPct val="97900"/>
              </a:lnSpc>
              <a:spcBef>
                <a:spcPts val="135"/>
              </a:spcBef>
            </a:pP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How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has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consumption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engagement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changed over</a:t>
            </a:r>
            <a:r>
              <a:rPr dirty="0" sz="1400" spc="-8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recent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years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dirty="0" sz="1400" spc="-8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which</a:t>
            </a:r>
            <a:r>
              <a:rPr dirty="0" sz="1400" spc="-8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1400" spc="-8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types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have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seen</a:t>
            </a:r>
            <a:r>
              <a:rPr dirty="0" sz="1400" spc="-8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the </a:t>
            </a: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most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significant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evolutions?</a:t>
            </a:r>
            <a:endParaRPr sz="1400">
              <a:latin typeface="Lucida Sans"/>
              <a:cs typeface="Lucida Sans"/>
            </a:endParaRPr>
          </a:p>
          <a:p>
            <a:pPr marL="12700" marR="5080">
              <a:lnSpc>
                <a:spcPct val="100200"/>
              </a:lnSpc>
              <a:spcBef>
                <a:spcPts val="1220"/>
              </a:spcBef>
            </a:pP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This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report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explores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Lucida Sans"/>
                <a:cs typeface="Lucida Sans"/>
              </a:rPr>
              <a:t>shifts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habits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UK consumers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over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last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Lucida Sans"/>
                <a:cs typeface="Lucida Sans"/>
              </a:rPr>
              <a:t>four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years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reveals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their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attitudes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advertising.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It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details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rapid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adoption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of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online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by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older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Brits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since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2020,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profiles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the consumers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who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are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most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receptive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advertising, uncovering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their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hobbies,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interests,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types </a:t>
            </a:r>
            <a:r>
              <a:rPr dirty="0" sz="1400" spc="-40">
                <a:solidFill>
                  <a:srgbClr val="FFFFFF"/>
                </a:solidFill>
                <a:latin typeface="Lucida Sans"/>
                <a:cs typeface="Lucida Sans"/>
              </a:rPr>
              <a:t>that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resonate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with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them.</a:t>
            </a:r>
            <a:endParaRPr sz="1400">
              <a:latin typeface="Lucida Sans"/>
              <a:cs typeface="Lucida Sans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501596" y="491597"/>
            <a:ext cx="11151235" cy="5718810"/>
            <a:chOff x="501596" y="491597"/>
            <a:chExt cx="11151235" cy="5718810"/>
          </a:xfrm>
        </p:grpSpPr>
        <p:pic>
          <p:nvPicPr>
            <p:cNvPr id="11" name="object 11" descr="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596" y="5782057"/>
              <a:ext cx="1389779" cy="428130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1157044" y="491597"/>
              <a:ext cx="494030" cy="102870"/>
            </a:xfrm>
            <a:custGeom>
              <a:avLst/>
              <a:gdLst/>
              <a:ahLst/>
              <a:cxnLst/>
              <a:rect l="l" t="t" r="r" b="b"/>
              <a:pathLst>
                <a:path w="494029" h="102870">
                  <a:moveTo>
                    <a:pt x="485289" y="5875"/>
                  </a:moveTo>
                  <a:lnTo>
                    <a:pt x="482051" y="5875"/>
                  </a:lnTo>
                  <a:lnTo>
                    <a:pt x="480509" y="6339"/>
                  </a:lnTo>
                  <a:lnTo>
                    <a:pt x="478967" y="7112"/>
                  </a:lnTo>
                  <a:lnTo>
                    <a:pt x="477271" y="7885"/>
                  </a:lnTo>
                  <a:lnTo>
                    <a:pt x="476037" y="9122"/>
                  </a:lnTo>
                  <a:lnTo>
                    <a:pt x="475267" y="10667"/>
                  </a:lnTo>
                  <a:lnTo>
                    <a:pt x="474341" y="12214"/>
                  </a:lnTo>
                  <a:lnTo>
                    <a:pt x="473878" y="13760"/>
                  </a:lnTo>
                  <a:lnTo>
                    <a:pt x="473878" y="17162"/>
                  </a:lnTo>
                  <a:lnTo>
                    <a:pt x="474341" y="18708"/>
                  </a:lnTo>
                  <a:lnTo>
                    <a:pt x="475267" y="20255"/>
                  </a:lnTo>
                  <a:lnTo>
                    <a:pt x="476037" y="21800"/>
                  </a:lnTo>
                  <a:lnTo>
                    <a:pt x="477271" y="23037"/>
                  </a:lnTo>
                  <a:lnTo>
                    <a:pt x="478814" y="23811"/>
                  </a:lnTo>
                  <a:lnTo>
                    <a:pt x="480355" y="24738"/>
                  </a:lnTo>
                  <a:lnTo>
                    <a:pt x="482051" y="25048"/>
                  </a:lnTo>
                  <a:lnTo>
                    <a:pt x="485444" y="25048"/>
                  </a:lnTo>
                  <a:lnTo>
                    <a:pt x="486986" y="24738"/>
                  </a:lnTo>
                  <a:lnTo>
                    <a:pt x="488528" y="23811"/>
                  </a:lnTo>
                  <a:lnTo>
                    <a:pt x="489146" y="23501"/>
                  </a:lnTo>
                  <a:lnTo>
                    <a:pt x="482359" y="23501"/>
                  </a:lnTo>
                  <a:lnTo>
                    <a:pt x="480973" y="23192"/>
                  </a:lnTo>
                  <a:lnTo>
                    <a:pt x="479585" y="22419"/>
                  </a:lnTo>
                  <a:lnTo>
                    <a:pt x="478350" y="21800"/>
                  </a:lnTo>
                  <a:lnTo>
                    <a:pt x="477271" y="20718"/>
                  </a:lnTo>
                  <a:lnTo>
                    <a:pt x="476655" y="19481"/>
                  </a:lnTo>
                  <a:lnTo>
                    <a:pt x="475884" y="18244"/>
                  </a:lnTo>
                  <a:lnTo>
                    <a:pt x="475644" y="17162"/>
                  </a:lnTo>
                  <a:lnTo>
                    <a:pt x="475652" y="13760"/>
                  </a:lnTo>
                  <a:lnTo>
                    <a:pt x="475884" y="12833"/>
                  </a:lnTo>
                  <a:lnTo>
                    <a:pt x="482359" y="7421"/>
                  </a:lnTo>
                  <a:lnTo>
                    <a:pt x="489145" y="7421"/>
                  </a:lnTo>
                  <a:lnTo>
                    <a:pt x="486986" y="6339"/>
                  </a:lnTo>
                  <a:lnTo>
                    <a:pt x="485289" y="5875"/>
                  </a:lnTo>
                  <a:close/>
                </a:path>
                <a:path w="494029" h="102870">
                  <a:moveTo>
                    <a:pt x="489145" y="7421"/>
                  </a:moveTo>
                  <a:lnTo>
                    <a:pt x="484982" y="7421"/>
                  </a:lnTo>
                  <a:lnTo>
                    <a:pt x="486369" y="7885"/>
                  </a:lnTo>
                  <a:lnTo>
                    <a:pt x="487757" y="8503"/>
                  </a:lnTo>
                  <a:lnTo>
                    <a:pt x="488991" y="9277"/>
                  </a:lnTo>
                  <a:lnTo>
                    <a:pt x="490070" y="10204"/>
                  </a:lnTo>
                  <a:lnTo>
                    <a:pt x="490687" y="11441"/>
                  </a:lnTo>
                  <a:lnTo>
                    <a:pt x="491458" y="12833"/>
                  </a:lnTo>
                  <a:lnTo>
                    <a:pt x="491805" y="13760"/>
                  </a:lnTo>
                  <a:lnTo>
                    <a:pt x="491818" y="17162"/>
                  </a:lnTo>
                  <a:lnTo>
                    <a:pt x="491458" y="18244"/>
                  </a:lnTo>
                  <a:lnTo>
                    <a:pt x="490687" y="19481"/>
                  </a:lnTo>
                  <a:lnTo>
                    <a:pt x="490070" y="20718"/>
                  </a:lnTo>
                  <a:lnTo>
                    <a:pt x="488991" y="21800"/>
                  </a:lnTo>
                  <a:lnTo>
                    <a:pt x="487757" y="22419"/>
                  </a:lnTo>
                  <a:lnTo>
                    <a:pt x="486524" y="23192"/>
                  </a:lnTo>
                  <a:lnTo>
                    <a:pt x="485136" y="23501"/>
                  </a:lnTo>
                  <a:lnTo>
                    <a:pt x="489146" y="23501"/>
                  </a:lnTo>
                  <a:lnTo>
                    <a:pt x="493463" y="17162"/>
                  </a:lnTo>
                  <a:lnTo>
                    <a:pt x="493463" y="13760"/>
                  </a:lnTo>
                  <a:lnTo>
                    <a:pt x="493001" y="12214"/>
                  </a:lnTo>
                  <a:lnTo>
                    <a:pt x="491998" y="10514"/>
                  </a:lnTo>
                  <a:lnTo>
                    <a:pt x="491304" y="9122"/>
                  </a:lnTo>
                  <a:lnTo>
                    <a:pt x="490070" y="7885"/>
                  </a:lnTo>
                  <a:lnTo>
                    <a:pt x="489145" y="7421"/>
                  </a:lnTo>
                  <a:close/>
                </a:path>
                <a:path w="494029" h="102870">
                  <a:moveTo>
                    <a:pt x="485136" y="10514"/>
                  </a:moveTo>
                  <a:lnTo>
                    <a:pt x="479430" y="10514"/>
                  </a:lnTo>
                  <a:lnTo>
                    <a:pt x="479430" y="20873"/>
                  </a:lnTo>
                  <a:lnTo>
                    <a:pt x="481126" y="20873"/>
                  </a:lnTo>
                  <a:lnTo>
                    <a:pt x="481126" y="16389"/>
                  </a:lnTo>
                  <a:lnTo>
                    <a:pt x="484828" y="16389"/>
                  </a:lnTo>
                  <a:lnTo>
                    <a:pt x="484518" y="16234"/>
                  </a:lnTo>
                  <a:lnTo>
                    <a:pt x="485444" y="16079"/>
                  </a:lnTo>
                  <a:lnTo>
                    <a:pt x="486215" y="15770"/>
                  </a:lnTo>
                  <a:lnTo>
                    <a:pt x="486987" y="14997"/>
                  </a:lnTo>
                  <a:lnTo>
                    <a:pt x="481126" y="14997"/>
                  </a:lnTo>
                  <a:lnTo>
                    <a:pt x="481126" y="11904"/>
                  </a:lnTo>
                  <a:lnTo>
                    <a:pt x="487089" y="11904"/>
                  </a:lnTo>
                  <a:lnTo>
                    <a:pt x="486677" y="11286"/>
                  </a:lnTo>
                  <a:lnTo>
                    <a:pt x="485753" y="10667"/>
                  </a:lnTo>
                  <a:lnTo>
                    <a:pt x="485136" y="10514"/>
                  </a:lnTo>
                  <a:close/>
                </a:path>
                <a:path w="494029" h="102870">
                  <a:moveTo>
                    <a:pt x="484828" y="16389"/>
                  </a:moveTo>
                  <a:lnTo>
                    <a:pt x="482668" y="16389"/>
                  </a:lnTo>
                  <a:lnTo>
                    <a:pt x="483130" y="16544"/>
                  </a:lnTo>
                  <a:lnTo>
                    <a:pt x="483439" y="16852"/>
                  </a:lnTo>
                  <a:lnTo>
                    <a:pt x="483903" y="17162"/>
                  </a:lnTo>
                  <a:lnTo>
                    <a:pt x="484518" y="17934"/>
                  </a:lnTo>
                  <a:lnTo>
                    <a:pt x="485289" y="19171"/>
                  </a:lnTo>
                  <a:lnTo>
                    <a:pt x="486215" y="20873"/>
                  </a:lnTo>
                  <a:lnTo>
                    <a:pt x="488219" y="20873"/>
                  </a:lnTo>
                  <a:lnTo>
                    <a:pt x="486898" y="18708"/>
                  </a:lnTo>
                  <a:lnTo>
                    <a:pt x="486369" y="17781"/>
                  </a:lnTo>
                  <a:lnTo>
                    <a:pt x="485753" y="17162"/>
                  </a:lnTo>
                  <a:lnTo>
                    <a:pt x="485444" y="16697"/>
                  </a:lnTo>
                  <a:lnTo>
                    <a:pt x="484828" y="16389"/>
                  </a:lnTo>
                  <a:close/>
                </a:path>
                <a:path w="494029" h="102870">
                  <a:moveTo>
                    <a:pt x="487089" y="11904"/>
                  </a:moveTo>
                  <a:lnTo>
                    <a:pt x="484365" y="11904"/>
                  </a:lnTo>
                  <a:lnTo>
                    <a:pt x="485289" y="12369"/>
                  </a:lnTo>
                  <a:lnTo>
                    <a:pt x="485444" y="12523"/>
                  </a:lnTo>
                  <a:lnTo>
                    <a:pt x="485599" y="12833"/>
                  </a:lnTo>
                  <a:lnTo>
                    <a:pt x="485675" y="14070"/>
                  </a:lnTo>
                  <a:lnTo>
                    <a:pt x="485598" y="14225"/>
                  </a:lnTo>
                  <a:lnTo>
                    <a:pt x="485136" y="14533"/>
                  </a:lnTo>
                  <a:lnTo>
                    <a:pt x="484827" y="14843"/>
                  </a:lnTo>
                  <a:lnTo>
                    <a:pt x="484210" y="14997"/>
                  </a:lnTo>
                  <a:lnTo>
                    <a:pt x="486987" y="14997"/>
                  </a:lnTo>
                  <a:lnTo>
                    <a:pt x="487295" y="14688"/>
                  </a:lnTo>
                  <a:lnTo>
                    <a:pt x="487410" y="14225"/>
                  </a:lnTo>
                  <a:lnTo>
                    <a:pt x="487295" y="12214"/>
                  </a:lnTo>
                  <a:lnTo>
                    <a:pt x="487089" y="11904"/>
                  </a:lnTo>
                  <a:close/>
                </a:path>
                <a:path w="494029" h="102870">
                  <a:moveTo>
                    <a:pt x="368710" y="27367"/>
                  </a:moveTo>
                  <a:lnTo>
                    <a:pt x="361462" y="27367"/>
                  </a:lnTo>
                  <a:lnTo>
                    <a:pt x="354985" y="28912"/>
                  </a:lnTo>
                  <a:lnTo>
                    <a:pt x="343574" y="35097"/>
                  </a:lnTo>
                  <a:lnTo>
                    <a:pt x="338947" y="39582"/>
                  </a:lnTo>
                  <a:lnTo>
                    <a:pt x="335864" y="45457"/>
                  </a:lnTo>
                  <a:lnTo>
                    <a:pt x="332625" y="51487"/>
                  </a:lnTo>
                  <a:lnTo>
                    <a:pt x="331227" y="56949"/>
                  </a:lnTo>
                  <a:lnTo>
                    <a:pt x="331177" y="72487"/>
                  </a:lnTo>
                  <a:lnTo>
                    <a:pt x="332625" y="79162"/>
                  </a:lnTo>
                  <a:lnTo>
                    <a:pt x="335947" y="85039"/>
                  </a:lnTo>
                  <a:lnTo>
                    <a:pt x="338947" y="90605"/>
                  </a:lnTo>
                  <a:lnTo>
                    <a:pt x="343574" y="94933"/>
                  </a:lnTo>
                  <a:lnTo>
                    <a:pt x="349742" y="98026"/>
                  </a:lnTo>
                  <a:lnTo>
                    <a:pt x="355756" y="100963"/>
                  </a:lnTo>
                  <a:lnTo>
                    <a:pt x="362078" y="102355"/>
                  </a:lnTo>
                  <a:lnTo>
                    <a:pt x="368863" y="102355"/>
                  </a:lnTo>
                  <a:lnTo>
                    <a:pt x="399620" y="86894"/>
                  </a:lnTo>
                  <a:lnTo>
                    <a:pt x="363774" y="86894"/>
                  </a:lnTo>
                  <a:lnTo>
                    <a:pt x="359456" y="85039"/>
                  </a:lnTo>
                  <a:lnTo>
                    <a:pt x="356064" y="81328"/>
                  </a:lnTo>
                  <a:lnTo>
                    <a:pt x="352672" y="77462"/>
                  </a:lnTo>
                  <a:lnTo>
                    <a:pt x="350975" y="72050"/>
                  </a:lnTo>
                  <a:lnTo>
                    <a:pt x="351070" y="57517"/>
                  </a:lnTo>
                  <a:lnTo>
                    <a:pt x="352672" y="52260"/>
                  </a:lnTo>
                  <a:lnTo>
                    <a:pt x="356064" y="48549"/>
                  </a:lnTo>
                  <a:lnTo>
                    <a:pt x="359456" y="44683"/>
                  </a:lnTo>
                  <a:lnTo>
                    <a:pt x="363774" y="42828"/>
                  </a:lnTo>
                  <a:lnTo>
                    <a:pt x="399883" y="42828"/>
                  </a:lnTo>
                  <a:lnTo>
                    <a:pt x="395850" y="37881"/>
                  </a:lnTo>
                  <a:lnTo>
                    <a:pt x="390156" y="33303"/>
                  </a:lnTo>
                  <a:lnTo>
                    <a:pt x="383726" y="30015"/>
                  </a:lnTo>
                  <a:lnTo>
                    <a:pt x="376572" y="28031"/>
                  </a:lnTo>
                  <a:lnTo>
                    <a:pt x="368710" y="27367"/>
                  </a:lnTo>
                  <a:close/>
                </a:path>
                <a:path w="494029" h="102870">
                  <a:moveTo>
                    <a:pt x="423915" y="28912"/>
                  </a:moveTo>
                  <a:lnTo>
                    <a:pt x="403715" y="28912"/>
                  </a:lnTo>
                  <a:lnTo>
                    <a:pt x="433167" y="100810"/>
                  </a:lnTo>
                  <a:lnTo>
                    <a:pt x="450439" y="100810"/>
                  </a:lnTo>
                  <a:lnTo>
                    <a:pt x="459667" y="77925"/>
                  </a:lnTo>
                  <a:lnTo>
                    <a:pt x="441650" y="77925"/>
                  </a:lnTo>
                  <a:lnTo>
                    <a:pt x="437794" y="65712"/>
                  </a:lnTo>
                  <a:lnTo>
                    <a:pt x="423915" y="28912"/>
                  </a:lnTo>
                  <a:close/>
                </a:path>
                <a:path w="494029" h="102870">
                  <a:moveTo>
                    <a:pt x="399883" y="42828"/>
                  </a:moveTo>
                  <a:lnTo>
                    <a:pt x="373799" y="42828"/>
                  </a:lnTo>
                  <a:lnTo>
                    <a:pt x="377962" y="44683"/>
                  </a:lnTo>
                  <a:lnTo>
                    <a:pt x="381354" y="48549"/>
                  </a:lnTo>
                  <a:lnTo>
                    <a:pt x="384747" y="52260"/>
                  </a:lnTo>
                  <a:lnTo>
                    <a:pt x="386545" y="57517"/>
                  </a:lnTo>
                  <a:lnTo>
                    <a:pt x="386546" y="72050"/>
                  </a:lnTo>
                  <a:lnTo>
                    <a:pt x="384747" y="77462"/>
                  </a:lnTo>
                  <a:lnTo>
                    <a:pt x="381354" y="81328"/>
                  </a:lnTo>
                  <a:lnTo>
                    <a:pt x="377962" y="85039"/>
                  </a:lnTo>
                  <a:lnTo>
                    <a:pt x="373799" y="86894"/>
                  </a:lnTo>
                  <a:lnTo>
                    <a:pt x="399620" y="86894"/>
                  </a:lnTo>
                  <a:lnTo>
                    <a:pt x="406272" y="63856"/>
                  </a:lnTo>
                  <a:lnTo>
                    <a:pt x="405695" y="56949"/>
                  </a:lnTo>
                  <a:lnTo>
                    <a:pt x="403753" y="49921"/>
                  </a:lnTo>
                  <a:lnTo>
                    <a:pt x="400481" y="43561"/>
                  </a:lnTo>
                  <a:lnTo>
                    <a:pt x="399883" y="42828"/>
                  </a:lnTo>
                  <a:close/>
                </a:path>
                <a:path w="494029" h="102870">
                  <a:moveTo>
                    <a:pt x="479430" y="28912"/>
                  </a:moveTo>
                  <a:lnTo>
                    <a:pt x="459691" y="28912"/>
                  </a:lnTo>
                  <a:lnTo>
                    <a:pt x="445813" y="65712"/>
                  </a:lnTo>
                  <a:lnTo>
                    <a:pt x="444271" y="69731"/>
                  </a:lnTo>
                  <a:lnTo>
                    <a:pt x="442729" y="74679"/>
                  </a:lnTo>
                  <a:lnTo>
                    <a:pt x="441650" y="77925"/>
                  </a:lnTo>
                  <a:lnTo>
                    <a:pt x="459667" y="77925"/>
                  </a:lnTo>
                  <a:lnTo>
                    <a:pt x="479430" y="28912"/>
                  </a:lnTo>
                  <a:close/>
                </a:path>
                <a:path w="494029" h="102870">
                  <a:moveTo>
                    <a:pt x="112726" y="27367"/>
                  </a:moveTo>
                  <a:lnTo>
                    <a:pt x="105632" y="27367"/>
                  </a:lnTo>
                  <a:lnTo>
                    <a:pt x="99155" y="28912"/>
                  </a:lnTo>
                  <a:lnTo>
                    <a:pt x="75348" y="72487"/>
                  </a:lnTo>
                  <a:lnTo>
                    <a:pt x="76795" y="79162"/>
                  </a:lnTo>
                  <a:lnTo>
                    <a:pt x="106249" y="102355"/>
                  </a:lnTo>
                  <a:lnTo>
                    <a:pt x="112880" y="102355"/>
                  </a:lnTo>
                  <a:lnTo>
                    <a:pt x="143712" y="86894"/>
                  </a:lnTo>
                  <a:lnTo>
                    <a:pt x="107791" y="86894"/>
                  </a:lnTo>
                  <a:lnTo>
                    <a:pt x="103473" y="85039"/>
                  </a:lnTo>
                  <a:lnTo>
                    <a:pt x="100081" y="81328"/>
                  </a:lnTo>
                  <a:lnTo>
                    <a:pt x="96688" y="77462"/>
                  </a:lnTo>
                  <a:lnTo>
                    <a:pt x="94992" y="72050"/>
                  </a:lnTo>
                  <a:lnTo>
                    <a:pt x="95086" y="57517"/>
                  </a:lnTo>
                  <a:lnTo>
                    <a:pt x="96688" y="52260"/>
                  </a:lnTo>
                  <a:lnTo>
                    <a:pt x="100081" y="48549"/>
                  </a:lnTo>
                  <a:lnTo>
                    <a:pt x="103473" y="44683"/>
                  </a:lnTo>
                  <a:lnTo>
                    <a:pt x="107791" y="42828"/>
                  </a:lnTo>
                  <a:lnTo>
                    <a:pt x="143920" y="42828"/>
                  </a:lnTo>
                  <a:lnTo>
                    <a:pt x="139866" y="37881"/>
                  </a:lnTo>
                  <a:lnTo>
                    <a:pt x="134194" y="33303"/>
                  </a:lnTo>
                  <a:lnTo>
                    <a:pt x="127799" y="30015"/>
                  </a:lnTo>
                  <a:lnTo>
                    <a:pt x="120653" y="28031"/>
                  </a:lnTo>
                  <a:lnTo>
                    <a:pt x="112726" y="27367"/>
                  </a:lnTo>
                  <a:close/>
                </a:path>
                <a:path w="494029" h="102870">
                  <a:moveTo>
                    <a:pt x="23749" y="1545"/>
                  </a:moveTo>
                  <a:lnTo>
                    <a:pt x="0" y="1545"/>
                  </a:lnTo>
                  <a:lnTo>
                    <a:pt x="36855" y="59063"/>
                  </a:lnTo>
                  <a:lnTo>
                    <a:pt x="36855" y="100810"/>
                  </a:lnTo>
                  <a:lnTo>
                    <a:pt x="57210" y="100810"/>
                  </a:lnTo>
                  <a:lnTo>
                    <a:pt x="57309" y="59063"/>
                  </a:lnTo>
                  <a:lnTo>
                    <a:pt x="69017" y="40819"/>
                  </a:lnTo>
                  <a:lnTo>
                    <a:pt x="47496" y="40819"/>
                  </a:lnTo>
                  <a:lnTo>
                    <a:pt x="23749" y="1545"/>
                  </a:lnTo>
                  <a:close/>
                </a:path>
                <a:path w="494029" h="102870">
                  <a:moveTo>
                    <a:pt x="143920" y="42828"/>
                  </a:moveTo>
                  <a:lnTo>
                    <a:pt x="117815" y="42828"/>
                  </a:lnTo>
                  <a:lnTo>
                    <a:pt x="122132" y="44683"/>
                  </a:lnTo>
                  <a:lnTo>
                    <a:pt x="125525" y="48549"/>
                  </a:lnTo>
                  <a:lnTo>
                    <a:pt x="128917" y="52260"/>
                  </a:lnTo>
                  <a:lnTo>
                    <a:pt x="130565" y="57517"/>
                  </a:lnTo>
                  <a:lnTo>
                    <a:pt x="130567" y="72050"/>
                  </a:lnTo>
                  <a:lnTo>
                    <a:pt x="128917" y="77462"/>
                  </a:lnTo>
                  <a:lnTo>
                    <a:pt x="125525" y="81328"/>
                  </a:lnTo>
                  <a:lnTo>
                    <a:pt x="122132" y="85039"/>
                  </a:lnTo>
                  <a:lnTo>
                    <a:pt x="117815" y="86894"/>
                  </a:lnTo>
                  <a:lnTo>
                    <a:pt x="143712" y="86894"/>
                  </a:lnTo>
                  <a:lnTo>
                    <a:pt x="144456" y="86002"/>
                  </a:lnTo>
                  <a:lnTo>
                    <a:pt x="147827" y="79607"/>
                  </a:lnTo>
                  <a:lnTo>
                    <a:pt x="149838" y="72487"/>
                  </a:lnTo>
                  <a:lnTo>
                    <a:pt x="150480" y="64938"/>
                  </a:lnTo>
                  <a:lnTo>
                    <a:pt x="150439" y="63856"/>
                  </a:lnTo>
                  <a:lnTo>
                    <a:pt x="149841" y="56949"/>
                  </a:lnTo>
                  <a:lnTo>
                    <a:pt x="147846" y="49921"/>
                  </a:lnTo>
                  <a:lnTo>
                    <a:pt x="144521" y="43561"/>
                  </a:lnTo>
                  <a:lnTo>
                    <a:pt x="143920" y="42828"/>
                  </a:lnTo>
                  <a:close/>
                </a:path>
                <a:path w="494029" h="102870">
                  <a:moveTo>
                    <a:pt x="94221" y="1545"/>
                  </a:moveTo>
                  <a:lnTo>
                    <a:pt x="70782" y="1545"/>
                  </a:lnTo>
                  <a:lnTo>
                    <a:pt x="47496" y="40819"/>
                  </a:lnTo>
                  <a:lnTo>
                    <a:pt x="69017" y="40819"/>
                  </a:lnTo>
                  <a:lnTo>
                    <a:pt x="94221" y="1545"/>
                  </a:lnTo>
                  <a:close/>
                </a:path>
                <a:path w="494029" h="102870">
                  <a:moveTo>
                    <a:pt x="281274" y="0"/>
                  </a:moveTo>
                  <a:lnTo>
                    <a:pt x="271713" y="0"/>
                  </a:lnTo>
                  <a:lnTo>
                    <a:pt x="263540" y="1545"/>
                  </a:lnTo>
                  <a:lnTo>
                    <a:pt x="234954" y="29581"/>
                  </a:lnTo>
                  <a:lnTo>
                    <a:pt x="231311" y="50868"/>
                  </a:lnTo>
                  <a:lnTo>
                    <a:pt x="231663" y="57913"/>
                  </a:lnTo>
                  <a:lnTo>
                    <a:pt x="249293" y="92397"/>
                  </a:lnTo>
                  <a:lnTo>
                    <a:pt x="282354" y="102510"/>
                  </a:lnTo>
                  <a:lnTo>
                    <a:pt x="290681" y="102510"/>
                  </a:lnTo>
                  <a:lnTo>
                    <a:pt x="298853" y="100963"/>
                  </a:lnTo>
                  <a:lnTo>
                    <a:pt x="315045" y="94780"/>
                  </a:lnTo>
                  <a:lnTo>
                    <a:pt x="321213" y="91222"/>
                  </a:lnTo>
                  <a:lnTo>
                    <a:pt x="325377" y="87048"/>
                  </a:lnTo>
                  <a:lnTo>
                    <a:pt x="325377" y="85347"/>
                  </a:lnTo>
                  <a:lnTo>
                    <a:pt x="272484" y="85347"/>
                  </a:lnTo>
                  <a:lnTo>
                    <a:pt x="265545" y="82410"/>
                  </a:lnTo>
                  <a:lnTo>
                    <a:pt x="252129" y="50095"/>
                  </a:lnTo>
                  <a:lnTo>
                    <a:pt x="252620" y="42381"/>
                  </a:lnTo>
                  <a:lnTo>
                    <a:pt x="272329" y="17007"/>
                  </a:lnTo>
                  <a:lnTo>
                    <a:pt x="320228" y="17007"/>
                  </a:lnTo>
                  <a:lnTo>
                    <a:pt x="317512" y="12833"/>
                  </a:lnTo>
                  <a:lnTo>
                    <a:pt x="310573" y="7730"/>
                  </a:lnTo>
                  <a:lnTo>
                    <a:pt x="304759" y="4305"/>
                  </a:lnTo>
                  <a:lnTo>
                    <a:pt x="297948" y="1894"/>
                  </a:lnTo>
                  <a:lnTo>
                    <a:pt x="290124" y="468"/>
                  </a:lnTo>
                  <a:lnTo>
                    <a:pt x="281274" y="0"/>
                  </a:lnTo>
                  <a:close/>
                </a:path>
                <a:path w="494029" h="102870">
                  <a:moveTo>
                    <a:pt x="325377" y="47621"/>
                  </a:moveTo>
                  <a:lnTo>
                    <a:pt x="281583" y="47621"/>
                  </a:lnTo>
                  <a:lnTo>
                    <a:pt x="281583" y="64320"/>
                  </a:lnTo>
                  <a:lnTo>
                    <a:pt x="304868" y="64320"/>
                  </a:lnTo>
                  <a:lnTo>
                    <a:pt x="304868" y="76843"/>
                  </a:lnTo>
                  <a:lnTo>
                    <a:pt x="301783" y="79317"/>
                  </a:lnTo>
                  <a:lnTo>
                    <a:pt x="298082" y="81328"/>
                  </a:lnTo>
                  <a:lnTo>
                    <a:pt x="293919" y="82873"/>
                  </a:lnTo>
                  <a:lnTo>
                    <a:pt x="289601" y="84574"/>
                  </a:lnTo>
                  <a:lnTo>
                    <a:pt x="285283" y="85347"/>
                  </a:lnTo>
                  <a:lnTo>
                    <a:pt x="325377" y="85347"/>
                  </a:lnTo>
                  <a:lnTo>
                    <a:pt x="325377" y="47621"/>
                  </a:lnTo>
                  <a:close/>
                </a:path>
                <a:path w="494029" h="102870">
                  <a:moveTo>
                    <a:pt x="320228" y="17007"/>
                  </a:moveTo>
                  <a:lnTo>
                    <a:pt x="287134" y="17007"/>
                  </a:lnTo>
                  <a:lnTo>
                    <a:pt x="292068" y="18399"/>
                  </a:lnTo>
                  <a:lnTo>
                    <a:pt x="295923" y="21337"/>
                  </a:lnTo>
                  <a:lnTo>
                    <a:pt x="299779" y="24119"/>
                  </a:lnTo>
                  <a:lnTo>
                    <a:pt x="302400" y="27985"/>
                  </a:lnTo>
                  <a:lnTo>
                    <a:pt x="303942" y="32778"/>
                  </a:lnTo>
                  <a:lnTo>
                    <a:pt x="324143" y="29067"/>
                  </a:lnTo>
                  <a:lnTo>
                    <a:pt x="322139" y="19945"/>
                  </a:lnTo>
                  <a:lnTo>
                    <a:pt x="320228" y="17007"/>
                  </a:lnTo>
                  <a:close/>
                </a:path>
                <a:path w="494029" h="102870">
                  <a:moveTo>
                    <a:pt x="175950" y="28912"/>
                  </a:moveTo>
                  <a:lnTo>
                    <a:pt x="156674" y="28912"/>
                  </a:lnTo>
                  <a:lnTo>
                    <a:pt x="156702" y="81328"/>
                  </a:lnTo>
                  <a:lnTo>
                    <a:pt x="176104" y="102355"/>
                  </a:lnTo>
                  <a:lnTo>
                    <a:pt x="185820" y="102355"/>
                  </a:lnTo>
                  <a:lnTo>
                    <a:pt x="190291" y="101273"/>
                  </a:lnTo>
                  <a:lnTo>
                    <a:pt x="198927" y="96944"/>
                  </a:lnTo>
                  <a:lnTo>
                    <a:pt x="202474" y="93851"/>
                  </a:lnTo>
                  <a:lnTo>
                    <a:pt x="205096" y="90140"/>
                  </a:lnTo>
                  <a:lnTo>
                    <a:pt x="223137" y="90140"/>
                  </a:lnTo>
                  <a:lnTo>
                    <a:pt x="223137" y="87976"/>
                  </a:lnTo>
                  <a:lnTo>
                    <a:pt x="185202" y="87976"/>
                  </a:lnTo>
                  <a:lnTo>
                    <a:pt x="182890" y="87203"/>
                  </a:lnTo>
                  <a:lnTo>
                    <a:pt x="175950" y="72050"/>
                  </a:lnTo>
                  <a:lnTo>
                    <a:pt x="175950" y="28912"/>
                  </a:lnTo>
                  <a:close/>
                </a:path>
                <a:path w="494029" h="102870">
                  <a:moveTo>
                    <a:pt x="223137" y="90140"/>
                  </a:moveTo>
                  <a:lnTo>
                    <a:pt x="205096" y="90140"/>
                  </a:lnTo>
                  <a:lnTo>
                    <a:pt x="205096" y="100810"/>
                  </a:lnTo>
                  <a:lnTo>
                    <a:pt x="223137" y="100810"/>
                  </a:lnTo>
                  <a:lnTo>
                    <a:pt x="223137" y="90140"/>
                  </a:lnTo>
                  <a:close/>
                </a:path>
                <a:path w="494029" h="102870">
                  <a:moveTo>
                    <a:pt x="223137" y="28912"/>
                  </a:moveTo>
                  <a:lnTo>
                    <a:pt x="203708" y="28912"/>
                  </a:lnTo>
                  <a:lnTo>
                    <a:pt x="203708" y="69576"/>
                  </a:lnTo>
                  <a:lnTo>
                    <a:pt x="203245" y="76070"/>
                  </a:lnTo>
                  <a:lnTo>
                    <a:pt x="191371" y="87976"/>
                  </a:lnTo>
                  <a:lnTo>
                    <a:pt x="223137" y="87976"/>
                  </a:lnTo>
                  <a:lnTo>
                    <a:pt x="223137" y="289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39750" y="657225"/>
              <a:ext cx="3576954" cy="0"/>
            </a:xfrm>
            <a:custGeom>
              <a:avLst/>
              <a:gdLst/>
              <a:ahLst/>
              <a:cxnLst/>
              <a:rect l="l" t="t" r="r" b="b"/>
              <a:pathLst>
                <a:path w="3576954" h="0">
                  <a:moveTo>
                    <a:pt x="0" y="0"/>
                  </a:moveTo>
                  <a:lnTo>
                    <a:pt x="3576638" y="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303712" y="657225"/>
              <a:ext cx="7348855" cy="0"/>
            </a:xfrm>
            <a:custGeom>
              <a:avLst/>
              <a:gdLst/>
              <a:ahLst/>
              <a:cxnLst/>
              <a:rect l="l" t="t" r="r" b="b"/>
              <a:pathLst>
                <a:path w="7348855" h="0">
                  <a:moveTo>
                    <a:pt x="0" y="0"/>
                  </a:moveTo>
                  <a:lnTo>
                    <a:pt x="7348537" y="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1287462" y="470407"/>
            <a:ext cx="12045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27050" y="470407"/>
            <a:ext cx="895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30362" y="6197600"/>
            <a:ext cx="3943985" cy="4552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Datasets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accessed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YouGov</a:t>
            </a:r>
            <a:r>
              <a:rPr dirty="0" sz="9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Profiles+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GB: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December</a:t>
            </a:r>
            <a:r>
              <a:rPr dirty="0" sz="9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31,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2023.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(N&gt;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21,500) Ad-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Accepting: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Agree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“Advertising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helps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choose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buy”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Ad-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Adverse:</a:t>
            </a:r>
            <a:r>
              <a:rPr dirty="0" sz="9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Disagree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“Advertising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helps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choose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900" spc="-20">
                <a:solidFill>
                  <a:srgbClr val="FFFFFF"/>
                </a:solidFill>
                <a:latin typeface="Arial"/>
                <a:cs typeface="Arial"/>
              </a:rPr>
              <a:t> buy"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27050" y="470407"/>
            <a:ext cx="19653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2795" algn="l"/>
              </a:tabLst>
            </a:pP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7300" y="818388"/>
            <a:ext cx="965073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29"/>
              <a:t>How</a:t>
            </a:r>
            <a:r>
              <a:rPr dirty="0" spc="-420"/>
              <a:t> </a:t>
            </a:r>
            <a:r>
              <a:rPr dirty="0" spc="-130"/>
              <a:t>do</a:t>
            </a:r>
            <a:r>
              <a:rPr dirty="0" spc="-415"/>
              <a:t> </a:t>
            </a:r>
            <a:r>
              <a:rPr dirty="0" spc="-200"/>
              <a:t>ad</a:t>
            </a:r>
            <a:r>
              <a:rPr dirty="0" spc="-415"/>
              <a:t> </a:t>
            </a:r>
            <a:r>
              <a:rPr dirty="0" spc="-204"/>
              <a:t>accepting</a:t>
            </a:r>
            <a:r>
              <a:rPr dirty="0" spc="-415"/>
              <a:t> </a:t>
            </a:r>
            <a:r>
              <a:rPr dirty="0" spc="-210"/>
              <a:t>Brits</a:t>
            </a:r>
            <a:r>
              <a:rPr dirty="0" spc="-415"/>
              <a:t> </a:t>
            </a:r>
            <a:r>
              <a:rPr dirty="0" spc="-190"/>
              <a:t>spend</a:t>
            </a:r>
            <a:r>
              <a:rPr dirty="0" spc="-415"/>
              <a:t> </a:t>
            </a:r>
            <a:r>
              <a:rPr dirty="0" spc="-160"/>
              <a:t>their</a:t>
            </a:r>
            <a:r>
              <a:rPr dirty="0" spc="-405"/>
              <a:t> </a:t>
            </a:r>
            <a:r>
              <a:rPr dirty="0" spc="-145"/>
              <a:t>free</a:t>
            </a:r>
            <a:r>
              <a:rPr dirty="0" spc="-415"/>
              <a:t> </a:t>
            </a:r>
            <a:r>
              <a:rPr dirty="0" spc="-80"/>
              <a:t>time?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797049" y="1748027"/>
            <a:ext cx="4773930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dirty="0" sz="1400">
                <a:latin typeface="Lucida Sans"/>
                <a:cs typeface="Lucida Sans"/>
              </a:rPr>
              <a:t>Ad</a:t>
            </a:r>
            <a:r>
              <a:rPr dirty="0" sz="1400" spc="-85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accepting</a:t>
            </a:r>
            <a:r>
              <a:rPr dirty="0" sz="1400" spc="-80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Brits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are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more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 spc="-35">
                <a:latin typeface="Lucida Sans"/>
                <a:cs typeface="Lucida Sans"/>
              </a:rPr>
              <a:t>likely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to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enjoy</a:t>
            </a:r>
            <a:r>
              <a:rPr dirty="0" sz="1400" spc="-80">
                <a:latin typeface="Lucida Sans"/>
                <a:cs typeface="Lucida Sans"/>
              </a:rPr>
              <a:t> </a:t>
            </a:r>
            <a:r>
              <a:rPr dirty="0" sz="1400" spc="-25">
                <a:latin typeface="Lucida Sans"/>
                <a:cs typeface="Lucida Sans"/>
              </a:rPr>
              <a:t>shopping</a:t>
            </a:r>
            <a:r>
              <a:rPr dirty="0" sz="1400" spc="-80">
                <a:latin typeface="Lucida Sans"/>
                <a:cs typeface="Lucida Sans"/>
              </a:rPr>
              <a:t> </a:t>
            </a:r>
            <a:r>
              <a:rPr dirty="0" sz="1400" spc="-25">
                <a:latin typeface="Lucida Sans"/>
                <a:cs typeface="Lucida Sans"/>
              </a:rPr>
              <a:t>and </a:t>
            </a:r>
            <a:r>
              <a:rPr dirty="0" sz="1400" spc="-30">
                <a:latin typeface="Lucida Sans"/>
                <a:cs typeface="Lucida Sans"/>
              </a:rPr>
              <a:t>visiting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the</a:t>
            </a:r>
            <a:r>
              <a:rPr dirty="0" sz="1400" spc="-60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cinema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 spc="-25">
                <a:latin typeface="Lucida Sans"/>
                <a:cs typeface="Lucida Sans"/>
              </a:rPr>
              <a:t>and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theme</a:t>
            </a:r>
            <a:r>
              <a:rPr dirty="0" sz="1400" spc="-60">
                <a:latin typeface="Lucida Sans"/>
                <a:cs typeface="Lucida Sans"/>
              </a:rPr>
              <a:t> </a:t>
            </a:r>
            <a:r>
              <a:rPr dirty="0" sz="1400" spc="-55">
                <a:latin typeface="Lucida Sans"/>
                <a:cs typeface="Lucida Sans"/>
              </a:rPr>
              <a:t>parks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 spc="-45">
                <a:latin typeface="Lucida Sans"/>
                <a:cs typeface="Lucida Sans"/>
              </a:rPr>
              <a:t>than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 spc="-30">
                <a:latin typeface="Lucida Sans"/>
                <a:cs typeface="Lucida Sans"/>
              </a:rPr>
              <a:t>their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 spc="-25">
                <a:latin typeface="Lucida Sans"/>
                <a:cs typeface="Lucida Sans"/>
              </a:rPr>
              <a:t>ad </a:t>
            </a:r>
            <a:r>
              <a:rPr dirty="0" sz="1400" spc="-10">
                <a:latin typeface="Lucida Sans"/>
                <a:cs typeface="Lucida Sans"/>
              </a:rPr>
              <a:t>adverse</a:t>
            </a:r>
            <a:r>
              <a:rPr dirty="0" sz="1400" spc="-60">
                <a:latin typeface="Lucida Sans"/>
                <a:cs typeface="Lucida Sans"/>
              </a:rPr>
              <a:t> </a:t>
            </a:r>
            <a:r>
              <a:rPr dirty="0" sz="1400" spc="-25">
                <a:latin typeface="Lucida Sans"/>
                <a:cs typeface="Lucida Sans"/>
              </a:rPr>
              <a:t>counterparts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who</a:t>
            </a:r>
            <a:r>
              <a:rPr dirty="0" sz="1400" spc="-55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prefer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more</a:t>
            </a:r>
            <a:r>
              <a:rPr dirty="0" sz="1400" spc="-55">
                <a:latin typeface="Lucida Sans"/>
                <a:cs typeface="Lucida Sans"/>
              </a:rPr>
              <a:t> </a:t>
            </a:r>
            <a:r>
              <a:rPr dirty="0" sz="1400" spc="-30">
                <a:latin typeface="Lucida Sans"/>
                <a:cs typeface="Lucida Sans"/>
              </a:rPr>
              <a:t>cultural</a:t>
            </a:r>
            <a:r>
              <a:rPr dirty="0" sz="1400" spc="-60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activities.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083300" y="1723644"/>
            <a:ext cx="505269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dirty="0" sz="1400">
                <a:latin typeface="Lucida Sans"/>
                <a:cs typeface="Lucida Sans"/>
              </a:rPr>
              <a:t>Ad</a:t>
            </a:r>
            <a:r>
              <a:rPr dirty="0" sz="1400" spc="-100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accepting</a:t>
            </a:r>
            <a:r>
              <a:rPr dirty="0" sz="1400" spc="-85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consumers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are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more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35">
                <a:latin typeface="Lucida Sans"/>
                <a:cs typeface="Lucida Sans"/>
              </a:rPr>
              <a:t>likely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to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focus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on</a:t>
            </a:r>
            <a:r>
              <a:rPr dirty="0" sz="1400" spc="-80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people, </a:t>
            </a:r>
            <a:r>
              <a:rPr dirty="0" sz="1400" spc="-35">
                <a:latin typeface="Lucida Sans"/>
                <a:cs typeface="Lucida Sans"/>
              </a:rPr>
              <a:t>relationships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 spc="-30">
                <a:latin typeface="Lucida Sans"/>
                <a:cs typeface="Lucida Sans"/>
              </a:rPr>
              <a:t>and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beauty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compared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to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the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ad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adverse.</a:t>
            </a:r>
            <a:endParaRPr sz="1400">
              <a:latin typeface="Lucida Sans"/>
              <a:cs typeface="Lucida Sans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792807" y="3749040"/>
            <a:ext cx="4919345" cy="985519"/>
            <a:chOff x="792807" y="3749040"/>
            <a:chExt cx="4919345" cy="985519"/>
          </a:xfrm>
        </p:grpSpPr>
        <p:sp>
          <p:nvSpPr>
            <p:cNvPr id="8" name="object 8" descr=""/>
            <p:cNvSpPr/>
            <p:nvPr/>
          </p:nvSpPr>
          <p:spPr>
            <a:xfrm>
              <a:off x="960120" y="3749040"/>
              <a:ext cx="4310380" cy="981075"/>
            </a:xfrm>
            <a:custGeom>
              <a:avLst/>
              <a:gdLst/>
              <a:ahLst/>
              <a:cxnLst/>
              <a:rect l="l" t="t" r="r" b="b"/>
              <a:pathLst>
                <a:path w="4310380" h="981075">
                  <a:moveTo>
                    <a:pt x="219456" y="0"/>
                  </a:moveTo>
                  <a:lnTo>
                    <a:pt x="0" y="0"/>
                  </a:lnTo>
                  <a:lnTo>
                    <a:pt x="0" y="980490"/>
                  </a:lnTo>
                  <a:lnTo>
                    <a:pt x="219456" y="980490"/>
                  </a:lnTo>
                  <a:lnTo>
                    <a:pt x="219456" y="0"/>
                  </a:lnTo>
                  <a:close/>
                </a:path>
                <a:path w="4310380" h="981075">
                  <a:moveTo>
                    <a:pt x="1036320" y="131064"/>
                  </a:moveTo>
                  <a:lnTo>
                    <a:pt x="819912" y="131064"/>
                  </a:lnTo>
                  <a:lnTo>
                    <a:pt x="819912" y="980490"/>
                  </a:lnTo>
                  <a:lnTo>
                    <a:pt x="1036320" y="980490"/>
                  </a:lnTo>
                  <a:lnTo>
                    <a:pt x="1036320" y="131064"/>
                  </a:lnTo>
                  <a:close/>
                </a:path>
                <a:path w="4310380" h="981075">
                  <a:moveTo>
                    <a:pt x="1856232" y="149352"/>
                  </a:moveTo>
                  <a:lnTo>
                    <a:pt x="1636776" y="149352"/>
                  </a:lnTo>
                  <a:lnTo>
                    <a:pt x="1636776" y="980490"/>
                  </a:lnTo>
                  <a:lnTo>
                    <a:pt x="1856232" y="980490"/>
                  </a:lnTo>
                  <a:lnTo>
                    <a:pt x="1856232" y="149352"/>
                  </a:lnTo>
                  <a:close/>
                </a:path>
                <a:path w="4310380" h="981075">
                  <a:moveTo>
                    <a:pt x="2673096" y="320040"/>
                  </a:moveTo>
                  <a:lnTo>
                    <a:pt x="2456688" y="320040"/>
                  </a:lnTo>
                  <a:lnTo>
                    <a:pt x="2456688" y="980490"/>
                  </a:lnTo>
                  <a:lnTo>
                    <a:pt x="2673096" y="980490"/>
                  </a:lnTo>
                  <a:lnTo>
                    <a:pt x="2673096" y="320040"/>
                  </a:lnTo>
                  <a:close/>
                </a:path>
                <a:path w="4310380" h="981075">
                  <a:moveTo>
                    <a:pt x="3493008" y="377952"/>
                  </a:moveTo>
                  <a:lnTo>
                    <a:pt x="3273552" y="377952"/>
                  </a:lnTo>
                  <a:lnTo>
                    <a:pt x="3273552" y="980490"/>
                  </a:lnTo>
                  <a:lnTo>
                    <a:pt x="3493008" y="980490"/>
                  </a:lnTo>
                  <a:lnTo>
                    <a:pt x="3493008" y="377952"/>
                  </a:lnTo>
                  <a:close/>
                </a:path>
                <a:path w="4310380" h="981075">
                  <a:moveTo>
                    <a:pt x="4309872" y="566928"/>
                  </a:moveTo>
                  <a:lnTo>
                    <a:pt x="4093464" y="566928"/>
                  </a:lnTo>
                  <a:lnTo>
                    <a:pt x="4093464" y="980490"/>
                  </a:lnTo>
                  <a:lnTo>
                    <a:pt x="4309872" y="980490"/>
                  </a:lnTo>
                  <a:lnTo>
                    <a:pt x="4309872" y="566928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234440" y="3803904"/>
              <a:ext cx="4310380" cy="925830"/>
            </a:xfrm>
            <a:custGeom>
              <a:avLst/>
              <a:gdLst/>
              <a:ahLst/>
              <a:cxnLst/>
              <a:rect l="l" t="t" r="r" b="b"/>
              <a:pathLst>
                <a:path w="4310380" h="925829">
                  <a:moveTo>
                    <a:pt x="216408" y="188976"/>
                  </a:moveTo>
                  <a:lnTo>
                    <a:pt x="0" y="188976"/>
                  </a:lnTo>
                  <a:lnTo>
                    <a:pt x="0" y="925626"/>
                  </a:lnTo>
                  <a:lnTo>
                    <a:pt x="216408" y="925626"/>
                  </a:lnTo>
                  <a:lnTo>
                    <a:pt x="216408" y="188976"/>
                  </a:lnTo>
                  <a:close/>
                </a:path>
                <a:path w="4310380" h="925829">
                  <a:moveTo>
                    <a:pt x="1036320" y="0"/>
                  </a:moveTo>
                  <a:lnTo>
                    <a:pt x="816864" y="0"/>
                  </a:lnTo>
                  <a:lnTo>
                    <a:pt x="816864" y="925626"/>
                  </a:lnTo>
                  <a:lnTo>
                    <a:pt x="1036320" y="925626"/>
                  </a:lnTo>
                  <a:lnTo>
                    <a:pt x="1036320" y="0"/>
                  </a:lnTo>
                  <a:close/>
                </a:path>
                <a:path w="4310380" h="925829">
                  <a:moveTo>
                    <a:pt x="1853184" y="323088"/>
                  </a:moveTo>
                  <a:lnTo>
                    <a:pt x="1636776" y="323088"/>
                  </a:lnTo>
                  <a:lnTo>
                    <a:pt x="1636776" y="925626"/>
                  </a:lnTo>
                  <a:lnTo>
                    <a:pt x="1853184" y="925626"/>
                  </a:lnTo>
                  <a:lnTo>
                    <a:pt x="1853184" y="323088"/>
                  </a:lnTo>
                  <a:close/>
                </a:path>
                <a:path w="4310380" h="925829">
                  <a:moveTo>
                    <a:pt x="2673096" y="228600"/>
                  </a:moveTo>
                  <a:lnTo>
                    <a:pt x="2453640" y="228600"/>
                  </a:lnTo>
                  <a:lnTo>
                    <a:pt x="2453640" y="925626"/>
                  </a:lnTo>
                  <a:lnTo>
                    <a:pt x="2673096" y="925626"/>
                  </a:lnTo>
                  <a:lnTo>
                    <a:pt x="2673096" y="228600"/>
                  </a:lnTo>
                  <a:close/>
                </a:path>
                <a:path w="4310380" h="925829">
                  <a:moveTo>
                    <a:pt x="3489960" y="170688"/>
                  </a:moveTo>
                  <a:lnTo>
                    <a:pt x="3273552" y="170688"/>
                  </a:lnTo>
                  <a:lnTo>
                    <a:pt x="3273552" y="925626"/>
                  </a:lnTo>
                  <a:lnTo>
                    <a:pt x="3489960" y="925626"/>
                  </a:lnTo>
                  <a:lnTo>
                    <a:pt x="3489960" y="170688"/>
                  </a:lnTo>
                  <a:close/>
                </a:path>
                <a:path w="4310380" h="925829">
                  <a:moveTo>
                    <a:pt x="4309872" y="679704"/>
                  </a:moveTo>
                  <a:lnTo>
                    <a:pt x="4090416" y="679704"/>
                  </a:lnTo>
                  <a:lnTo>
                    <a:pt x="4090416" y="925626"/>
                  </a:lnTo>
                  <a:lnTo>
                    <a:pt x="4309872" y="925626"/>
                  </a:lnTo>
                  <a:lnTo>
                    <a:pt x="4309872" y="679704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797570" y="4729524"/>
              <a:ext cx="4909820" cy="0"/>
            </a:xfrm>
            <a:custGeom>
              <a:avLst/>
              <a:gdLst/>
              <a:ahLst/>
              <a:cxnLst/>
              <a:rect l="l" t="t" r="r" b="b"/>
              <a:pathLst>
                <a:path w="4909820" h="0">
                  <a:moveTo>
                    <a:pt x="0" y="0"/>
                  </a:moveTo>
                  <a:lnTo>
                    <a:pt x="4909408" y="1"/>
                  </a:lnTo>
                </a:path>
              </a:pathLst>
            </a:custGeom>
            <a:ln w="9525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912835" y="3511296"/>
            <a:ext cx="3155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0">
                <a:latin typeface="Arial Black"/>
                <a:cs typeface="Arial Black"/>
              </a:rPr>
              <a:t>52%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541588" y="3663696"/>
            <a:ext cx="33083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40">
                <a:latin typeface="Arial Black"/>
                <a:cs typeface="Arial Black"/>
              </a:rPr>
              <a:t>44%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184312" y="3889248"/>
            <a:ext cx="31813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0">
                <a:latin typeface="Arial Black"/>
                <a:cs typeface="Arial Black"/>
              </a:rPr>
              <a:t>32%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005119" y="4078223"/>
            <a:ext cx="3130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95">
                <a:latin typeface="Arial Black"/>
                <a:cs typeface="Arial Black"/>
              </a:rPr>
              <a:t>22%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179927" y="3758184"/>
            <a:ext cx="3263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0">
                <a:latin typeface="Arial Black"/>
                <a:cs typeface="Arial Black"/>
              </a:rPr>
              <a:t>39%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701256" y="3569208"/>
            <a:ext cx="65087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30303" sz="1650" spc="-104">
                <a:latin typeface="Arial Black"/>
                <a:cs typeface="Arial Black"/>
              </a:rPr>
              <a:t>45%</a:t>
            </a:r>
            <a:r>
              <a:rPr dirty="0" sz="1100" spc="-70">
                <a:latin typeface="Arial Black"/>
                <a:cs typeface="Arial Black"/>
              </a:rPr>
              <a:t>49%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820587" y="3889248"/>
            <a:ext cx="31813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0">
                <a:latin typeface="Arial Black"/>
                <a:cs typeface="Arial Black"/>
              </a:rPr>
              <a:t>32%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3339567" y="3794760"/>
            <a:ext cx="64008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15151" sz="1650" spc="-127">
                <a:latin typeface="Arial Black"/>
                <a:cs typeface="Arial Black"/>
              </a:rPr>
              <a:t>35%</a:t>
            </a:r>
            <a:r>
              <a:rPr dirty="0" sz="1100" spc="-85">
                <a:latin typeface="Arial Black"/>
                <a:cs typeface="Arial Black"/>
              </a:rPr>
              <a:t>37%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4447056" y="3739896"/>
            <a:ext cx="3384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0">
                <a:latin typeface="Arial Black"/>
                <a:cs typeface="Arial Black"/>
              </a:rPr>
              <a:t>40%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286818" y="4248911"/>
            <a:ext cx="29527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40">
                <a:latin typeface="Arial Black"/>
                <a:cs typeface="Arial Black"/>
              </a:rPr>
              <a:t>13%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516403" y="2862579"/>
            <a:ext cx="95123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10">
                <a:latin typeface="Arial Black"/>
                <a:cs typeface="Arial Black"/>
              </a:rPr>
              <a:t>Activities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5316546" y="5553250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62835" y="0"/>
                </a:moveTo>
                <a:lnTo>
                  <a:pt x="0" y="0"/>
                </a:lnTo>
                <a:lnTo>
                  <a:pt x="0" y="62836"/>
                </a:lnTo>
                <a:lnTo>
                  <a:pt x="62835" y="62836"/>
                </a:lnTo>
                <a:lnTo>
                  <a:pt x="62835" y="0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 txBox="1"/>
          <p:nvPr/>
        </p:nvSpPr>
        <p:spPr>
          <a:xfrm>
            <a:off x="5393339" y="5474208"/>
            <a:ext cx="90043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0">
                <a:latin typeface="Lucida Sans"/>
                <a:cs typeface="Lucida Sans"/>
              </a:rPr>
              <a:t>Ad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accepting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24" name="object 24" descr=""/>
          <p:cNvSpPr/>
          <p:nvPr/>
        </p:nvSpPr>
        <p:spPr>
          <a:xfrm>
            <a:off x="6491705" y="5553250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62835" y="0"/>
                </a:moveTo>
                <a:lnTo>
                  <a:pt x="0" y="0"/>
                </a:lnTo>
                <a:lnTo>
                  <a:pt x="0" y="62836"/>
                </a:lnTo>
                <a:lnTo>
                  <a:pt x="62835" y="62836"/>
                </a:lnTo>
                <a:lnTo>
                  <a:pt x="62835" y="0"/>
                </a:lnTo>
                <a:close/>
              </a:path>
            </a:pathLst>
          </a:custGeom>
          <a:solidFill>
            <a:srgbClr val="9F2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6568498" y="5474208"/>
            <a:ext cx="76517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0">
                <a:latin typeface="Lucida Sans"/>
                <a:cs typeface="Lucida Sans"/>
              </a:rPr>
              <a:t>Ad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adverse</a:t>
            </a:r>
            <a:endParaRPr sz="1100">
              <a:latin typeface="Lucida Sans"/>
              <a:cs typeface="Lucida Sans"/>
            </a:endParaRPr>
          </a:p>
        </p:txBody>
      </p:sp>
      <p:grpSp>
        <p:nvGrpSpPr>
          <p:cNvPr id="26" name="object 26" descr=""/>
          <p:cNvGrpSpPr/>
          <p:nvPr/>
        </p:nvGrpSpPr>
        <p:grpSpPr>
          <a:xfrm>
            <a:off x="6102956" y="3617976"/>
            <a:ext cx="5314315" cy="1117600"/>
            <a:chOff x="6102956" y="3617976"/>
            <a:chExt cx="5314315" cy="1117600"/>
          </a:xfrm>
        </p:grpSpPr>
        <p:sp>
          <p:nvSpPr>
            <p:cNvPr id="27" name="object 27" descr=""/>
            <p:cNvSpPr/>
            <p:nvPr/>
          </p:nvSpPr>
          <p:spPr>
            <a:xfrm>
              <a:off x="6278880" y="3752087"/>
              <a:ext cx="4666615" cy="978535"/>
            </a:xfrm>
            <a:custGeom>
              <a:avLst/>
              <a:gdLst/>
              <a:ahLst/>
              <a:cxnLst/>
              <a:rect l="l" t="t" r="r" b="b"/>
              <a:pathLst>
                <a:path w="4666615" h="978535">
                  <a:moveTo>
                    <a:pt x="237744" y="0"/>
                  </a:moveTo>
                  <a:lnTo>
                    <a:pt x="0" y="0"/>
                  </a:lnTo>
                  <a:lnTo>
                    <a:pt x="0" y="978471"/>
                  </a:lnTo>
                  <a:lnTo>
                    <a:pt x="237744" y="978471"/>
                  </a:lnTo>
                  <a:lnTo>
                    <a:pt x="237744" y="0"/>
                  </a:lnTo>
                  <a:close/>
                </a:path>
                <a:path w="4666615" h="978535">
                  <a:moveTo>
                    <a:pt x="1121664" y="155448"/>
                  </a:moveTo>
                  <a:lnTo>
                    <a:pt x="886968" y="155448"/>
                  </a:lnTo>
                  <a:lnTo>
                    <a:pt x="886968" y="978471"/>
                  </a:lnTo>
                  <a:lnTo>
                    <a:pt x="1121664" y="978471"/>
                  </a:lnTo>
                  <a:lnTo>
                    <a:pt x="1121664" y="155448"/>
                  </a:lnTo>
                  <a:close/>
                </a:path>
                <a:path w="4666615" h="978535">
                  <a:moveTo>
                    <a:pt x="2008632" y="155448"/>
                  </a:moveTo>
                  <a:lnTo>
                    <a:pt x="1773936" y="155448"/>
                  </a:lnTo>
                  <a:lnTo>
                    <a:pt x="1773936" y="978471"/>
                  </a:lnTo>
                  <a:lnTo>
                    <a:pt x="2008632" y="978471"/>
                  </a:lnTo>
                  <a:lnTo>
                    <a:pt x="2008632" y="155448"/>
                  </a:lnTo>
                  <a:close/>
                </a:path>
                <a:path w="4666615" h="978535">
                  <a:moveTo>
                    <a:pt x="2895600" y="310896"/>
                  </a:moveTo>
                  <a:lnTo>
                    <a:pt x="2657856" y="310896"/>
                  </a:lnTo>
                  <a:lnTo>
                    <a:pt x="2657856" y="978471"/>
                  </a:lnTo>
                  <a:lnTo>
                    <a:pt x="2895600" y="978471"/>
                  </a:lnTo>
                  <a:lnTo>
                    <a:pt x="2895600" y="310896"/>
                  </a:lnTo>
                  <a:close/>
                </a:path>
                <a:path w="4666615" h="978535">
                  <a:moveTo>
                    <a:pt x="3779520" y="356616"/>
                  </a:moveTo>
                  <a:lnTo>
                    <a:pt x="3544824" y="356616"/>
                  </a:lnTo>
                  <a:lnTo>
                    <a:pt x="3544824" y="978471"/>
                  </a:lnTo>
                  <a:lnTo>
                    <a:pt x="3779520" y="978471"/>
                  </a:lnTo>
                  <a:lnTo>
                    <a:pt x="3779520" y="356616"/>
                  </a:lnTo>
                  <a:close/>
                </a:path>
                <a:path w="4666615" h="978535">
                  <a:moveTo>
                    <a:pt x="4666488" y="445008"/>
                  </a:moveTo>
                  <a:lnTo>
                    <a:pt x="4428744" y="445008"/>
                  </a:lnTo>
                  <a:lnTo>
                    <a:pt x="4428744" y="978471"/>
                  </a:lnTo>
                  <a:lnTo>
                    <a:pt x="4666488" y="978471"/>
                  </a:lnTo>
                  <a:lnTo>
                    <a:pt x="4666488" y="445008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6574523" y="3617975"/>
              <a:ext cx="4666615" cy="1113155"/>
            </a:xfrm>
            <a:custGeom>
              <a:avLst/>
              <a:gdLst/>
              <a:ahLst/>
              <a:cxnLst/>
              <a:rect l="l" t="t" r="r" b="b"/>
              <a:pathLst>
                <a:path w="4666615" h="1113154">
                  <a:moveTo>
                    <a:pt x="237756" y="0"/>
                  </a:moveTo>
                  <a:lnTo>
                    <a:pt x="0" y="0"/>
                  </a:lnTo>
                  <a:lnTo>
                    <a:pt x="0" y="1112583"/>
                  </a:lnTo>
                  <a:lnTo>
                    <a:pt x="237756" y="1112583"/>
                  </a:lnTo>
                  <a:lnTo>
                    <a:pt x="237756" y="0"/>
                  </a:lnTo>
                  <a:close/>
                </a:path>
                <a:path w="4666615" h="1113154">
                  <a:moveTo>
                    <a:pt x="1121676" y="667512"/>
                  </a:moveTo>
                  <a:lnTo>
                    <a:pt x="886980" y="667512"/>
                  </a:lnTo>
                  <a:lnTo>
                    <a:pt x="886980" y="1112583"/>
                  </a:lnTo>
                  <a:lnTo>
                    <a:pt x="1121676" y="1112583"/>
                  </a:lnTo>
                  <a:lnTo>
                    <a:pt x="1121676" y="667512"/>
                  </a:lnTo>
                  <a:close/>
                </a:path>
                <a:path w="4666615" h="1113154">
                  <a:moveTo>
                    <a:pt x="2008644" y="112776"/>
                  </a:moveTo>
                  <a:lnTo>
                    <a:pt x="1770900" y="112776"/>
                  </a:lnTo>
                  <a:lnTo>
                    <a:pt x="1770900" y="1112583"/>
                  </a:lnTo>
                  <a:lnTo>
                    <a:pt x="2008644" y="1112583"/>
                  </a:lnTo>
                  <a:lnTo>
                    <a:pt x="2008644" y="112776"/>
                  </a:lnTo>
                  <a:close/>
                </a:path>
                <a:path w="4666615" h="1113154">
                  <a:moveTo>
                    <a:pt x="2892564" y="734568"/>
                  </a:moveTo>
                  <a:lnTo>
                    <a:pt x="2657868" y="734568"/>
                  </a:lnTo>
                  <a:lnTo>
                    <a:pt x="2657868" y="1112583"/>
                  </a:lnTo>
                  <a:lnTo>
                    <a:pt x="2892564" y="1112583"/>
                  </a:lnTo>
                  <a:lnTo>
                    <a:pt x="2892564" y="734568"/>
                  </a:lnTo>
                  <a:close/>
                </a:path>
                <a:path w="4666615" h="1113154">
                  <a:moveTo>
                    <a:pt x="3779532" y="377952"/>
                  </a:moveTo>
                  <a:lnTo>
                    <a:pt x="3541788" y="377952"/>
                  </a:lnTo>
                  <a:lnTo>
                    <a:pt x="3541788" y="1112583"/>
                  </a:lnTo>
                  <a:lnTo>
                    <a:pt x="3779532" y="1112583"/>
                  </a:lnTo>
                  <a:lnTo>
                    <a:pt x="3779532" y="377952"/>
                  </a:lnTo>
                  <a:close/>
                </a:path>
                <a:path w="4666615" h="1113154">
                  <a:moveTo>
                    <a:pt x="4666500" y="890016"/>
                  </a:moveTo>
                  <a:lnTo>
                    <a:pt x="4428756" y="890016"/>
                  </a:lnTo>
                  <a:lnTo>
                    <a:pt x="4428756" y="1112583"/>
                  </a:lnTo>
                  <a:lnTo>
                    <a:pt x="4666500" y="1112583"/>
                  </a:lnTo>
                  <a:lnTo>
                    <a:pt x="4666500" y="890016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6102956" y="4730548"/>
              <a:ext cx="5314315" cy="0"/>
            </a:xfrm>
            <a:custGeom>
              <a:avLst/>
              <a:gdLst/>
              <a:ahLst/>
              <a:cxnLst/>
              <a:rect l="l" t="t" r="r" b="b"/>
              <a:pathLst>
                <a:path w="5314315" h="0">
                  <a:moveTo>
                    <a:pt x="0" y="0"/>
                  </a:moveTo>
                  <a:lnTo>
                    <a:pt x="5313765" y="1"/>
                  </a:lnTo>
                </a:path>
              </a:pathLst>
            </a:custGeom>
            <a:ln w="9525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6232970" y="3517392"/>
            <a:ext cx="33083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40">
                <a:latin typeface="Arial Black"/>
                <a:cs typeface="Arial Black"/>
              </a:rPr>
              <a:t>44%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7127584" y="3672840"/>
            <a:ext cx="3124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95">
                <a:latin typeface="Arial Black"/>
                <a:cs typeface="Arial Black"/>
              </a:rPr>
              <a:t>37%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8013210" y="3672840"/>
            <a:ext cx="3124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95">
                <a:latin typeface="Arial Black"/>
                <a:cs typeface="Arial Black"/>
              </a:rPr>
              <a:t>37%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8887947" y="3828288"/>
            <a:ext cx="33464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0">
                <a:latin typeface="Arial Black"/>
                <a:cs typeface="Arial Black"/>
              </a:rPr>
              <a:t>30%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9781385" y="3870960"/>
            <a:ext cx="31877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0">
                <a:latin typeface="Arial Black"/>
                <a:cs typeface="Arial Black"/>
              </a:rPr>
              <a:t>28%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10665521" y="3959352"/>
            <a:ext cx="32194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70">
                <a:latin typeface="Arial Black"/>
                <a:cs typeface="Arial Black"/>
              </a:rPr>
              <a:t>24%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6527734" y="3383279"/>
            <a:ext cx="33147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45">
                <a:latin typeface="Arial Black"/>
                <a:cs typeface="Arial Black"/>
              </a:rPr>
              <a:t>50%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7414473" y="4050792"/>
            <a:ext cx="32956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0">
                <a:latin typeface="Arial Black"/>
                <a:cs typeface="Arial Black"/>
              </a:rPr>
              <a:t>20%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8302736" y="3493008"/>
            <a:ext cx="32448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latin typeface="Arial Black"/>
                <a:cs typeface="Arial Black"/>
              </a:rPr>
              <a:t>45%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9208144" y="4117848"/>
            <a:ext cx="28448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70">
                <a:latin typeface="Arial Black"/>
                <a:cs typeface="Arial Black"/>
              </a:rPr>
              <a:t>17%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10074372" y="3761232"/>
            <a:ext cx="32321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70">
                <a:latin typeface="Arial Black"/>
                <a:cs typeface="Arial Black"/>
              </a:rPr>
              <a:t>33%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10968508" y="4273296"/>
            <a:ext cx="30607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5">
                <a:latin typeface="Arial Black"/>
                <a:cs typeface="Arial Black"/>
              </a:rPr>
              <a:t>10%</a:t>
            </a:r>
            <a:endParaRPr sz="1100">
              <a:latin typeface="Arial Black"/>
              <a:cs typeface="Arial Black"/>
            </a:endParaRPr>
          </a:p>
        </p:txBody>
      </p:sp>
      <p:graphicFrame>
        <p:nvGraphicFramePr>
          <p:cNvPr id="42" name="object 42" descr=""/>
          <p:cNvGraphicFramePr>
            <a:graphicFrameLocks noGrp="1"/>
          </p:cNvGraphicFramePr>
          <p:nvPr/>
        </p:nvGraphicFramePr>
        <p:xfrm>
          <a:off x="923381" y="4763985"/>
          <a:ext cx="10376535" cy="4933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305"/>
                <a:gridCol w="803909"/>
                <a:gridCol w="911225"/>
                <a:gridCol w="751205"/>
                <a:gridCol w="901065"/>
                <a:gridCol w="881380"/>
                <a:gridCol w="1171575"/>
                <a:gridCol w="919479"/>
                <a:gridCol w="841375"/>
                <a:gridCol w="802004"/>
                <a:gridCol w="1056640"/>
                <a:gridCol w="599440"/>
              </a:tblGrid>
              <a:tr h="172085">
                <a:tc>
                  <a:txBody>
                    <a:bodyPr/>
                    <a:lstStyle/>
                    <a:p>
                      <a:pPr marL="31750">
                        <a:lnSpc>
                          <a:spcPts val="1135"/>
                        </a:lnSpc>
                        <a:spcBef>
                          <a:spcPts val="125"/>
                        </a:spcBef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Cinema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5875"/>
                </a:tc>
                <a:tc>
                  <a:txBody>
                    <a:bodyPr/>
                    <a:lstStyle/>
                    <a:p>
                      <a:pPr algn="ctr" marL="76200">
                        <a:lnSpc>
                          <a:spcPts val="1135"/>
                        </a:lnSpc>
                        <a:spcBef>
                          <a:spcPts val="125"/>
                        </a:spcBef>
                      </a:pPr>
                      <a:r>
                        <a:rPr dirty="0" sz="1100" spc="-40">
                          <a:latin typeface="Lucida Sans"/>
                          <a:cs typeface="Lucida Sans"/>
                        </a:rPr>
                        <a:t>Parks</a:t>
                      </a:r>
                      <a:r>
                        <a:rPr dirty="0" sz="1100" spc="-5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100" spc="-25">
                          <a:latin typeface="Lucida Sans"/>
                          <a:cs typeface="Lucida Sans"/>
                        </a:rPr>
                        <a:t>and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58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5"/>
                        </a:lnSpc>
                        <a:spcBef>
                          <a:spcPts val="125"/>
                        </a:spcBef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Shopping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5875"/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1135"/>
                        </a:lnSpc>
                        <a:spcBef>
                          <a:spcPts val="125"/>
                        </a:spcBef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Museums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5875"/>
                </a:tc>
                <a:tc>
                  <a:txBody>
                    <a:bodyPr/>
                    <a:lstStyle/>
                    <a:p>
                      <a:pPr algn="ctr" marR="34290">
                        <a:lnSpc>
                          <a:spcPts val="1135"/>
                        </a:lnSpc>
                        <a:spcBef>
                          <a:spcPts val="125"/>
                        </a:spcBef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Historical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5875"/>
                </a:tc>
                <a:tc>
                  <a:txBody>
                    <a:bodyPr/>
                    <a:lstStyle/>
                    <a:p>
                      <a:pPr algn="ctr" marR="181610">
                        <a:lnSpc>
                          <a:spcPts val="1135"/>
                        </a:lnSpc>
                        <a:spcBef>
                          <a:spcPts val="125"/>
                        </a:spcBef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Theme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5875"/>
                </a:tc>
                <a:tc>
                  <a:txBody>
                    <a:bodyPr/>
                    <a:lstStyle/>
                    <a:p>
                      <a:pPr algn="ctr" marL="250190">
                        <a:lnSpc>
                          <a:spcPts val="1110"/>
                        </a:lnSpc>
                        <a:spcBef>
                          <a:spcPts val="145"/>
                        </a:spcBef>
                      </a:pPr>
                      <a:r>
                        <a:rPr dirty="0" sz="1100" spc="-35">
                          <a:latin typeface="Lucida Sans"/>
                          <a:cs typeface="Lucida Sans"/>
                        </a:rPr>
                        <a:t>Animals</a:t>
                      </a:r>
                      <a:r>
                        <a:rPr dirty="0" sz="1100" spc="-3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100" spc="-25">
                          <a:latin typeface="Lucida Sans"/>
                          <a:cs typeface="Lucida Sans"/>
                        </a:rPr>
                        <a:t>and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8415"/>
                </a:tc>
                <a:tc>
                  <a:txBody>
                    <a:bodyPr/>
                    <a:lstStyle/>
                    <a:p>
                      <a:pPr algn="ctr" marR="53340">
                        <a:lnSpc>
                          <a:spcPts val="1110"/>
                        </a:lnSpc>
                        <a:spcBef>
                          <a:spcPts val="145"/>
                        </a:spcBef>
                      </a:pPr>
                      <a:r>
                        <a:rPr dirty="0" sz="1100">
                          <a:latin typeface="Lucida Sans"/>
                          <a:cs typeface="Lucida Sans"/>
                        </a:rPr>
                        <a:t>People</a:t>
                      </a:r>
                      <a:r>
                        <a:rPr dirty="0" sz="1100" spc="-8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100" spc="-25">
                          <a:latin typeface="Lucida Sans"/>
                          <a:cs typeface="Lucida Sans"/>
                        </a:rPr>
                        <a:t>and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8415"/>
                </a:tc>
                <a:tc>
                  <a:txBody>
                    <a:bodyPr/>
                    <a:lstStyle/>
                    <a:p>
                      <a:pPr algn="ctr" marR="44450">
                        <a:lnSpc>
                          <a:spcPts val="1110"/>
                        </a:lnSpc>
                        <a:spcBef>
                          <a:spcPts val="145"/>
                        </a:spcBef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National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8415"/>
                </a:tc>
                <a:tc>
                  <a:txBody>
                    <a:bodyPr/>
                    <a:lstStyle/>
                    <a:p>
                      <a:pPr algn="ctr" marL="67310">
                        <a:lnSpc>
                          <a:spcPts val="1110"/>
                        </a:lnSpc>
                        <a:spcBef>
                          <a:spcPts val="145"/>
                        </a:spcBef>
                      </a:pPr>
                      <a:r>
                        <a:rPr dirty="0" sz="1100">
                          <a:latin typeface="Lucida Sans"/>
                          <a:cs typeface="Lucida Sans"/>
                        </a:rPr>
                        <a:t>Sex</a:t>
                      </a:r>
                      <a:r>
                        <a:rPr dirty="0" sz="1100" spc="-3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100" spc="-25">
                          <a:latin typeface="Lucida Sans"/>
                          <a:cs typeface="Lucida Sans"/>
                        </a:rPr>
                        <a:t>and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8415"/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ts val="1110"/>
                        </a:lnSpc>
                        <a:spcBef>
                          <a:spcPts val="145"/>
                        </a:spcBef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International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8415"/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ts val="1110"/>
                        </a:lnSpc>
                        <a:spcBef>
                          <a:spcPts val="145"/>
                        </a:spcBef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Beauty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8415"/>
                </a:tc>
              </a:tr>
              <a:tr h="152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78105">
                        <a:lnSpc>
                          <a:spcPts val="1100"/>
                        </a:lnSpc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gardens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100"/>
                        </a:lnSpc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malls/high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35560">
                        <a:lnSpc>
                          <a:spcPts val="1100"/>
                        </a:lnSpc>
                      </a:pPr>
                      <a:r>
                        <a:rPr dirty="0" sz="1100" spc="-35">
                          <a:latin typeface="Lucida Sans"/>
                          <a:cs typeface="Lucida Sans"/>
                        </a:rPr>
                        <a:t>sites</a:t>
                      </a:r>
                      <a:r>
                        <a:rPr dirty="0" sz="1100" spc="-6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100" spc="-25">
                          <a:latin typeface="Lucida Sans"/>
                          <a:cs typeface="Lucida Sans"/>
                        </a:rPr>
                        <a:t>and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177165">
                        <a:lnSpc>
                          <a:spcPts val="1100"/>
                        </a:lnSpc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parks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52095">
                        <a:lnSpc>
                          <a:spcPts val="1100"/>
                        </a:lnSpc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nature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63500">
                        <a:lnSpc>
                          <a:spcPts val="1100"/>
                        </a:lnSpc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celebrities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41910">
                        <a:lnSpc>
                          <a:spcPts val="1100"/>
                        </a:lnSpc>
                      </a:pPr>
                      <a:r>
                        <a:rPr dirty="0" sz="1100" spc="-20">
                          <a:latin typeface="Lucida Sans"/>
                          <a:cs typeface="Lucida Sans"/>
                        </a:rPr>
                        <a:t>news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8890">
                        <a:lnSpc>
                          <a:spcPts val="1100"/>
                        </a:lnSpc>
                      </a:pPr>
                      <a:r>
                        <a:rPr dirty="0" sz="1100" spc="-20">
                          <a:latin typeface="Lucida Sans"/>
                          <a:cs typeface="Lucida Sans"/>
                        </a:rPr>
                        <a:t>relationship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tabLst>
                          <a:tab pos="349885" algn="l"/>
                        </a:tabLst>
                      </a:pPr>
                      <a:r>
                        <a:rPr dirty="0" sz="1100" spc="-50">
                          <a:latin typeface="Lucida Sans"/>
                          <a:cs typeface="Lucida Sans"/>
                        </a:rPr>
                        <a:t>s</a:t>
                      </a:r>
                      <a:r>
                        <a:rPr dirty="0" sz="11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1100" spc="-20">
                          <a:latin typeface="Lucida Sans"/>
                          <a:cs typeface="Lucida Sans"/>
                        </a:rPr>
                        <a:t>news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168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5"/>
                        </a:lnSpc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street</a:t>
                      </a:r>
                      <a:r>
                        <a:rPr dirty="0" sz="1100" spc="-7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100" spc="-10">
                          <a:latin typeface="Lucida Sans"/>
                          <a:cs typeface="Lucida Sans"/>
                        </a:rPr>
                        <a:t>stores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36830">
                        <a:lnSpc>
                          <a:spcPts val="1235"/>
                        </a:lnSpc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attractions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43" name="object 43" descr=""/>
          <p:cNvSpPr txBox="1"/>
          <p:nvPr/>
        </p:nvSpPr>
        <p:spPr>
          <a:xfrm>
            <a:off x="8330864" y="2853435"/>
            <a:ext cx="89535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20">
                <a:latin typeface="Arial Black"/>
                <a:cs typeface="Arial Black"/>
              </a:rPr>
              <a:t>Interests</a:t>
            </a:r>
            <a:endParaRPr sz="1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303712" y="0"/>
            <a:ext cx="7888605" cy="6858000"/>
            <a:chOff x="4303712" y="0"/>
            <a:chExt cx="7888605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4303712" y="0"/>
              <a:ext cx="7888605" cy="6858000"/>
            </a:xfrm>
            <a:custGeom>
              <a:avLst/>
              <a:gdLst/>
              <a:ahLst/>
              <a:cxnLst/>
              <a:rect l="l" t="t" r="r" b="b"/>
              <a:pathLst>
                <a:path w="7888605" h="6858000">
                  <a:moveTo>
                    <a:pt x="788828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888286" y="6858000"/>
                  </a:lnTo>
                  <a:lnTo>
                    <a:pt x="78882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1157043" y="491597"/>
              <a:ext cx="494030" cy="102870"/>
            </a:xfrm>
            <a:custGeom>
              <a:avLst/>
              <a:gdLst/>
              <a:ahLst/>
              <a:cxnLst/>
              <a:rect l="l" t="t" r="r" b="b"/>
              <a:pathLst>
                <a:path w="494029" h="102870">
                  <a:moveTo>
                    <a:pt x="485289" y="5875"/>
                  </a:moveTo>
                  <a:lnTo>
                    <a:pt x="482051" y="5875"/>
                  </a:lnTo>
                  <a:lnTo>
                    <a:pt x="480509" y="6339"/>
                  </a:lnTo>
                  <a:lnTo>
                    <a:pt x="478967" y="7112"/>
                  </a:lnTo>
                  <a:lnTo>
                    <a:pt x="477271" y="7885"/>
                  </a:lnTo>
                  <a:lnTo>
                    <a:pt x="476037" y="9122"/>
                  </a:lnTo>
                  <a:lnTo>
                    <a:pt x="475267" y="10667"/>
                  </a:lnTo>
                  <a:lnTo>
                    <a:pt x="474341" y="12214"/>
                  </a:lnTo>
                  <a:lnTo>
                    <a:pt x="473878" y="13760"/>
                  </a:lnTo>
                  <a:lnTo>
                    <a:pt x="473878" y="17162"/>
                  </a:lnTo>
                  <a:lnTo>
                    <a:pt x="474341" y="18708"/>
                  </a:lnTo>
                  <a:lnTo>
                    <a:pt x="475267" y="20255"/>
                  </a:lnTo>
                  <a:lnTo>
                    <a:pt x="476037" y="21800"/>
                  </a:lnTo>
                  <a:lnTo>
                    <a:pt x="477271" y="23037"/>
                  </a:lnTo>
                  <a:lnTo>
                    <a:pt x="478814" y="23811"/>
                  </a:lnTo>
                  <a:lnTo>
                    <a:pt x="480355" y="24738"/>
                  </a:lnTo>
                  <a:lnTo>
                    <a:pt x="482051" y="25048"/>
                  </a:lnTo>
                  <a:lnTo>
                    <a:pt x="485444" y="25048"/>
                  </a:lnTo>
                  <a:lnTo>
                    <a:pt x="486986" y="24738"/>
                  </a:lnTo>
                  <a:lnTo>
                    <a:pt x="488528" y="23811"/>
                  </a:lnTo>
                  <a:lnTo>
                    <a:pt x="489146" y="23501"/>
                  </a:lnTo>
                  <a:lnTo>
                    <a:pt x="482359" y="23501"/>
                  </a:lnTo>
                  <a:lnTo>
                    <a:pt x="480973" y="23192"/>
                  </a:lnTo>
                  <a:lnTo>
                    <a:pt x="479585" y="22419"/>
                  </a:lnTo>
                  <a:lnTo>
                    <a:pt x="478350" y="21800"/>
                  </a:lnTo>
                  <a:lnTo>
                    <a:pt x="477271" y="20718"/>
                  </a:lnTo>
                  <a:lnTo>
                    <a:pt x="476655" y="19481"/>
                  </a:lnTo>
                  <a:lnTo>
                    <a:pt x="475884" y="18244"/>
                  </a:lnTo>
                  <a:lnTo>
                    <a:pt x="475644" y="17162"/>
                  </a:lnTo>
                  <a:lnTo>
                    <a:pt x="475652" y="13760"/>
                  </a:lnTo>
                  <a:lnTo>
                    <a:pt x="475884" y="12833"/>
                  </a:lnTo>
                  <a:lnTo>
                    <a:pt x="482359" y="7421"/>
                  </a:lnTo>
                  <a:lnTo>
                    <a:pt x="489145" y="7421"/>
                  </a:lnTo>
                  <a:lnTo>
                    <a:pt x="486986" y="6339"/>
                  </a:lnTo>
                  <a:lnTo>
                    <a:pt x="485289" y="5875"/>
                  </a:lnTo>
                  <a:close/>
                </a:path>
                <a:path w="494029" h="102870">
                  <a:moveTo>
                    <a:pt x="489145" y="7421"/>
                  </a:moveTo>
                  <a:lnTo>
                    <a:pt x="484982" y="7421"/>
                  </a:lnTo>
                  <a:lnTo>
                    <a:pt x="486369" y="7885"/>
                  </a:lnTo>
                  <a:lnTo>
                    <a:pt x="487757" y="8503"/>
                  </a:lnTo>
                  <a:lnTo>
                    <a:pt x="488991" y="9277"/>
                  </a:lnTo>
                  <a:lnTo>
                    <a:pt x="490070" y="10204"/>
                  </a:lnTo>
                  <a:lnTo>
                    <a:pt x="490687" y="11441"/>
                  </a:lnTo>
                  <a:lnTo>
                    <a:pt x="491458" y="12833"/>
                  </a:lnTo>
                  <a:lnTo>
                    <a:pt x="491805" y="13760"/>
                  </a:lnTo>
                  <a:lnTo>
                    <a:pt x="491818" y="17162"/>
                  </a:lnTo>
                  <a:lnTo>
                    <a:pt x="491458" y="18244"/>
                  </a:lnTo>
                  <a:lnTo>
                    <a:pt x="490687" y="19481"/>
                  </a:lnTo>
                  <a:lnTo>
                    <a:pt x="490070" y="20718"/>
                  </a:lnTo>
                  <a:lnTo>
                    <a:pt x="488991" y="21800"/>
                  </a:lnTo>
                  <a:lnTo>
                    <a:pt x="487757" y="22419"/>
                  </a:lnTo>
                  <a:lnTo>
                    <a:pt x="486524" y="23192"/>
                  </a:lnTo>
                  <a:lnTo>
                    <a:pt x="485136" y="23501"/>
                  </a:lnTo>
                  <a:lnTo>
                    <a:pt x="489146" y="23501"/>
                  </a:lnTo>
                  <a:lnTo>
                    <a:pt x="493463" y="17162"/>
                  </a:lnTo>
                  <a:lnTo>
                    <a:pt x="493463" y="13760"/>
                  </a:lnTo>
                  <a:lnTo>
                    <a:pt x="493001" y="12214"/>
                  </a:lnTo>
                  <a:lnTo>
                    <a:pt x="491998" y="10514"/>
                  </a:lnTo>
                  <a:lnTo>
                    <a:pt x="491304" y="9122"/>
                  </a:lnTo>
                  <a:lnTo>
                    <a:pt x="490070" y="7885"/>
                  </a:lnTo>
                  <a:lnTo>
                    <a:pt x="489145" y="7421"/>
                  </a:lnTo>
                  <a:close/>
                </a:path>
                <a:path w="494029" h="102870">
                  <a:moveTo>
                    <a:pt x="485136" y="10514"/>
                  </a:moveTo>
                  <a:lnTo>
                    <a:pt x="479430" y="10514"/>
                  </a:lnTo>
                  <a:lnTo>
                    <a:pt x="479430" y="20873"/>
                  </a:lnTo>
                  <a:lnTo>
                    <a:pt x="481126" y="20873"/>
                  </a:lnTo>
                  <a:lnTo>
                    <a:pt x="481126" y="16389"/>
                  </a:lnTo>
                  <a:lnTo>
                    <a:pt x="484828" y="16389"/>
                  </a:lnTo>
                  <a:lnTo>
                    <a:pt x="484518" y="16234"/>
                  </a:lnTo>
                  <a:lnTo>
                    <a:pt x="485444" y="16079"/>
                  </a:lnTo>
                  <a:lnTo>
                    <a:pt x="486215" y="15770"/>
                  </a:lnTo>
                  <a:lnTo>
                    <a:pt x="486987" y="14997"/>
                  </a:lnTo>
                  <a:lnTo>
                    <a:pt x="481126" y="14997"/>
                  </a:lnTo>
                  <a:lnTo>
                    <a:pt x="481126" y="11904"/>
                  </a:lnTo>
                  <a:lnTo>
                    <a:pt x="487089" y="11904"/>
                  </a:lnTo>
                  <a:lnTo>
                    <a:pt x="486677" y="11286"/>
                  </a:lnTo>
                  <a:lnTo>
                    <a:pt x="485753" y="10667"/>
                  </a:lnTo>
                  <a:lnTo>
                    <a:pt x="485136" y="10514"/>
                  </a:lnTo>
                  <a:close/>
                </a:path>
                <a:path w="494029" h="102870">
                  <a:moveTo>
                    <a:pt x="484828" y="16389"/>
                  </a:moveTo>
                  <a:lnTo>
                    <a:pt x="482668" y="16389"/>
                  </a:lnTo>
                  <a:lnTo>
                    <a:pt x="483130" y="16544"/>
                  </a:lnTo>
                  <a:lnTo>
                    <a:pt x="483439" y="16852"/>
                  </a:lnTo>
                  <a:lnTo>
                    <a:pt x="483903" y="17162"/>
                  </a:lnTo>
                  <a:lnTo>
                    <a:pt x="484518" y="17934"/>
                  </a:lnTo>
                  <a:lnTo>
                    <a:pt x="485289" y="19171"/>
                  </a:lnTo>
                  <a:lnTo>
                    <a:pt x="486215" y="20873"/>
                  </a:lnTo>
                  <a:lnTo>
                    <a:pt x="488219" y="20873"/>
                  </a:lnTo>
                  <a:lnTo>
                    <a:pt x="486898" y="18708"/>
                  </a:lnTo>
                  <a:lnTo>
                    <a:pt x="486369" y="17781"/>
                  </a:lnTo>
                  <a:lnTo>
                    <a:pt x="485753" y="17162"/>
                  </a:lnTo>
                  <a:lnTo>
                    <a:pt x="485444" y="16697"/>
                  </a:lnTo>
                  <a:lnTo>
                    <a:pt x="484828" y="16389"/>
                  </a:lnTo>
                  <a:close/>
                </a:path>
                <a:path w="494029" h="102870">
                  <a:moveTo>
                    <a:pt x="487089" y="11904"/>
                  </a:moveTo>
                  <a:lnTo>
                    <a:pt x="484365" y="11904"/>
                  </a:lnTo>
                  <a:lnTo>
                    <a:pt x="485289" y="12369"/>
                  </a:lnTo>
                  <a:lnTo>
                    <a:pt x="485444" y="12523"/>
                  </a:lnTo>
                  <a:lnTo>
                    <a:pt x="485599" y="12833"/>
                  </a:lnTo>
                  <a:lnTo>
                    <a:pt x="485675" y="14070"/>
                  </a:lnTo>
                  <a:lnTo>
                    <a:pt x="485598" y="14225"/>
                  </a:lnTo>
                  <a:lnTo>
                    <a:pt x="485136" y="14533"/>
                  </a:lnTo>
                  <a:lnTo>
                    <a:pt x="484827" y="14843"/>
                  </a:lnTo>
                  <a:lnTo>
                    <a:pt x="484210" y="14997"/>
                  </a:lnTo>
                  <a:lnTo>
                    <a:pt x="486987" y="14997"/>
                  </a:lnTo>
                  <a:lnTo>
                    <a:pt x="487295" y="14688"/>
                  </a:lnTo>
                  <a:lnTo>
                    <a:pt x="487410" y="14225"/>
                  </a:lnTo>
                  <a:lnTo>
                    <a:pt x="487295" y="12214"/>
                  </a:lnTo>
                  <a:lnTo>
                    <a:pt x="487089" y="11904"/>
                  </a:lnTo>
                  <a:close/>
                </a:path>
                <a:path w="494029" h="102870">
                  <a:moveTo>
                    <a:pt x="368710" y="27367"/>
                  </a:moveTo>
                  <a:lnTo>
                    <a:pt x="361462" y="27367"/>
                  </a:lnTo>
                  <a:lnTo>
                    <a:pt x="354985" y="28912"/>
                  </a:lnTo>
                  <a:lnTo>
                    <a:pt x="343574" y="35097"/>
                  </a:lnTo>
                  <a:lnTo>
                    <a:pt x="338947" y="39582"/>
                  </a:lnTo>
                  <a:lnTo>
                    <a:pt x="335864" y="45457"/>
                  </a:lnTo>
                  <a:lnTo>
                    <a:pt x="332625" y="51487"/>
                  </a:lnTo>
                  <a:lnTo>
                    <a:pt x="331227" y="56949"/>
                  </a:lnTo>
                  <a:lnTo>
                    <a:pt x="331177" y="72487"/>
                  </a:lnTo>
                  <a:lnTo>
                    <a:pt x="332625" y="79162"/>
                  </a:lnTo>
                  <a:lnTo>
                    <a:pt x="335947" y="85039"/>
                  </a:lnTo>
                  <a:lnTo>
                    <a:pt x="338947" y="90605"/>
                  </a:lnTo>
                  <a:lnTo>
                    <a:pt x="343574" y="94933"/>
                  </a:lnTo>
                  <a:lnTo>
                    <a:pt x="349742" y="98026"/>
                  </a:lnTo>
                  <a:lnTo>
                    <a:pt x="355756" y="100963"/>
                  </a:lnTo>
                  <a:lnTo>
                    <a:pt x="362078" y="102355"/>
                  </a:lnTo>
                  <a:lnTo>
                    <a:pt x="368863" y="102355"/>
                  </a:lnTo>
                  <a:lnTo>
                    <a:pt x="399620" y="86894"/>
                  </a:lnTo>
                  <a:lnTo>
                    <a:pt x="363774" y="86894"/>
                  </a:lnTo>
                  <a:lnTo>
                    <a:pt x="359456" y="85039"/>
                  </a:lnTo>
                  <a:lnTo>
                    <a:pt x="356064" y="81328"/>
                  </a:lnTo>
                  <a:lnTo>
                    <a:pt x="352672" y="77462"/>
                  </a:lnTo>
                  <a:lnTo>
                    <a:pt x="350975" y="72050"/>
                  </a:lnTo>
                  <a:lnTo>
                    <a:pt x="351070" y="57517"/>
                  </a:lnTo>
                  <a:lnTo>
                    <a:pt x="352672" y="52260"/>
                  </a:lnTo>
                  <a:lnTo>
                    <a:pt x="356064" y="48549"/>
                  </a:lnTo>
                  <a:lnTo>
                    <a:pt x="359456" y="44683"/>
                  </a:lnTo>
                  <a:lnTo>
                    <a:pt x="363774" y="42828"/>
                  </a:lnTo>
                  <a:lnTo>
                    <a:pt x="399883" y="42828"/>
                  </a:lnTo>
                  <a:lnTo>
                    <a:pt x="395850" y="37881"/>
                  </a:lnTo>
                  <a:lnTo>
                    <a:pt x="390156" y="33303"/>
                  </a:lnTo>
                  <a:lnTo>
                    <a:pt x="383726" y="30015"/>
                  </a:lnTo>
                  <a:lnTo>
                    <a:pt x="376572" y="28031"/>
                  </a:lnTo>
                  <a:lnTo>
                    <a:pt x="368710" y="27367"/>
                  </a:lnTo>
                  <a:close/>
                </a:path>
                <a:path w="494029" h="102870">
                  <a:moveTo>
                    <a:pt x="423915" y="28912"/>
                  </a:moveTo>
                  <a:lnTo>
                    <a:pt x="403715" y="28912"/>
                  </a:lnTo>
                  <a:lnTo>
                    <a:pt x="433167" y="100810"/>
                  </a:lnTo>
                  <a:lnTo>
                    <a:pt x="450439" y="100810"/>
                  </a:lnTo>
                  <a:lnTo>
                    <a:pt x="459667" y="77925"/>
                  </a:lnTo>
                  <a:lnTo>
                    <a:pt x="441650" y="77925"/>
                  </a:lnTo>
                  <a:lnTo>
                    <a:pt x="437794" y="65712"/>
                  </a:lnTo>
                  <a:lnTo>
                    <a:pt x="423915" y="28912"/>
                  </a:lnTo>
                  <a:close/>
                </a:path>
                <a:path w="494029" h="102870">
                  <a:moveTo>
                    <a:pt x="399883" y="42828"/>
                  </a:moveTo>
                  <a:lnTo>
                    <a:pt x="373799" y="42828"/>
                  </a:lnTo>
                  <a:lnTo>
                    <a:pt x="377962" y="44683"/>
                  </a:lnTo>
                  <a:lnTo>
                    <a:pt x="381354" y="48549"/>
                  </a:lnTo>
                  <a:lnTo>
                    <a:pt x="384747" y="52260"/>
                  </a:lnTo>
                  <a:lnTo>
                    <a:pt x="386545" y="57517"/>
                  </a:lnTo>
                  <a:lnTo>
                    <a:pt x="386546" y="72050"/>
                  </a:lnTo>
                  <a:lnTo>
                    <a:pt x="384747" y="77462"/>
                  </a:lnTo>
                  <a:lnTo>
                    <a:pt x="381354" y="81328"/>
                  </a:lnTo>
                  <a:lnTo>
                    <a:pt x="377962" y="85039"/>
                  </a:lnTo>
                  <a:lnTo>
                    <a:pt x="373799" y="86894"/>
                  </a:lnTo>
                  <a:lnTo>
                    <a:pt x="399620" y="86894"/>
                  </a:lnTo>
                  <a:lnTo>
                    <a:pt x="406272" y="63856"/>
                  </a:lnTo>
                  <a:lnTo>
                    <a:pt x="405695" y="56949"/>
                  </a:lnTo>
                  <a:lnTo>
                    <a:pt x="403753" y="49921"/>
                  </a:lnTo>
                  <a:lnTo>
                    <a:pt x="400481" y="43561"/>
                  </a:lnTo>
                  <a:lnTo>
                    <a:pt x="399883" y="42828"/>
                  </a:lnTo>
                  <a:close/>
                </a:path>
                <a:path w="494029" h="102870">
                  <a:moveTo>
                    <a:pt x="479430" y="28912"/>
                  </a:moveTo>
                  <a:lnTo>
                    <a:pt x="459691" y="28912"/>
                  </a:lnTo>
                  <a:lnTo>
                    <a:pt x="445813" y="65712"/>
                  </a:lnTo>
                  <a:lnTo>
                    <a:pt x="444271" y="69731"/>
                  </a:lnTo>
                  <a:lnTo>
                    <a:pt x="442729" y="74679"/>
                  </a:lnTo>
                  <a:lnTo>
                    <a:pt x="441650" y="77925"/>
                  </a:lnTo>
                  <a:lnTo>
                    <a:pt x="459667" y="77925"/>
                  </a:lnTo>
                  <a:lnTo>
                    <a:pt x="479430" y="28912"/>
                  </a:lnTo>
                  <a:close/>
                </a:path>
                <a:path w="494029" h="102870">
                  <a:moveTo>
                    <a:pt x="112726" y="27367"/>
                  </a:moveTo>
                  <a:lnTo>
                    <a:pt x="105632" y="27367"/>
                  </a:lnTo>
                  <a:lnTo>
                    <a:pt x="99155" y="28912"/>
                  </a:lnTo>
                  <a:lnTo>
                    <a:pt x="75348" y="72487"/>
                  </a:lnTo>
                  <a:lnTo>
                    <a:pt x="76795" y="79162"/>
                  </a:lnTo>
                  <a:lnTo>
                    <a:pt x="106249" y="102355"/>
                  </a:lnTo>
                  <a:lnTo>
                    <a:pt x="112880" y="102355"/>
                  </a:lnTo>
                  <a:lnTo>
                    <a:pt x="143712" y="86894"/>
                  </a:lnTo>
                  <a:lnTo>
                    <a:pt x="107791" y="86894"/>
                  </a:lnTo>
                  <a:lnTo>
                    <a:pt x="103473" y="85039"/>
                  </a:lnTo>
                  <a:lnTo>
                    <a:pt x="100081" y="81328"/>
                  </a:lnTo>
                  <a:lnTo>
                    <a:pt x="96688" y="77462"/>
                  </a:lnTo>
                  <a:lnTo>
                    <a:pt x="94992" y="72050"/>
                  </a:lnTo>
                  <a:lnTo>
                    <a:pt x="95086" y="57517"/>
                  </a:lnTo>
                  <a:lnTo>
                    <a:pt x="96688" y="52260"/>
                  </a:lnTo>
                  <a:lnTo>
                    <a:pt x="100081" y="48549"/>
                  </a:lnTo>
                  <a:lnTo>
                    <a:pt x="103473" y="44683"/>
                  </a:lnTo>
                  <a:lnTo>
                    <a:pt x="107791" y="42828"/>
                  </a:lnTo>
                  <a:lnTo>
                    <a:pt x="143920" y="42828"/>
                  </a:lnTo>
                  <a:lnTo>
                    <a:pt x="139866" y="37881"/>
                  </a:lnTo>
                  <a:lnTo>
                    <a:pt x="134194" y="33303"/>
                  </a:lnTo>
                  <a:lnTo>
                    <a:pt x="127799" y="30015"/>
                  </a:lnTo>
                  <a:lnTo>
                    <a:pt x="120653" y="28031"/>
                  </a:lnTo>
                  <a:lnTo>
                    <a:pt x="112726" y="27367"/>
                  </a:lnTo>
                  <a:close/>
                </a:path>
                <a:path w="494029" h="102870">
                  <a:moveTo>
                    <a:pt x="23749" y="1545"/>
                  </a:moveTo>
                  <a:lnTo>
                    <a:pt x="0" y="1545"/>
                  </a:lnTo>
                  <a:lnTo>
                    <a:pt x="36855" y="59063"/>
                  </a:lnTo>
                  <a:lnTo>
                    <a:pt x="36855" y="100810"/>
                  </a:lnTo>
                  <a:lnTo>
                    <a:pt x="57210" y="100810"/>
                  </a:lnTo>
                  <a:lnTo>
                    <a:pt x="57309" y="59063"/>
                  </a:lnTo>
                  <a:lnTo>
                    <a:pt x="69017" y="40819"/>
                  </a:lnTo>
                  <a:lnTo>
                    <a:pt x="47496" y="40819"/>
                  </a:lnTo>
                  <a:lnTo>
                    <a:pt x="23749" y="1545"/>
                  </a:lnTo>
                  <a:close/>
                </a:path>
                <a:path w="494029" h="102870">
                  <a:moveTo>
                    <a:pt x="143920" y="42828"/>
                  </a:moveTo>
                  <a:lnTo>
                    <a:pt x="117815" y="42828"/>
                  </a:lnTo>
                  <a:lnTo>
                    <a:pt x="122132" y="44683"/>
                  </a:lnTo>
                  <a:lnTo>
                    <a:pt x="125525" y="48549"/>
                  </a:lnTo>
                  <a:lnTo>
                    <a:pt x="128917" y="52260"/>
                  </a:lnTo>
                  <a:lnTo>
                    <a:pt x="130565" y="57517"/>
                  </a:lnTo>
                  <a:lnTo>
                    <a:pt x="130567" y="72050"/>
                  </a:lnTo>
                  <a:lnTo>
                    <a:pt x="128917" y="77462"/>
                  </a:lnTo>
                  <a:lnTo>
                    <a:pt x="125525" y="81328"/>
                  </a:lnTo>
                  <a:lnTo>
                    <a:pt x="122132" y="85039"/>
                  </a:lnTo>
                  <a:lnTo>
                    <a:pt x="117815" y="86894"/>
                  </a:lnTo>
                  <a:lnTo>
                    <a:pt x="143712" y="86894"/>
                  </a:lnTo>
                  <a:lnTo>
                    <a:pt x="144456" y="86002"/>
                  </a:lnTo>
                  <a:lnTo>
                    <a:pt x="147827" y="79607"/>
                  </a:lnTo>
                  <a:lnTo>
                    <a:pt x="149838" y="72487"/>
                  </a:lnTo>
                  <a:lnTo>
                    <a:pt x="150480" y="64938"/>
                  </a:lnTo>
                  <a:lnTo>
                    <a:pt x="150439" y="63856"/>
                  </a:lnTo>
                  <a:lnTo>
                    <a:pt x="149841" y="56949"/>
                  </a:lnTo>
                  <a:lnTo>
                    <a:pt x="147846" y="49921"/>
                  </a:lnTo>
                  <a:lnTo>
                    <a:pt x="144521" y="43561"/>
                  </a:lnTo>
                  <a:lnTo>
                    <a:pt x="143920" y="42828"/>
                  </a:lnTo>
                  <a:close/>
                </a:path>
                <a:path w="494029" h="102870">
                  <a:moveTo>
                    <a:pt x="94221" y="1545"/>
                  </a:moveTo>
                  <a:lnTo>
                    <a:pt x="70782" y="1545"/>
                  </a:lnTo>
                  <a:lnTo>
                    <a:pt x="47496" y="40819"/>
                  </a:lnTo>
                  <a:lnTo>
                    <a:pt x="69017" y="40819"/>
                  </a:lnTo>
                  <a:lnTo>
                    <a:pt x="94221" y="1545"/>
                  </a:lnTo>
                  <a:close/>
                </a:path>
                <a:path w="494029" h="102870">
                  <a:moveTo>
                    <a:pt x="281274" y="0"/>
                  </a:moveTo>
                  <a:lnTo>
                    <a:pt x="271713" y="0"/>
                  </a:lnTo>
                  <a:lnTo>
                    <a:pt x="263540" y="1545"/>
                  </a:lnTo>
                  <a:lnTo>
                    <a:pt x="234954" y="29581"/>
                  </a:lnTo>
                  <a:lnTo>
                    <a:pt x="231311" y="50868"/>
                  </a:lnTo>
                  <a:lnTo>
                    <a:pt x="231663" y="57913"/>
                  </a:lnTo>
                  <a:lnTo>
                    <a:pt x="249293" y="92397"/>
                  </a:lnTo>
                  <a:lnTo>
                    <a:pt x="282354" y="102510"/>
                  </a:lnTo>
                  <a:lnTo>
                    <a:pt x="290681" y="102510"/>
                  </a:lnTo>
                  <a:lnTo>
                    <a:pt x="298853" y="100963"/>
                  </a:lnTo>
                  <a:lnTo>
                    <a:pt x="315045" y="94780"/>
                  </a:lnTo>
                  <a:lnTo>
                    <a:pt x="321213" y="91222"/>
                  </a:lnTo>
                  <a:lnTo>
                    <a:pt x="325377" y="87048"/>
                  </a:lnTo>
                  <a:lnTo>
                    <a:pt x="325377" y="85347"/>
                  </a:lnTo>
                  <a:lnTo>
                    <a:pt x="272484" y="85347"/>
                  </a:lnTo>
                  <a:lnTo>
                    <a:pt x="265545" y="82410"/>
                  </a:lnTo>
                  <a:lnTo>
                    <a:pt x="252129" y="50095"/>
                  </a:lnTo>
                  <a:lnTo>
                    <a:pt x="252620" y="42381"/>
                  </a:lnTo>
                  <a:lnTo>
                    <a:pt x="272329" y="17007"/>
                  </a:lnTo>
                  <a:lnTo>
                    <a:pt x="320228" y="17007"/>
                  </a:lnTo>
                  <a:lnTo>
                    <a:pt x="317512" y="12833"/>
                  </a:lnTo>
                  <a:lnTo>
                    <a:pt x="310573" y="7730"/>
                  </a:lnTo>
                  <a:lnTo>
                    <a:pt x="304759" y="4305"/>
                  </a:lnTo>
                  <a:lnTo>
                    <a:pt x="297948" y="1894"/>
                  </a:lnTo>
                  <a:lnTo>
                    <a:pt x="290124" y="468"/>
                  </a:lnTo>
                  <a:lnTo>
                    <a:pt x="281274" y="0"/>
                  </a:lnTo>
                  <a:close/>
                </a:path>
                <a:path w="494029" h="102870">
                  <a:moveTo>
                    <a:pt x="325377" y="47621"/>
                  </a:moveTo>
                  <a:lnTo>
                    <a:pt x="281583" y="47621"/>
                  </a:lnTo>
                  <a:lnTo>
                    <a:pt x="281583" y="64320"/>
                  </a:lnTo>
                  <a:lnTo>
                    <a:pt x="304868" y="64320"/>
                  </a:lnTo>
                  <a:lnTo>
                    <a:pt x="304868" y="76843"/>
                  </a:lnTo>
                  <a:lnTo>
                    <a:pt x="301783" y="79317"/>
                  </a:lnTo>
                  <a:lnTo>
                    <a:pt x="298082" y="81328"/>
                  </a:lnTo>
                  <a:lnTo>
                    <a:pt x="293919" y="82873"/>
                  </a:lnTo>
                  <a:lnTo>
                    <a:pt x="289601" y="84574"/>
                  </a:lnTo>
                  <a:lnTo>
                    <a:pt x="285283" y="85347"/>
                  </a:lnTo>
                  <a:lnTo>
                    <a:pt x="325377" y="85347"/>
                  </a:lnTo>
                  <a:lnTo>
                    <a:pt x="325377" y="47621"/>
                  </a:lnTo>
                  <a:close/>
                </a:path>
                <a:path w="494029" h="102870">
                  <a:moveTo>
                    <a:pt x="320228" y="17007"/>
                  </a:moveTo>
                  <a:lnTo>
                    <a:pt x="287134" y="17007"/>
                  </a:lnTo>
                  <a:lnTo>
                    <a:pt x="292068" y="18399"/>
                  </a:lnTo>
                  <a:lnTo>
                    <a:pt x="295923" y="21337"/>
                  </a:lnTo>
                  <a:lnTo>
                    <a:pt x="299779" y="24119"/>
                  </a:lnTo>
                  <a:lnTo>
                    <a:pt x="302400" y="27985"/>
                  </a:lnTo>
                  <a:lnTo>
                    <a:pt x="303942" y="32778"/>
                  </a:lnTo>
                  <a:lnTo>
                    <a:pt x="324143" y="29067"/>
                  </a:lnTo>
                  <a:lnTo>
                    <a:pt x="322139" y="19945"/>
                  </a:lnTo>
                  <a:lnTo>
                    <a:pt x="320228" y="17007"/>
                  </a:lnTo>
                  <a:close/>
                </a:path>
                <a:path w="494029" h="102870">
                  <a:moveTo>
                    <a:pt x="175950" y="28912"/>
                  </a:moveTo>
                  <a:lnTo>
                    <a:pt x="156674" y="28912"/>
                  </a:lnTo>
                  <a:lnTo>
                    <a:pt x="156702" y="81328"/>
                  </a:lnTo>
                  <a:lnTo>
                    <a:pt x="176104" y="102355"/>
                  </a:lnTo>
                  <a:lnTo>
                    <a:pt x="185820" y="102355"/>
                  </a:lnTo>
                  <a:lnTo>
                    <a:pt x="190291" y="101273"/>
                  </a:lnTo>
                  <a:lnTo>
                    <a:pt x="198927" y="96944"/>
                  </a:lnTo>
                  <a:lnTo>
                    <a:pt x="202474" y="93851"/>
                  </a:lnTo>
                  <a:lnTo>
                    <a:pt x="205096" y="90140"/>
                  </a:lnTo>
                  <a:lnTo>
                    <a:pt x="223137" y="90140"/>
                  </a:lnTo>
                  <a:lnTo>
                    <a:pt x="223137" y="87976"/>
                  </a:lnTo>
                  <a:lnTo>
                    <a:pt x="185202" y="87976"/>
                  </a:lnTo>
                  <a:lnTo>
                    <a:pt x="182890" y="87203"/>
                  </a:lnTo>
                  <a:lnTo>
                    <a:pt x="175950" y="72050"/>
                  </a:lnTo>
                  <a:lnTo>
                    <a:pt x="175950" y="28912"/>
                  </a:lnTo>
                  <a:close/>
                </a:path>
                <a:path w="494029" h="102870">
                  <a:moveTo>
                    <a:pt x="223137" y="90140"/>
                  </a:moveTo>
                  <a:lnTo>
                    <a:pt x="205096" y="90140"/>
                  </a:lnTo>
                  <a:lnTo>
                    <a:pt x="205096" y="100810"/>
                  </a:lnTo>
                  <a:lnTo>
                    <a:pt x="223137" y="100810"/>
                  </a:lnTo>
                  <a:lnTo>
                    <a:pt x="223137" y="90140"/>
                  </a:lnTo>
                  <a:close/>
                </a:path>
                <a:path w="494029" h="102870">
                  <a:moveTo>
                    <a:pt x="223137" y="28912"/>
                  </a:moveTo>
                  <a:lnTo>
                    <a:pt x="203708" y="28912"/>
                  </a:lnTo>
                  <a:lnTo>
                    <a:pt x="203708" y="69576"/>
                  </a:lnTo>
                  <a:lnTo>
                    <a:pt x="203245" y="76070"/>
                  </a:lnTo>
                  <a:lnTo>
                    <a:pt x="191371" y="87976"/>
                  </a:lnTo>
                  <a:lnTo>
                    <a:pt x="223137" y="87976"/>
                  </a:lnTo>
                  <a:lnTo>
                    <a:pt x="223137" y="28912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412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4764023" y="1014983"/>
            <a:ext cx="7019925" cy="5438140"/>
            <a:chOff x="4764023" y="1014983"/>
            <a:chExt cx="7019925" cy="543814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64023" y="1014983"/>
              <a:ext cx="7019544" cy="543763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4895940" y="1132677"/>
              <a:ext cx="6756400" cy="5201920"/>
            </a:xfrm>
            <a:custGeom>
              <a:avLst/>
              <a:gdLst/>
              <a:ahLst/>
              <a:cxnLst/>
              <a:rect l="l" t="t" r="r" b="b"/>
              <a:pathLst>
                <a:path w="6756400" h="5201920">
                  <a:moveTo>
                    <a:pt x="6421735" y="0"/>
                  </a:moveTo>
                  <a:lnTo>
                    <a:pt x="334322" y="0"/>
                  </a:lnTo>
                  <a:lnTo>
                    <a:pt x="284918" y="3624"/>
                  </a:lnTo>
                  <a:lnTo>
                    <a:pt x="237765" y="14154"/>
                  </a:lnTo>
                  <a:lnTo>
                    <a:pt x="193380" y="31072"/>
                  </a:lnTo>
                  <a:lnTo>
                    <a:pt x="152280" y="53861"/>
                  </a:lnTo>
                  <a:lnTo>
                    <a:pt x="114982" y="82003"/>
                  </a:lnTo>
                  <a:lnTo>
                    <a:pt x="82003" y="114982"/>
                  </a:lnTo>
                  <a:lnTo>
                    <a:pt x="53861" y="152280"/>
                  </a:lnTo>
                  <a:lnTo>
                    <a:pt x="31072" y="193380"/>
                  </a:lnTo>
                  <a:lnTo>
                    <a:pt x="14154" y="237765"/>
                  </a:lnTo>
                  <a:lnTo>
                    <a:pt x="3624" y="284918"/>
                  </a:lnTo>
                  <a:lnTo>
                    <a:pt x="0" y="334322"/>
                  </a:lnTo>
                  <a:lnTo>
                    <a:pt x="0" y="4867538"/>
                  </a:lnTo>
                  <a:lnTo>
                    <a:pt x="3624" y="4916941"/>
                  </a:lnTo>
                  <a:lnTo>
                    <a:pt x="14154" y="4964095"/>
                  </a:lnTo>
                  <a:lnTo>
                    <a:pt x="31072" y="5008480"/>
                  </a:lnTo>
                  <a:lnTo>
                    <a:pt x="53861" y="5049580"/>
                  </a:lnTo>
                  <a:lnTo>
                    <a:pt x="82003" y="5086878"/>
                  </a:lnTo>
                  <a:lnTo>
                    <a:pt x="114982" y="5119857"/>
                  </a:lnTo>
                  <a:lnTo>
                    <a:pt x="152280" y="5147999"/>
                  </a:lnTo>
                  <a:lnTo>
                    <a:pt x="193380" y="5170788"/>
                  </a:lnTo>
                  <a:lnTo>
                    <a:pt x="237765" y="5187706"/>
                  </a:lnTo>
                  <a:lnTo>
                    <a:pt x="284918" y="5198236"/>
                  </a:lnTo>
                  <a:lnTo>
                    <a:pt x="334322" y="5201861"/>
                  </a:lnTo>
                  <a:lnTo>
                    <a:pt x="6421735" y="5201861"/>
                  </a:lnTo>
                  <a:lnTo>
                    <a:pt x="6471139" y="5198236"/>
                  </a:lnTo>
                  <a:lnTo>
                    <a:pt x="6518292" y="5187706"/>
                  </a:lnTo>
                  <a:lnTo>
                    <a:pt x="6562678" y="5170788"/>
                  </a:lnTo>
                  <a:lnTo>
                    <a:pt x="6603778" y="5147999"/>
                  </a:lnTo>
                  <a:lnTo>
                    <a:pt x="6641076" y="5119857"/>
                  </a:lnTo>
                  <a:lnTo>
                    <a:pt x="6674055" y="5086878"/>
                  </a:lnTo>
                  <a:lnTo>
                    <a:pt x="6702197" y="5049580"/>
                  </a:lnTo>
                  <a:lnTo>
                    <a:pt x="6724986" y="5008480"/>
                  </a:lnTo>
                  <a:lnTo>
                    <a:pt x="6741904" y="4964095"/>
                  </a:lnTo>
                  <a:lnTo>
                    <a:pt x="6752434" y="4916941"/>
                  </a:lnTo>
                  <a:lnTo>
                    <a:pt x="6756059" y="4867538"/>
                  </a:lnTo>
                  <a:lnTo>
                    <a:pt x="6756059" y="334322"/>
                  </a:lnTo>
                  <a:lnTo>
                    <a:pt x="6752434" y="284918"/>
                  </a:lnTo>
                  <a:lnTo>
                    <a:pt x="6741904" y="237765"/>
                  </a:lnTo>
                  <a:lnTo>
                    <a:pt x="6724986" y="193380"/>
                  </a:lnTo>
                  <a:lnTo>
                    <a:pt x="6702197" y="152280"/>
                  </a:lnTo>
                  <a:lnTo>
                    <a:pt x="6674055" y="114982"/>
                  </a:lnTo>
                  <a:lnTo>
                    <a:pt x="6641076" y="82003"/>
                  </a:lnTo>
                  <a:lnTo>
                    <a:pt x="6603778" y="53861"/>
                  </a:lnTo>
                  <a:lnTo>
                    <a:pt x="6562678" y="31072"/>
                  </a:lnTo>
                  <a:lnTo>
                    <a:pt x="6518292" y="14154"/>
                  </a:lnTo>
                  <a:lnTo>
                    <a:pt x="6471139" y="3624"/>
                  </a:lnTo>
                  <a:lnTo>
                    <a:pt x="6421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27300" y="1068324"/>
            <a:ext cx="3298190" cy="2710815"/>
          </a:xfrm>
          <a:prstGeom prst="rect"/>
        </p:spPr>
        <p:txBody>
          <a:bodyPr wrap="square" lIns="0" tIns="60960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80"/>
              </a:spcBef>
            </a:pPr>
            <a:r>
              <a:rPr dirty="0" spc="-150"/>
              <a:t>Online</a:t>
            </a:r>
            <a:r>
              <a:rPr dirty="0" spc="-415"/>
              <a:t> </a:t>
            </a:r>
            <a:r>
              <a:rPr dirty="0" spc="-195"/>
              <a:t>and</a:t>
            </a:r>
            <a:r>
              <a:rPr dirty="0" spc="-415"/>
              <a:t> </a:t>
            </a:r>
            <a:r>
              <a:rPr dirty="0" spc="-290"/>
              <a:t>TV </a:t>
            </a:r>
            <a:r>
              <a:rPr dirty="0" spc="-204"/>
              <a:t>are</a:t>
            </a:r>
            <a:r>
              <a:rPr dirty="0" spc="-425"/>
              <a:t> </a:t>
            </a:r>
            <a:r>
              <a:rPr dirty="0" spc="-195"/>
              <a:t>the</a:t>
            </a:r>
            <a:r>
              <a:rPr dirty="0" spc="-420"/>
              <a:t> </a:t>
            </a:r>
            <a:r>
              <a:rPr dirty="0" spc="-204"/>
              <a:t>channels </a:t>
            </a:r>
            <a:r>
              <a:rPr dirty="0" spc="-240"/>
              <a:t>most</a:t>
            </a:r>
            <a:r>
              <a:rPr dirty="0" spc="-405"/>
              <a:t> </a:t>
            </a:r>
            <a:r>
              <a:rPr dirty="0" spc="-10"/>
              <a:t>likely</a:t>
            </a:r>
          </a:p>
          <a:p>
            <a:pPr marL="12700" marR="250825">
              <a:lnSpc>
                <a:spcPct val="89700"/>
              </a:lnSpc>
              <a:spcBef>
                <a:spcPts val="60"/>
              </a:spcBef>
            </a:pPr>
            <a:r>
              <a:rPr dirty="0" spc="-185"/>
              <a:t>to</a:t>
            </a:r>
            <a:r>
              <a:rPr dirty="0" spc="-430"/>
              <a:t> </a:t>
            </a:r>
            <a:r>
              <a:rPr dirty="0" spc="-145"/>
              <a:t>grab</a:t>
            </a:r>
            <a:r>
              <a:rPr dirty="0" spc="-415"/>
              <a:t> </a:t>
            </a:r>
            <a:r>
              <a:rPr dirty="0" spc="-25"/>
              <a:t>the </a:t>
            </a:r>
            <a:r>
              <a:rPr dirty="0" spc="-195"/>
              <a:t>attention</a:t>
            </a:r>
            <a:r>
              <a:rPr dirty="0" spc="-395"/>
              <a:t> </a:t>
            </a:r>
            <a:r>
              <a:rPr dirty="0" spc="-95"/>
              <a:t>of</a:t>
            </a:r>
            <a:r>
              <a:rPr dirty="0" spc="-390"/>
              <a:t> </a:t>
            </a:r>
            <a:r>
              <a:rPr dirty="0" spc="-25"/>
              <a:t>ad </a:t>
            </a:r>
            <a:r>
              <a:rPr dirty="0" spc="-204"/>
              <a:t>accepting</a:t>
            </a:r>
            <a:r>
              <a:rPr dirty="0" spc="-395"/>
              <a:t> </a:t>
            </a:r>
            <a:r>
              <a:rPr dirty="0" spc="-175"/>
              <a:t>Brits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527300" y="5883655"/>
            <a:ext cx="2270760" cy="59563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Datasets</a:t>
            </a:r>
            <a:r>
              <a:rPr dirty="0" sz="9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accessed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–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YouGov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Profiles+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GB: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0">
                <a:solidFill>
                  <a:srgbClr val="FFFFFF"/>
                </a:solidFill>
                <a:latin typeface="Lucida Sans"/>
                <a:cs typeface="Lucida Sans"/>
              </a:rPr>
              <a:t>31,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2023.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(N&gt;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490)</a:t>
            </a:r>
            <a:endParaRPr sz="900">
              <a:latin typeface="Lucida Sans"/>
              <a:cs typeface="Lucida Sans"/>
            </a:endParaRPr>
          </a:p>
          <a:p>
            <a:pPr marL="12700" marR="114300">
              <a:lnSpc>
                <a:spcPct val="102200"/>
              </a:lnSpc>
              <a:spcBef>
                <a:spcPts val="95"/>
              </a:spcBef>
            </a:pP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Ad-Accepting:</a:t>
            </a:r>
            <a:r>
              <a:rPr dirty="0" sz="900" spc="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Agree</a:t>
            </a:r>
            <a:r>
              <a:rPr dirty="0" sz="900" spc="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“Advertising</a:t>
            </a:r>
            <a:r>
              <a:rPr dirty="0" sz="900" spc="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helps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me</a:t>
            </a:r>
            <a:r>
              <a:rPr dirty="0" sz="9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choose</a:t>
            </a:r>
            <a:r>
              <a:rPr dirty="0" sz="9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what</a:t>
            </a:r>
            <a:r>
              <a:rPr dirty="0" sz="9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dirty="0" sz="9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buy”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27050" y="470407"/>
            <a:ext cx="153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287462" y="470407"/>
            <a:ext cx="12045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5190564" y="1378045"/>
            <a:ext cx="6167755" cy="4657725"/>
            <a:chOff x="5190564" y="1378045"/>
            <a:chExt cx="6167755" cy="4657725"/>
          </a:xfrm>
        </p:grpSpPr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90564" y="1378045"/>
              <a:ext cx="6167249" cy="44372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5190565" y="1821764"/>
              <a:ext cx="1233805" cy="321310"/>
            </a:xfrm>
            <a:custGeom>
              <a:avLst/>
              <a:gdLst/>
              <a:ahLst/>
              <a:cxnLst/>
              <a:rect l="l" t="t" r="r" b="b"/>
              <a:pathLst>
                <a:path w="1233804" h="321310">
                  <a:moveTo>
                    <a:pt x="1233449" y="0"/>
                  </a:moveTo>
                  <a:lnTo>
                    <a:pt x="0" y="0"/>
                  </a:lnTo>
                  <a:lnTo>
                    <a:pt x="0" y="320940"/>
                  </a:lnTo>
                  <a:lnTo>
                    <a:pt x="1233449" y="320940"/>
                  </a:lnTo>
                  <a:lnTo>
                    <a:pt x="1233449" y="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190553" y="2142705"/>
              <a:ext cx="1233805" cy="3893185"/>
            </a:xfrm>
            <a:custGeom>
              <a:avLst/>
              <a:gdLst/>
              <a:ahLst/>
              <a:cxnLst/>
              <a:rect l="l" t="t" r="r" b="b"/>
              <a:pathLst>
                <a:path w="1233804" h="3893185">
                  <a:moveTo>
                    <a:pt x="1233449" y="0"/>
                  </a:moveTo>
                  <a:lnTo>
                    <a:pt x="0" y="0"/>
                  </a:lnTo>
                  <a:lnTo>
                    <a:pt x="0" y="649262"/>
                  </a:lnTo>
                  <a:lnTo>
                    <a:pt x="0" y="1298524"/>
                  </a:lnTo>
                  <a:lnTo>
                    <a:pt x="0" y="1947773"/>
                  </a:lnTo>
                  <a:lnTo>
                    <a:pt x="0" y="2597035"/>
                  </a:lnTo>
                  <a:lnTo>
                    <a:pt x="0" y="3243338"/>
                  </a:lnTo>
                  <a:lnTo>
                    <a:pt x="0" y="3892600"/>
                  </a:lnTo>
                  <a:lnTo>
                    <a:pt x="1233449" y="3892600"/>
                  </a:lnTo>
                  <a:lnTo>
                    <a:pt x="1233449" y="649262"/>
                  </a:lnTo>
                  <a:lnTo>
                    <a:pt x="12334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424015" y="2137943"/>
              <a:ext cx="0" cy="659130"/>
            </a:xfrm>
            <a:custGeom>
              <a:avLst/>
              <a:gdLst/>
              <a:ahLst/>
              <a:cxnLst/>
              <a:rect l="l" t="t" r="r" b="b"/>
              <a:pathLst>
                <a:path w="0" h="659130">
                  <a:moveTo>
                    <a:pt x="0" y="0"/>
                  </a:moveTo>
                  <a:lnTo>
                    <a:pt x="0" y="65878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9" name="object 19" descr=""/>
          <p:cNvGraphicFramePr>
            <a:graphicFrameLocks noGrp="1"/>
          </p:cNvGraphicFramePr>
          <p:nvPr/>
        </p:nvGraphicFramePr>
        <p:xfrm>
          <a:off x="5185802" y="1373282"/>
          <a:ext cx="6253480" cy="4654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3170"/>
                <a:gridCol w="1233170"/>
                <a:gridCol w="1233169"/>
                <a:gridCol w="1223645"/>
                <a:gridCol w="1242060"/>
              </a:tblGrid>
              <a:tr h="443230">
                <a:tc gridSpan="5">
                  <a:txBody>
                    <a:bodyPr/>
                    <a:lstStyle/>
                    <a:p>
                      <a:pPr marL="1775460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dirty="0" sz="1100" spc="-6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Advertising</a:t>
                      </a:r>
                      <a:r>
                        <a:rPr dirty="0" sz="1100" spc="-114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100" spc="-7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channel</a:t>
                      </a:r>
                      <a:r>
                        <a:rPr dirty="0" sz="1100" spc="-1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100" spc="-8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that</a:t>
                      </a:r>
                      <a:r>
                        <a:rPr dirty="0" sz="1100" spc="-114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100" spc="-6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grab</a:t>
                      </a:r>
                      <a:r>
                        <a:rPr dirty="0" sz="1100" spc="-1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100" spc="-7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attention</a:t>
                      </a:r>
                      <a:r>
                        <a:rPr dirty="0" sz="1100" spc="-1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100" spc="-3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for</a:t>
                      </a:r>
                      <a:r>
                        <a:rPr dirty="0" sz="1100" spc="-10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100" spc="-8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ad</a:t>
                      </a:r>
                      <a:r>
                        <a:rPr dirty="0" sz="1100" spc="-1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1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accepting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40335">
                    <a:lnL w="9525">
                      <a:solidFill>
                        <a:srgbClr val="CCD1DB"/>
                      </a:solidFill>
                      <a:prstDash val="solid"/>
                    </a:lnL>
                    <a:lnR w="9525">
                      <a:solidFill>
                        <a:srgbClr val="CCD1DB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206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dirty="0" sz="11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Rank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77470">
                    <a:lnL w="9525">
                      <a:solidFill>
                        <a:srgbClr val="CCD1DB"/>
                      </a:solidFill>
                      <a:prstDash val="solid"/>
                    </a:lnL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dirty="0" sz="1100" spc="-8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18-</a:t>
                      </a:r>
                      <a:r>
                        <a:rPr dirty="0" sz="1100" spc="-25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24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77470"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0209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dirty="0" sz="1100" spc="-3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25-</a:t>
                      </a:r>
                      <a:r>
                        <a:rPr dirty="0" sz="1100" spc="-35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39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77470"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8780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dirty="0" sz="110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40-</a:t>
                      </a:r>
                      <a:r>
                        <a:rPr dirty="0" sz="1100" spc="-25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54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77470"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952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dirty="0" sz="1100" spc="-25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55+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77470">
                    <a:lnR w="9525">
                      <a:solidFill>
                        <a:srgbClr val="CCD1DB"/>
                      </a:solidFill>
                      <a:prstDash val="solid"/>
                    </a:lnR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</a:tr>
              <a:tr h="648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5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1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80645">
                    <a:lnL w="9525">
                      <a:solidFill>
                        <a:srgbClr val="CCD1DB"/>
                      </a:solidFill>
                      <a:prstDash val="solid"/>
                    </a:lnL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Online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57%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27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Online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45%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27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8890">
                        <a:lnSpc>
                          <a:spcPct val="100000"/>
                        </a:lnSpc>
                      </a:pPr>
                      <a:r>
                        <a:rPr dirty="0" sz="1100" spc="-60">
                          <a:latin typeface="Lucida Sans"/>
                          <a:cs typeface="Lucida Sans"/>
                        </a:rPr>
                        <a:t>TV</a:t>
                      </a:r>
                      <a:r>
                        <a:rPr dirty="0" sz="1100" spc="-4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100" spc="-10">
                          <a:latin typeface="Lucida Sans"/>
                          <a:cs typeface="Lucida Sans"/>
                        </a:rPr>
                        <a:t>adverts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 marL="95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51%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27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8890">
                        <a:lnSpc>
                          <a:spcPct val="100000"/>
                        </a:lnSpc>
                      </a:pPr>
                      <a:r>
                        <a:rPr dirty="0" sz="1100" spc="-60">
                          <a:latin typeface="Lucida Sans"/>
                          <a:cs typeface="Lucida Sans"/>
                        </a:rPr>
                        <a:t>TV</a:t>
                      </a:r>
                      <a:r>
                        <a:rPr dirty="0" sz="1100" spc="-4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100" spc="-10">
                          <a:latin typeface="Lucida Sans"/>
                          <a:cs typeface="Lucida Sans"/>
                        </a:rPr>
                        <a:t>adverts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 marL="101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66%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270">
                    <a:lnR w="9525">
                      <a:solidFill>
                        <a:srgbClr val="CCD1DB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</a:tr>
              <a:tr h="648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5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2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80645">
                    <a:lnL w="9525">
                      <a:solidFill>
                        <a:srgbClr val="CCD1DB"/>
                      </a:solidFill>
                      <a:prstDash val="solid"/>
                    </a:lnL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60">
                          <a:latin typeface="Lucida Sans"/>
                          <a:cs typeface="Lucida Sans"/>
                        </a:rPr>
                        <a:t>TV</a:t>
                      </a:r>
                      <a:r>
                        <a:rPr dirty="0" sz="1100" spc="-4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100" spc="-10">
                          <a:latin typeface="Lucida Sans"/>
                          <a:cs typeface="Lucida Sans"/>
                        </a:rPr>
                        <a:t>adverts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33%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27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60">
                          <a:latin typeface="Lucida Sans"/>
                          <a:cs typeface="Lucida Sans"/>
                        </a:rPr>
                        <a:t>TV</a:t>
                      </a:r>
                      <a:r>
                        <a:rPr dirty="0" sz="1100" spc="-40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100" spc="-10">
                          <a:latin typeface="Lucida Sans"/>
                          <a:cs typeface="Lucida Sans"/>
                        </a:rPr>
                        <a:t>adverts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39%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27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8890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Online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 marL="889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50%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27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8890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Online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 marL="95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47%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270">
                    <a:lnR w="9525">
                      <a:solidFill>
                        <a:srgbClr val="CCD1DB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</a:tr>
              <a:tr h="648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5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3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80010">
                    <a:lnL w="9525">
                      <a:solidFill>
                        <a:srgbClr val="CCD1DB"/>
                      </a:solidFill>
                      <a:prstDash val="solid"/>
                    </a:lnL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Billboard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28%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27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Radio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23%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27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8890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Radio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 marL="889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32%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27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29870" marR="212725" indent="-635">
                        <a:lnSpc>
                          <a:spcPct val="106400"/>
                        </a:lnSpc>
                        <a:spcBef>
                          <a:spcPts val="495"/>
                        </a:spcBef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Printed </a:t>
                      </a:r>
                      <a:r>
                        <a:rPr dirty="0" sz="1100" spc="-20">
                          <a:latin typeface="Lucida Sans"/>
                          <a:cs typeface="Lucida Sans"/>
                        </a:rPr>
                        <a:t>newspapers </a:t>
                      </a:r>
                      <a:r>
                        <a:rPr dirty="0" sz="1100" spc="-25">
                          <a:latin typeface="Arial Black"/>
                          <a:cs typeface="Arial Black"/>
                        </a:rPr>
                        <a:t>32%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62865">
                    <a:lnR w="9525">
                      <a:solidFill>
                        <a:srgbClr val="CCD1DB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</a:tr>
              <a:tr h="648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5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4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80010">
                    <a:lnL w="9525">
                      <a:solidFill>
                        <a:srgbClr val="CCD1DB"/>
                      </a:solidFill>
                      <a:prstDash val="solid"/>
                    </a:lnL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Cinema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24%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27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39395" marR="231775" indent="-635">
                        <a:lnSpc>
                          <a:spcPct val="106400"/>
                        </a:lnSpc>
                        <a:spcBef>
                          <a:spcPts val="495"/>
                        </a:spcBef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In-</a:t>
                      </a:r>
                      <a:r>
                        <a:rPr dirty="0" sz="1100" spc="-10">
                          <a:latin typeface="Lucida Sans"/>
                          <a:cs typeface="Lucida Sans"/>
                        </a:rPr>
                        <a:t>store </a:t>
                      </a:r>
                      <a:r>
                        <a:rPr dirty="0" sz="1100" spc="-35">
                          <a:latin typeface="Lucida Sans"/>
                          <a:cs typeface="Lucida Sans"/>
                        </a:rPr>
                        <a:t>promotions </a:t>
                      </a:r>
                      <a:r>
                        <a:rPr dirty="0" sz="1100" spc="-25">
                          <a:latin typeface="Arial Black"/>
                          <a:cs typeface="Arial Black"/>
                        </a:rPr>
                        <a:t>23%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6286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39395" marR="222250" indent="-635">
                        <a:lnSpc>
                          <a:spcPct val="106400"/>
                        </a:lnSpc>
                        <a:spcBef>
                          <a:spcPts val="495"/>
                        </a:spcBef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In-</a:t>
                      </a:r>
                      <a:r>
                        <a:rPr dirty="0" sz="1100" spc="-10">
                          <a:latin typeface="Lucida Sans"/>
                          <a:cs typeface="Lucida Sans"/>
                        </a:rPr>
                        <a:t>store </a:t>
                      </a:r>
                      <a:r>
                        <a:rPr dirty="0" sz="1100" spc="-35">
                          <a:latin typeface="Lucida Sans"/>
                          <a:cs typeface="Lucida Sans"/>
                        </a:rPr>
                        <a:t>promotions </a:t>
                      </a:r>
                      <a:r>
                        <a:rPr dirty="0" sz="1100" spc="-25">
                          <a:latin typeface="Arial Black"/>
                          <a:cs typeface="Arial Black"/>
                        </a:rPr>
                        <a:t>26%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6286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440690" marR="423545">
                        <a:lnSpc>
                          <a:spcPct val="107300"/>
                        </a:lnSpc>
                        <a:spcBef>
                          <a:spcPts val="1180"/>
                        </a:spcBef>
                      </a:pPr>
                      <a:r>
                        <a:rPr dirty="0" sz="1100" spc="-30">
                          <a:latin typeface="Lucida Sans"/>
                          <a:cs typeface="Lucida Sans"/>
                        </a:rPr>
                        <a:t>Radio </a:t>
                      </a:r>
                      <a:r>
                        <a:rPr dirty="0" sz="1100" spc="-25">
                          <a:latin typeface="Lucida Sans"/>
                          <a:cs typeface="Lucida Sans"/>
                        </a:rPr>
                        <a:t>28%</a:t>
                      </a:r>
                      <a:endParaRPr sz="1100">
                        <a:latin typeface="Lucida Sans"/>
                        <a:cs typeface="Lucida Sans"/>
                      </a:endParaRPr>
                    </a:p>
                  </a:txBody>
                  <a:tcPr marL="0" marR="0" marB="0" marT="149860">
                    <a:lnR w="9525">
                      <a:solidFill>
                        <a:srgbClr val="CCD1DB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</a:tr>
              <a:tr h="645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5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5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80010">
                    <a:lnL w="9525">
                      <a:solidFill>
                        <a:srgbClr val="CCD1DB"/>
                      </a:solidFill>
                      <a:prstDash val="solid"/>
                    </a:lnL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39395" marR="231775" indent="-635">
                        <a:lnSpc>
                          <a:spcPct val="106400"/>
                        </a:lnSpc>
                        <a:spcBef>
                          <a:spcPts val="470"/>
                        </a:spcBef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In-</a:t>
                      </a:r>
                      <a:r>
                        <a:rPr dirty="0" sz="1100" spc="-10">
                          <a:latin typeface="Lucida Sans"/>
                          <a:cs typeface="Lucida Sans"/>
                        </a:rPr>
                        <a:t>store </a:t>
                      </a:r>
                      <a:r>
                        <a:rPr dirty="0" sz="1100" spc="-35">
                          <a:latin typeface="Lucida Sans"/>
                          <a:cs typeface="Lucida Sans"/>
                        </a:rPr>
                        <a:t>promotions </a:t>
                      </a:r>
                      <a:r>
                        <a:rPr dirty="0" sz="1100" spc="-25">
                          <a:latin typeface="Arial Black"/>
                          <a:cs typeface="Arial Black"/>
                        </a:rPr>
                        <a:t>23%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5969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Cinema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23%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27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8890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Billboards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 marL="889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24%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270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48285" marR="231775" indent="-635">
                        <a:lnSpc>
                          <a:spcPct val="106400"/>
                        </a:lnSpc>
                        <a:spcBef>
                          <a:spcPts val="470"/>
                        </a:spcBef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In-</a:t>
                      </a:r>
                      <a:r>
                        <a:rPr dirty="0" sz="1100" spc="-10">
                          <a:latin typeface="Lucida Sans"/>
                          <a:cs typeface="Lucida Sans"/>
                        </a:rPr>
                        <a:t>store </a:t>
                      </a:r>
                      <a:r>
                        <a:rPr dirty="0" sz="1100" spc="-35">
                          <a:latin typeface="Lucida Sans"/>
                          <a:cs typeface="Lucida Sans"/>
                        </a:rPr>
                        <a:t>promotions </a:t>
                      </a:r>
                      <a:r>
                        <a:rPr dirty="0" sz="1100" spc="-25">
                          <a:latin typeface="Arial Black"/>
                          <a:cs typeface="Arial Black"/>
                        </a:rPr>
                        <a:t>22%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59690">
                    <a:lnR w="9525">
                      <a:solidFill>
                        <a:srgbClr val="CCD1DB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</a:tr>
              <a:tr h="648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50">
                          <a:solidFill>
                            <a:srgbClr val="FF412C"/>
                          </a:solidFill>
                          <a:latin typeface="Arial Black"/>
                          <a:cs typeface="Arial Black"/>
                        </a:rPr>
                        <a:t>6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83185">
                    <a:lnL w="9525">
                      <a:solidFill>
                        <a:srgbClr val="CCD1DB"/>
                      </a:solidFill>
                      <a:prstDash val="solid"/>
                    </a:lnL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Podcasts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17%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63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10">
                          <a:latin typeface="Lucida Sans"/>
                          <a:cs typeface="Lucida Sans"/>
                        </a:rPr>
                        <a:t>Billboards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21%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63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7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Direct</a:t>
                      </a:r>
                      <a:r>
                        <a:rPr dirty="0" sz="1100" spc="-3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100" spc="-20">
                          <a:latin typeface="Lucida Sans"/>
                          <a:cs typeface="Lucida Sans"/>
                        </a:rPr>
                        <a:t>mail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 marL="889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19%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635"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82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25">
                          <a:latin typeface="Lucida Sans"/>
                          <a:cs typeface="Lucida Sans"/>
                        </a:rPr>
                        <a:t>Direct</a:t>
                      </a:r>
                      <a:r>
                        <a:rPr dirty="0" sz="1100" spc="-35">
                          <a:latin typeface="Lucida Sans"/>
                          <a:cs typeface="Lucida Sans"/>
                        </a:rPr>
                        <a:t> </a:t>
                      </a:r>
                      <a:r>
                        <a:rPr dirty="0" sz="1100" spc="-20">
                          <a:latin typeface="Lucida Sans"/>
                          <a:cs typeface="Lucida Sans"/>
                        </a:rPr>
                        <a:t>mail</a:t>
                      </a:r>
                      <a:endParaRPr sz="1100">
                        <a:latin typeface="Lucida Sans"/>
                        <a:cs typeface="Lucida Sans"/>
                      </a:endParaRPr>
                    </a:p>
                    <a:p>
                      <a:pPr algn="ctr" marL="95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spc="-25">
                          <a:latin typeface="Arial Black"/>
                          <a:cs typeface="Arial Black"/>
                        </a:rPr>
                        <a:t>20%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635">
                    <a:lnR w="9525">
                      <a:solidFill>
                        <a:srgbClr val="CCD1DB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  <a:lnB w="9525">
                      <a:solidFill>
                        <a:srgbClr val="CCD1DB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20" name="object 20" descr=""/>
          <p:cNvGrpSpPr/>
          <p:nvPr/>
        </p:nvGrpSpPr>
        <p:grpSpPr>
          <a:xfrm>
            <a:off x="540110" y="2622177"/>
            <a:ext cx="5224780" cy="4236085"/>
            <a:chOff x="540110" y="2622177"/>
            <a:chExt cx="5224780" cy="4236085"/>
          </a:xfrm>
        </p:grpSpPr>
        <p:pic>
          <p:nvPicPr>
            <p:cNvPr id="21" name="object 21" descr="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0110" y="5197264"/>
              <a:ext cx="1389779" cy="428130"/>
            </a:xfrm>
            <a:prstGeom prst="rect">
              <a:avLst/>
            </a:prstGeom>
          </p:spPr>
        </p:pic>
        <p:pic>
          <p:nvPicPr>
            <p:cNvPr id="22" name="object 22" descr="">
              <a:hlinkClick r:id="rId6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0110" y="4664324"/>
              <a:ext cx="1844238" cy="428126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8599" y="2622177"/>
              <a:ext cx="3405996" cy="42358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1157043" y="491597"/>
            <a:ext cx="494030" cy="102870"/>
          </a:xfrm>
          <a:custGeom>
            <a:avLst/>
            <a:gdLst/>
            <a:ahLst/>
            <a:cxnLst/>
            <a:rect l="l" t="t" r="r" b="b"/>
            <a:pathLst>
              <a:path w="494029" h="102870">
                <a:moveTo>
                  <a:pt x="485289" y="5875"/>
                </a:moveTo>
                <a:lnTo>
                  <a:pt x="482051" y="5875"/>
                </a:lnTo>
                <a:lnTo>
                  <a:pt x="480509" y="6339"/>
                </a:lnTo>
                <a:lnTo>
                  <a:pt x="478967" y="7112"/>
                </a:lnTo>
                <a:lnTo>
                  <a:pt x="477271" y="7885"/>
                </a:lnTo>
                <a:lnTo>
                  <a:pt x="476037" y="9122"/>
                </a:lnTo>
                <a:lnTo>
                  <a:pt x="475267" y="10667"/>
                </a:lnTo>
                <a:lnTo>
                  <a:pt x="474341" y="12214"/>
                </a:lnTo>
                <a:lnTo>
                  <a:pt x="473878" y="13760"/>
                </a:lnTo>
                <a:lnTo>
                  <a:pt x="473878" y="17162"/>
                </a:lnTo>
                <a:lnTo>
                  <a:pt x="474341" y="18708"/>
                </a:lnTo>
                <a:lnTo>
                  <a:pt x="475267" y="20255"/>
                </a:lnTo>
                <a:lnTo>
                  <a:pt x="476037" y="21800"/>
                </a:lnTo>
                <a:lnTo>
                  <a:pt x="477271" y="23037"/>
                </a:lnTo>
                <a:lnTo>
                  <a:pt x="478814" y="23811"/>
                </a:lnTo>
                <a:lnTo>
                  <a:pt x="480355" y="24738"/>
                </a:lnTo>
                <a:lnTo>
                  <a:pt x="482051" y="25048"/>
                </a:lnTo>
                <a:lnTo>
                  <a:pt x="485444" y="25048"/>
                </a:lnTo>
                <a:lnTo>
                  <a:pt x="486986" y="24738"/>
                </a:lnTo>
                <a:lnTo>
                  <a:pt x="488528" y="23811"/>
                </a:lnTo>
                <a:lnTo>
                  <a:pt x="489146" y="23501"/>
                </a:lnTo>
                <a:lnTo>
                  <a:pt x="482359" y="23501"/>
                </a:lnTo>
                <a:lnTo>
                  <a:pt x="480973" y="23192"/>
                </a:lnTo>
                <a:lnTo>
                  <a:pt x="479585" y="22419"/>
                </a:lnTo>
                <a:lnTo>
                  <a:pt x="478350" y="21800"/>
                </a:lnTo>
                <a:lnTo>
                  <a:pt x="477271" y="20718"/>
                </a:lnTo>
                <a:lnTo>
                  <a:pt x="476655" y="19481"/>
                </a:lnTo>
                <a:lnTo>
                  <a:pt x="475884" y="18244"/>
                </a:lnTo>
                <a:lnTo>
                  <a:pt x="475644" y="17162"/>
                </a:lnTo>
                <a:lnTo>
                  <a:pt x="475652" y="13760"/>
                </a:lnTo>
                <a:lnTo>
                  <a:pt x="475884" y="12833"/>
                </a:lnTo>
                <a:lnTo>
                  <a:pt x="482359" y="7421"/>
                </a:lnTo>
                <a:lnTo>
                  <a:pt x="489145" y="7421"/>
                </a:lnTo>
                <a:lnTo>
                  <a:pt x="486986" y="6339"/>
                </a:lnTo>
                <a:lnTo>
                  <a:pt x="485289" y="5875"/>
                </a:lnTo>
                <a:close/>
              </a:path>
              <a:path w="494029" h="102870">
                <a:moveTo>
                  <a:pt x="489145" y="7421"/>
                </a:moveTo>
                <a:lnTo>
                  <a:pt x="484982" y="7421"/>
                </a:lnTo>
                <a:lnTo>
                  <a:pt x="486369" y="7885"/>
                </a:lnTo>
                <a:lnTo>
                  <a:pt x="487757" y="8503"/>
                </a:lnTo>
                <a:lnTo>
                  <a:pt x="488991" y="9277"/>
                </a:lnTo>
                <a:lnTo>
                  <a:pt x="490070" y="10204"/>
                </a:lnTo>
                <a:lnTo>
                  <a:pt x="490687" y="11441"/>
                </a:lnTo>
                <a:lnTo>
                  <a:pt x="491458" y="12833"/>
                </a:lnTo>
                <a:lnTo>
                  <a:pt x="491805" y="13760"/>
                </a:lnTo>
                <a:lnTo>
                  <a:pt x="491818" y="17162"/>
                </a:lnTo>
                <a:lnTo>
                  <a:pt x="491458" y="18244"/>
                </a:lnTo>
                <a:lnTo>
                  <a:pt x="490687" y="19481"/>
                </a:lnTo>
                <a:lnTo>
                  <a:pt x="490070" y="20718"/>
                </a:lnTo>
                <a:lnTo>
                  <a:pt x="488991" y="21800"/>
                </a:lnTo>
                <a:lnTo>
                  <a:pt x="487757" y="22419"/>
                </a:lnTo>
                <a:lnTo>
                  <a:pt x="486524" y="23192"/>
                </a:lnTo>
                <a:lnTo>
                  <a:pt x="485136" y="23501"/>
                </a:lnTo>
                <a:lnTo>
                  <a:pt x="489146" y="23501"/>
                </a:lnTo>
                <a:lnTo>
                  <a:pt x="493463" y="17162"/>
                </a:lnTo>
                <a:lnTo>
                  <a:pt x="493463" y="13760"/>
                </a:lnTo>
                <a:lnTo>
                  <a:pt x="493001" y="12214"/>
                </a:lnTo>
                <a:lnTo>
                  <a:pt x="491998" y="10514"/>
                </a:lnTo>
                <a:lnTo>
                  <a:pt x="491304" y="9122"/>
                </a:lnTo>
                <a:lnTo>
                  <a:pt x="490070" y="7885"/>
                </a:lnTo>
                <a:lnTo>
                  <a:pt x="489145" y="7421"/>
                </a:lnTo>
                <a:close/>
              </a:path>
              <a:path w="494029" h="102870">
                <a:moveTo>
                  <a:pt x="485136" y="10514"/>
                </a:moveTo>
                <a:lnTo>
                  <a:pt x="479430" y="10514"/>
                </a:lnTo>
                <a:lnTo>
                  <a:pt x="479430" y="20873"/>
                </a:lnTo>
                <a:lnTo>
                  <a:pt x="481126" y="20873"/>
                </a:lnTo>
                <a:lnTo>
                  <a:pt x="481126" y="16389"/>
                </a:lnTo>
                <a:lnTo>
                  <a:pt x="484828" y="16389"/>
                </a:lnTo>
                <a:lnTo>
                  <a:pt x="484518" y="16234"/>
                </a:lnTo>
                <a:lnTo>
                  <a:pt x="485444" y="16079"/>
                </a:lnTo>
                <a:lnTo>
                  <a:pt x="486215" y="15770"/>
                </a:lnTo>
                <a:lnTo>
                  <a:pt x="486987" y="14997"/>
                </a:lnTo>
                <a:lnTo>
                  <a:pt x="481126" y="14997"/>
                </a:lnTo>
                <a:lnTo>
                  <a:pt x="481126" y="11904"/>
                </a:lnTo>
                <a:lnTo>
                  <a:pt x="487089" y="11904"/>
                </a:lnTo>
                <a:lnTo>
                  <a:pt x="486677" y="11286"/>
                </a:lnTo>
                <a:lnTo>
                  <a:pt x="485753" y="10667"/>
                </a:lnTo>
                <a:lnTo>
                  <a:pt x="485136" y="10514"/>
                </a:lnTo>
                <a:close/>
              </a:path>
              <a:path w="494029" h="102870">
                <a:moveTo>
                  <a:pt x="484828" y="16389"/>
                </a:moveTo>
                <a:lnTo>
                  <a:pt x="482668" y="16389"/>
                </a:lnTo>
                <a:lnTo>
                  <a:pt x="483130" y="16544"/>
                </a:lnTo>
                <a:lnTo>
                  <a:pt x="483439" y="16852"/>
                </a:lnTo>
                <a:lnTo>
                  <a:pt x="483903" y="17162"/>
                </a:lnTo>
                <a:lnTo>
                  <a:pt x="484518" y="17934"/>
                </a:lnTo>
                <a:lnTo>
                  <a:pt x="485289" y="19171"/>
                </a:lnTo>
                <a:lnTo>
                  <a:pt x="486215" y="20873"/>
                </a:lnTo>
                <a:lnTo>
                  <a:pt x="488219" y="20873"/>
                </a:lnTo>
                <a:lnTo>
                  <a:pt x="486898" y="18708"/>
                </a:lnTo>
                <a:lnTo>
                  <a:pt x="486369" y="17781"/>
                </a:lnTo>
                <a:lnTo>
                  <a:pt x="485753" y="17162"/>
                </a:lnTo>
                <a:lnTo>
                  <a:pt x="485444" y="16697"/>
                </a:lnTo>
                <a:lnTo>
                  <a:pt x="484828" y="16389"/>
                </a:lnTo>
                <a:close/>
              </a:path>
              <a:path w="494029" h="102870">
                <a:moveTo>
                  <a:pt x="487089" y="11904"/>
                </a:moveTo>
                <a:lnTo>
                  <a:pt x="484365" y="11904"/>
                </a:lnTo>
                <a:lnTo>
                  <a:pt x="485289" y="12369"/>
                </a:lnTo>
                <a:lnTo>
                  <a:pt x="485444" y="12523"/>
                </a:lnTo>
                <a:lnTo>
                  <a:pt x="485599" y="12833"/>
                </a:lnTo>
                <a:lnTo>
                  <a:pt x="485675" y="14070"/>
                </a:lnTo>
                <a:lnTo>
                  <a:pt x="485598" y="14225"/>
                </a:lnTo>
                <a:lnTo>
                  <a:pt x="485136" y="14533"/>
                </a:lnTo>
                <a:lnTo>
                  <a:pt x="484827" y="14843"/>
                </a:lnTo>
                <a:lnTo>
                  <a:pt x="484210" y="14997"/>
                </a:lnTo>
                <a:lnTo>
                  <a:pt x="486987" y="14997"/>
                </a:lnTo>
                <a:lnTo>
                  <a:pt x="487295" y="14688"/>
                </a:lnTo>
                <a:lnTo>
                  <a:pt x="487410" y="14225"/>
                </a:lnTo>
                <a:lnTo>
                  <a:pt x="487295" y="12214"/>
                </a:lnTo>
                <a:lnTo>
                  <a:pt x="487089" y="11904"/>
                </a:lnTo>
                <a:close/>
              </a:path>
              <a:path w="494029" h="102870">
                <a:moveTo>
                  <a:pt x="368710" y="27367"/>
                </a:moveTo>
                <a:lnTo>
                  <a:pt x="361462" y="27367"/>
                </a:lnTo>
                <a:lnTo>
                  <a:pt x="354985" y="28912"/>
                </a:lnTo>
                <a:lnTo>
                  <a:pt x="343574" y="35097"/>
                </a:lnTo>
                <a:lnTo>
                  <a:pt x="338947" y="39582"/>
                </a:lnTo>
                <a:lnTo>
                  <a:pt x="335864" y="45457"/>
                </a:lnTo>
                <a:lnTo>
                  <a:pt x="332625" y="51487"/>
                </a:lnTo>
                <a:lnTo>
                  <a:pt x="331227" y="56949"/>
                </a:lnTo>
                <a:lnTo>
                  <a:pt x="331177" y="72487"/>
                </a:lnTo>
                <a:lnTo>
                  <a:pt x="332625" y="79162"/>
                </a:lnTo>
                <a:lnTo>
                  <a:pt x="335947" y="85039"/>
                </a:lnTo>
                <a:lnTo>
                  <a:pt x="338947" y="90605"/>
                </a:lnTo>
                <a:lnTo>
                  <a:pt x="343574" y="94933"/>
                </a:lnTo>
                <a:lnTo>
                  <a:pt x="349742" y="98026"/>
                </a:lnTo>
                <a:lnTo>
                  <a:pt x="355756" y="100963"/>
                </a:lnTo>
                <a:lnTo>
                  <a:pt x="362078" y="102355"/>
                </a:lnTo>
                <a:lnTo>
                  <a:pt x="368863" y="102355"/>
                </a:lnTo>
                <a:lnTo>
                  <a:pt x="399620" y="86894"/>
                </a:lnTo>
                <a:lnTo>
                  <a:pt x="363774" y="86894"/>
                </a:lnTo>
                <a:lnTo>
                  <a:pt x="359456" y="85039"/>
                </a:lnTo>
                <a:lnTo>
                  <a:pt x="356064" y="81328"/>
                </a:lnTo>
                <a:lnTo>
                  <a:pt x="352672" y="77462"/>
                </a:lnTo>
                <a:lnTo>
                  <a:pt x="350975" y="72050"/>
                </a:lnTo>
                <a:lnTo>
                  <a:pt x="351070" y="57517"/>
                </a:lnTo>
                <a:lnTo>
                  <a:pt x="352672" y="52260"/>
                </a:lnTo>
                <a:lnTo>
                  <a:pt x="356064" y="48549"/>
                </a:lnTo>
                <a:lnTo>
                  <a:pt x="359456" y="44683"/>
                </a:lnTo>
                <a:lnTo>
                  <a:pt x="363774" y="42828"/>
                </a:lnTo>
                <a:lnTo>
                  <a:pt x="399883" y="42828"/>
                </a:lnTo>
                <a:lnTo>
                  <a:pt x="395850" y="37881"/>
                </a:lnTo>
                <a:lnTo>
                  <a:pt x="390156" y="33303"/>
                </a:lnTo>
                <a:lnTo>
                  <a:pt x="383726" y="30015"/>
                </a:lnTo>
                <a:lnTo>
                  <a:pt x="376572" y="28031"/>
                </a:lnTo>
                <a:lnTo>
                  <a:pt x="368710" y="27367"/>
                </a:lnTo>
                <a:close/>
              </a:path>
              <a:path w="494029" h="102870">
                <a:moveTo>
                  <a:pt x="423915" y="28912"/>
                </a:moveTo>
                <a:lnTo>
                  <a:pt x="403715" y="28912"/>
                </a:lnTo>
                <a:lnTo>
                  <a:pt x="433167" y="100810"/>
                </a:lnTo>
                <a:lnTo>
                  <a:pt x="450439" y="100810"/>
                </a:lnTo>
                <a:lnTo>
                  <a:pt x="459667" y="77925"/>
                </a:lnTo>
                <a:lnTo>
                  <a:pt x="441650" y="77925"/>
                </a:lnTo>
                <a:lnTo>
                  <a:pt x="437794" y="65712"/>
                </a:lnTo>
                <a:lnTo>
                  <a:pt x="423915" y="28912"/>
                </a:lnTo>
                <a:close/>
              </a:path>
              <a:path w="494029" h="102870">
                <a:moveTo>
                  <a:pt x="399883" y="42828"/>
                </a:moveTo>
                <a:lnTo>
                  <a:pt x="373799" y="42828"/>
                </a:lnTo>
                <a:lnTo>
                  <a:pt x="377962" y="44683"/>
                </a:lnTo>
                <a:lnTo>
                  <a:pt x="381354" y="48549"/>
                </a:lnTo>
                <a:lnTo>
                  <a:pt x="384747" y="52260"/>
                </a:lnTo>
                <a:lnTo>
                  <a:pt x="386545" y="57517"/>
                </a:lnTo>
                <a:lnTo>
                  <a:pt x="386546" y="72050"/>
                </a:lnTo>
                <a:lnTo>
                  <a:pt x="384747" y="77462"/>
                </a:lnTo>
                <a:lnTo>
                  <a:pt x="381354" y="81328"/>
                </a:lnTo>
                <a:lnTo>
                  <a:pt x="377962" y="85039"/>
                </a:lnTo>
                <a:lnTo>
                  <a:pt x="373799" y="86894"/>
                </a:lnTo>
                <a:lnTo>
                  <a:pt x="399620" y="86894"/>
                </a:lnTo>
                <a:lnTo>
                  <a:pt x="406272" y="63856"/>
                </a:lnTo>
                <a:lnTo>
                  <a:pt x="405695" y="56949"/>
                </a:lnTo>
                <a:lnTo>
                  <a:pt x="403753" y="49921"/>
                </a:lnTo>
                <a:lnTo>
                  <a:pt x="400481" y="43561"/>
                </a:lnTo>
                <a:lnTo>
                  <a:pt x="399883" y="42828"/>
                </a:lnTo>
                <a:close/>
              </a:path>
              <a:path w="494029" h="102870">
                <a:moveTo>
                  <a:pt x="479430" y="28912"/>
                </a:moveTo>
                <a:lnTo>
                  <a:pt x="459691" y="28912"/>
                </a:lnTo>
                <a:lnTo>
                  <a:pt x="445813" y="65712"/>
                </a:lnTo>
                <a:lnTo>
                  <a:pt x="444271" y="69731"/>
                </a:lnTo>
                <a:lnTo>
                  <a:pt x="442729" y="74679"/>
                </a:lnTo>
                <a:lnTo>
                  <a:pt x="441650" y="77925"/>
                </a:lnTo>
                <a:lnTo>
                  <a:pt x="459667" y="77925"/>
                </a:lnTo>
                <a:lnTo>
                  <a:pt x="479430" y="28912"/>
                </a:lnTo>
                <a:close/>
              </a:path>
              <a:path w="494029" h="102870">
                <a:moveTo>
                  <a:pt x="112726" y="27367"/>
                </a:moveTo>
                <a:lnTo>
                  <a:pt x="105632" y="27367"/>
                </a:lnTo>
                <a:lnTo>
                  <a:pt x="99155" y="28912"/>
                </a:lnTo>
                <a:lnTo>
                  <a:pt x="75348" y="72487"/>
                </a:lnTo>
                <a:lnTo>
                  <a:pt x="76795" y="79162"/>
                </a:lnTo>
                <a:lnTo>
                  <a:pt x="106249" y="102355"/>
                </a:lnTo>
                <a:lnTo>
                  <a:pt x="112880" y="102355"/>
                </a:lnTo>
                <a:lnTo>
                  <a:pt x="143712" y="86894"/>
                </a:lnTo>
                <a:lnTo>
                  <a:pt x="107791" y="86894"/>
                </a:lnTo>
                <a:lnTo>
                  <a:pt x="103473" y="85039"/>
                </a:lnTo>
                <a:lnTo>
                  <a:pt x="100081" y="81328"/>
                </a:lnTo>
                <a:lnTo>
                  <a:pt x="96688" y="77462"/>
                </a:lnTo>
                <a:lnTo>
                  <a:pt x="94992" y="72050"/>
                </a:lnTo>
                <a:lnTo>
                  <a:pt x="95086" y="57517"/>
                </a:lnTo>
                <a:lnTo>
                  <a:pt x="96688" y="52260"/>
                </a:lnTo>
                <a:lnTo>
                  <a:pt x="100081" y="48549"/>
                </a:lnTo>
                <a:lnTo>
                  <a:pt x="103473" y="44683"/>
                </a:lnTo>
                <a:lnTo>
                  <a:pt x="107791" y="42828"/>
                </a:lnTo>
                <a:lnTo>
                  <a:pt x="143920" y="42828"/>
                </a:lnTo>
                <a:lnTo>
                  <a:pt x="139866" y="37881"/>
                </a:lnTo>
                <a:lnTo>
                  <a:pt x="134194" y="33303"/>
                </a:lnTo>
                <a:lnTo>
                  <a:pt x="127799" y="30015"/>
                </a:lnTo>
                <a:lnTo>
                  <a:pt x="120653" y="28031"/>
                </a:lnTo>
                <a:lnTo>
                  <a:pt x="112726" y="27367"/>
                </a:lnTo>
                <a:close/>
              </a:path>
              <a:path w="494029" h="102870">
                <a:moveTo>
                  <a:pt x="23749" y="1545"/>
                </a:moveTo>
                <a:lnTo>
                  <a:pt x="0" y="1545"/>
                </a:lnTo>
                <a:lnTo>
                  <a:pt x="36855" y="59063"/>
                </a:lnTo>
                <a:lnTo>
                  <a:pt x="36855" y="100810"/>
                </a:lnTo>
                <a:lnTo>
                  <a:pt x="57210" y="100810"/>
                </a:lnTo>
                <a:lnTo>
                  <a:pt x="57309" y="59063"/>
                </a:lnTo>
                <a:lnTo>
                  <a:pt x="69017" y="40819"/>
                </a:lnTo>
                <a:lnTo>
                  <a:pt x="47496" y="40819"/>
                </a:lnTo>
                <a:lnTo>
                  <a:pt x="23749" y="1545"/>
                </a:lnTo>
                <a:close/>
              </a:path>
              <a:path w="494029" h="102870">
                <a:moveTo>
                  <a:pt x="143920" y="42828"/>
                </a:moveTo>
                <a:lnTo>
                  <a:pt x="117815" y="42828"/>
                </a:lnTo>
                <a:lnTo>
                  <a:pt x="122132" y="44683"/>
                </a:lnTo>
                <a:lnTo>
                  <a:pt x="125525" y="48549"/>
                </a:lnTo>
                <a:lnTo>
                  <a:pt x="128917" y="52260"/>
                </a:lnTo>
                <a:lnTo>
                  <a:pt x="130565" y="57517"/>
                </a:lnTo>
                <a:lnTo>
                  <a:pt x="130567" y="72050"/>
                </a:lnTo>
                <a:lnTo>
                  <a:pt x="128917" y="77462"/>
                </a:lnTo>
                <a:lnTo>
                  <a:pt x="125525" y="81328"/>
                </a:lnTo>
                <a:lnTo>
                  <a:pt x="122132" y="85039"/>
                </a:lnTo>
                <a:lnTo>
                  <a:pt x="117815" y="86894"/>
                </a:lnTo>
                <a:lnTo>
                  <a:pt x="143712" y="86894"/>
                </a:lnTo>
                <a:lnTo>
                  <a:pt x="144456" y="86002"/>
                </a:lnTo>
                <a:lnTo>
                  <a:pt x="147827" y="79607"/>
                </a:lnTo>
                <a:lnTo>
                  <a:pt x="149838" y="72487"/>
                </a:lnTo>
                <a:lnTo>
                  <a:pt x="150480" y="64938"/>
                </a:lnTo>
                <a:lnTo>
                  <a:pt x="150439" y="63856"/>
                </a:lnTo>
                <a:lnTo>
                  <a:pt x="149841" y="56949"/>
                </a:lnTo>
                <a:lnTo>
                  <a:pt x="147846" y="49921"/>
                </a:lnTo>
                <a:lnTo>
                  <a:pt x="144521" y="43561"/>
                </a:lnTo>
                <a:lnTo>
                  <a:pt x="143920" y="42828"/>
                </a:lnTo>
                <a:close/>
              </a:path>
              <a:path w="494029" h="102870">
                <a:moveTo>
                  <a:pt x="94221" y="1545"/>
                </a:moveTo>
                <a:lnTo>
                  <a:pt x="70782" y="1545"/>
                </a:lnTo>
                <a:lnTo>
                  <a:pt x="47496" y="40819"/>
                </a:lnTo>
                <a:lnTo>
                  <a:pt x="69017" y="40819"/>
                </a:lnTo>
                <a:lnTo>
                  <a:pt x="94221" y="1545"/>
                </a:lnTo>
                <a:close/>
              </a:path>
              <a:path w="494029" h="102870">
                <a:moveTo>
                  <a:pt x="281274" y="0"/>
                </a:moveTo>
                <a:lnTo>
                  <a:pt x="271713" y="0"/>
                </a:lnTo>
                <a:lnTo>
                  <a:pt x="263540" y="1545"/>
                </a:lnTo>
                <a:lnTo>
                  <a:pt x="234954" y="29581"/>
                </a:lnTo>
                <a:lnTo>
                  <a:pt x="231311" y="50868"/>
                </a:lnTo>
                <a:lnTo>
                  <a:pt x="231663" y="57913"/>
                </a:lnTo>
                <a:lnTo>
                  <a:pt x="249293" y="92397"/>
                </a:lnTo>
                <a:lnTo>
                  <a:pt x="282354" y="102510"/>
                </a:lnTo>
                <a:lnTo>
                  <a:pt x="290681" y="102510"/>
                </a:lnTo>
                <a:lnTo>
                  <a:pt x="298853" y="100963"/>
                </a:lnTo>
                <a:lnTo>
                  <a:pt x="315045" y="94780"/>
                </a:lnTo>
                <a:lnTo>
                  <a:pt x="321213" y="91222"/>
                </a:lnTo>
                <a:lnTo>
                  <a:pt x="325377" y="87048"/>
                </a:lnTo>
                <a:lnTo>
                  <a:pt x="325377" y="85347"/>
                </a:lnTo>
                <a:lnTo>
                  <a:pt x="272484" y="85347"/>
                </a:lnTo>
                <a:lnTo>
                  <a:pt x="265545" y="82410"/>
                </a:lnTo>
                <a:lnTo>
                  <a:pt x="252129" y="50095"/>
                </a:lnTo>
                <a:lnTo>
                  <a:pt x="252620" y="42381"/>
                </a:lnTo>
                <a:lnTo>
                  <a:pt x="272329" y="17007"/>
                </a:lnTo>
                <a:lnTo>
                  <a:pt x="320228" y="17007"/>
                </a:lnTo>
                <a:lnTo>
                  <a:pt x="317512" y="12833"/>
                </a:lnTo>
                <a:lnTo>
                  <a:pt x="310573" y="7730"/>
                </a:lnTo>
                <a:lnTo>
                  <a:pt x="304759" y="4305"/>
                </a:lnTo>
                <a:lnTo>
                  <a:pt x="297948" y="1894"/>
                </a:lnTo>
                <a:lnTo>
                  <a:pt x="290124" y="468"/>
                </a:lnTo>
                <a:lnTo>
                  <a:pt x="281274" y="0"/>
                </a:lnTo>
                <a:close/>
              </a:path>
              <a:path w="494029" h="102870">
                <a:moveTo>
                  <a:pt x="325377" y="47621"/>
                </a:moveTo>
                <a:lnTo>
                  <a:pt x="281583" y="47621"/>
                </a:lnTo>
                <a:lnTo>
                  <a:pt x="281583" y="64320"/>
                </a:lnTo>
                <a:lnTo>
                  <a:pt x="304868" y="64320"/>
                </a:lnTo>
                <a:lnTo>
                  <a:pt x="304868" y="76843"/>
                </a:lnTo>
                <a:lnTo>
                  <a:pt x="301783" y="79317"/>
                </a:lnTo>
                <a:lnTo>
                  <a:pt x="298082" y="81328"/>
                </a:lnTo>
                <a:lnTo>
                  <a:pt x="293919" y="82873"/>
                </a:lnTo>
                <a:lnTo>
                  <a:pt x="289601" y="84574"/>
                </a:lnTo>
                <a:lnTo>
                  <a:pt x="285283" y="85347"/>
                </a:lnTo>
                <a:lnTo>
                  <a:pt x="325377" y="85347"/>
                </a:lnTo>
                <a:lnTo>
                  <a:pt x="325377" y="47621"/>
                </a:lnTo>
                <a:close/>
              </a:path>
              <a:path w="494029" h="102870">
                <a:moveTo>
                  <a:pt x="320228" y="17007"/>
                </a:moveTo>
                <a:lnTo>
                  <a:pt x="287134" y="17007"/>
                </a:lnTo>
                <a:lnTo>
                  <a:pt x="292068" y="18399"/>
                </a:lnTo>
                <a:lnTo>
                  <a:pt x="295923" y="21337"/>
                </a:lnTo>
                <a:lnTo>
                  <a:pt x="299779" y="24119"/>
                </a:lnTo>
                <a:lnTo>
                  <a:pt x="302400" y="27985"/>
                </a:lnTo>
                <a:lnTo>
                  <a:pt x="303942" y="32778"/>
                </a:lnTo>
                <a:lnTo>
                  <a:pt x="324143" y="29067"/>
                </a:lnTo>
                <a:lnTo>
                  <a:pt x="322139" y="19945"/>
                </a:lnTo>
                <a:lnTo>
                  <a:pt x="320228" y="17007"/>
                </a:lnTo>
                <a:close/>
              </a:path>
              <a:path w="494029" h="102870">
                <a:moveTo>
                  <a:pt x="175950" y="28912"/>
                </a:moveTo>
                <a:lnTo>
                  <a:pt x="156674" y="28912"/>
                </a:lnTo>
                <a:lnTo>
                  <a:pt x="156702" y="81328"/>
                </a:lnTo>
                <a:lnTo>
                  <a:pt x="176104" y="102355"/>
                </a:lnTo>
                <a:lnTo>
                  <a:pt x="185820" y="102355"/>
                </a:lnTo>
                <a:lnTo>
                  <a:pt x="190291" y="101273"/>
                </a:lnTo>
                <a:lnTo>
                  <a:pt x="198927" y="96944"/>
                </a:lnTo>
                <a:lnTo>
                  <a:pt x="202474" y="93851"/>
                </a:lnTo>
                <a:lnTo>
                  <a:pt x="205096" y="90140"/>
                </a:lnTo>
                <a:lnTo>
                  <a:pt x="223137" y="90140"/>
                </a:lnTo>
                <a:lnTo>
                  <a:pt x="223137" y="87976"/>
                </a:lnTo>
                <a:lnTo>
                  <a:pt x="185202" y="87976"/>
                </a:lnTo>
                <a:lnTo>
                  <a:pt x="182890" y="87203"/>
                </a:lnTo>
                <a:lnTo>
                  <a:pt x="175950" y="72050"/>
                </a:lnTo>
                <a:lnTo>
                  <a:pt x="175950" y="28912"/>
                </a:lnTo>
                <a:close/>
              </a:path>
              <a:path w="494029" h="102870">
                <a:moveTo>
                  <a:pt x="223137" y="90140"/>
                </a:moveTo>
                <a:lnTo>
                  <a:pt x="205096" y="90140"/>
                </a:lnTo>
                <a:lnTo>
                  <a:pt x="205096" y="100810"/>
                </a:lnTo>
                <a:lnTo>
                  <a:pt x="223137" y="100810"/>
                </a:lnTo>
                <a:lnTo>
                  <a:pt x="223137" y="90140"/>
                </a:lnTo>
                <a:close/>
              </a:path>
              <a:path w="494029" h="102870">
                <a:moveTo>
                  <a:pt x="223137" y="28912"/>
                </a:moveTo>
                <a:lnTo>
                  <a:pt x="203708" y="28912"/>
                </a:lnTo>
                <a:lnTo>
                  <a:pt x="203708" y="69576"/>
                </a:lnTo>
                <a:lnTo>
                  <a:pt x="203245" y="76070"/>
                </a:lnTo>
                <a:lnTo>
                  <a:pt x="191371" y="87976"/>
                </a:lnTo>
                <a:lnTo>
                  <a:pt x="223137" y="87976"/>
                </a:lnTo>
                <a:lnTo>
                  <a:pt x="223137" y="28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" name="object 6" descr=""/>
          <p:cNvGrpSpPr/>
          <p:nvPr/>
        </p:nvGrpSpPr>
        <p:grpSpPr>
          <a:xfrm>
            <a:off x="7383044" y="1478280"/>
            <a:ext cx="4400550" cy="5379720"/>
            <a:chOff x="7383044" y="1478280"/>
            <a:chExt cx="4400550" cy="5379720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5992" y="1478280"/>
              <a:ext cx="3779520" cy="333756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83044" y="1800754"/>
              <a:ext cx="4400076" cy="5057245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0607924" y="4095454"/>
              <a:ext cx="445134" cy="645160"/>
            </a:xfrm>
            <a:custGeom>
              <a:avLst/>
              <a:gdLst/>
              <a:ahLst/>
              <a:cxnLst/>
              <a:rect l="l" t="t" r="r" b="b"/>
              <a:pathLst>
                <a:path w="445134" h="645160">
                  <a:moveTo>
                    <a:pt x="445092" y="0"/>
                  </a:moveTo>
                  <a:lnTo>
                    <a:pt x="425881" y="46048"/>
                  </a:lnTo>
                  <a:lnTo>
                    <a:pt x="405443" y="91444"/>
                  </a:lnTo>
                  <a:lnTo>
                    <a:pt x="383796" y="136164"/>
                  </a:lnTo>
                  <a:lnTo>
                    <a:pt x="360955" y="180182"/>
                  </a:lnTo>
                  <a:lnTo>
                    <a:pt x="336938" y="223474"/>
                  </a:lnTo>
                  <a:lnTo>
                    <a:pt x="311762" y="266015"/>
                  </a:lnTo>
                  <a:lnTo>
                    <a:pt x="285445" y="307780"/>
                  </a:lnTo>
                  <a:lnTo>
                    <a:pt x="258002" y="348746"/>
                  </a:lnTo>
                  <a:lnTo>
                    <a:pt x="229451" y="388886"/>
                  </a:lnTo>
                  <a:lnTo>
                    <a:pt x="199809" y="428178"/>
                  </a:lnTo>
                  <a:lnTo>
                    <a:pt x="169093" y="466595"/>
                  </a:lnTo>
                  <a:lnTo>
                    <a:pt x="137320" y="504114"/>
                  </a:lnTo>
                  <a:lnTo>
                    <a:pt x="104508" y="540710"/>
                  </a:lnTo>
                  <a:lnTo>
                    <a:pt x="70672" y="576357"/>
                  </a:lnTo>
                  <a:lnTo>
                    <a:pt x="35830" y="611033"/>
                  </a:lnTo>
                  <a:lnTo>
                    <a:pt x="0" y="644711"/>
                  </a:lnTo>
                </a:path>
              </a:pathLst>
            </a:custGeom>
            <a:ln w="254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24781" y="4641035"/>
              <a:ext cx="180369" cy="180369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527050" y="470407"/>
            <a:ext cx="19653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2795" algn="l"/>
              </a:tabLst>
            </a:pPr>
            <a:r>
              <a:rPr dirty="0" sz="900" spc="-25">
                <a:solidFill>
                  <a:srgbClr val="FFFFFF"/>
                </a:solidFill>
                <a:latin typeface="Arial"/>
                <a:cs typeface="Arial"/>
              </a:rPr>
              <a:t>22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27300" y="749300"/>
            <a:ext cx="648525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360"/>
              <a:t>Want</a:t>
            </a:r>
            <a:r>
              <a:rPr dirty="0" sz="7200" spc="-985"/>
              <a:t> </a:t>
            </a:r>
            <a:r>
              <a:rPr dirty="0" sz="7200" spc="-675"/>
              <a:t>a</a:t>
            </a:r>
            <a:r>
              <a:rPr dirty="0" sz="7200" spc="-980"/>
              <a:t> </a:t>
            </a:r>
            <a:r>
              <a:rPr dirty="0" sz="7200" spc="-355"/>
              <a:t>deeper</a:t>
            </a:r>
            <a:endParaRPr sz="7200"/>
          </a:p>
        </p:txBody>
      </p:sp>
      <p:sp>
        <p:nvSpPr>
          <p:cNvPr id="13" name="object 13" descr=""/>
          <p:cNvSpPr txBox="1"/>
          <p:nvPr/>
        </p:nvSpPr>
        <p:spPr>
          <a:xfrm>
            <a:off x="527300" y="1575308"/>
            <a:ext cx="418084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484">
                <a:solidFill>
                  <a:srgbClr val="FFFFFF"/>
                </a:solidFill>
                <a:latin typeface="Arial Black"/>
                <a:cs typeface="Arial Black"/>
              </a:rPr>
              <a:t>analysis?</a:t>
            </a:r>
            <a:endParaRPr sz="7200">
              <a:latin typeface="Arial Black"/>
              <a:cs typeface="Arial Black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539750" y="3138713"/>
            <a:ext cx="3141345" cy="2609215"/>
          </a:xfrm>
          <a:custGeom>
            <a:avLst/>
            <a:gdLst/>
            <a:ahLst/>
            <a:cxnLst/>
            <a:rect l="l" t="t" r="r" b="b"/>
            <a:pathLst>
              <a:path w="3141345" h="2609215">
                <a:moveTo>
                  <a:pt x="0" y="197837"/>
                </a:moveTo>
                <a:lnTo>
                  <a:pt x="5225" y="152475"/>
                </a:lnTo>
                <a:lnTo>
                  <a:pt x="20108" y="110833"/>
                </a:lnTo>
                <a:lnTo>
                  <a:pt x="43462" y="74100"/>
                </a:lnTo>
                <a:lnTo>
                  <a:pt x="74100" y="43462"/>
                </a:lnTo>
                <a:lnTo>
                  <a:pt x="110833" y="20108"/>
                </a:lnTo>
                <a:lnTo>
                  <a:pt x="152475" y="5225"/>
                </a:lnTo>
                <a:lnTo>
                  <a:pt x="197837" y="0"/>
                </a:lnTo>
                <a:lnTo>
                  <a:pt x="2943000" y="0"/>
                </a:lnTo>
                <a:lnTo>
                  <a:pt x="2988362" y="5225"/>
                </a:lnTo>
                <a:lnTo>
                  <a:pt x="3030004" y="20108"/>
                </a:lnTo>
                <a:lnTo>
                  <a:pt x="3066737" y="43462"/>
                </a:lnTo>
                <a:lnTo>
                  <a:pt x="3097375" y="74100"/>
                </a:lnTo>
                <a:lnTo>
                  <a:pt x="3120729" y="110833"/>
                </a:lnTo>
                <a:lnTo>
                  <a:pt x="3135613" y="152475"/>
                </a:lnTo>
                <a:lnTo>
                  <a:pt x="3140838" y="197837"/>
                </a:lnTo>
                <a:lnTo>
                  <a:pt x="3140838" y="2411106"/>
                </a:lnTo>
                <a:lnTo>
                  <a:pt x="3135613" y="2456468"/>
                </a:lnTo>
                <a:lnTo>
                  <a:pt x="3120729" y="2498110"/>
                </a:lnTo>
                <a:lnTo>
                  <a:pt x="3097375" y="2534843"/>
                </a:lnTo>
                <a:lnTo>
                  <a:pt x="3066737" y="2565481"/>
                </a:lnTo>
                <a:lnTo>
                  <a:pt x="3030004" y="2588835"/>
                </a:lnTo>
                <a:lnTo>
                  <a:pt x="2988362" y="2603719"/>
                </a:lnTo>
                <a:lnTo>
                  <a:pt x="2943000" y="2608944"/>
                </a:lnTo>
                <a:lnTo>
                  <a:pt x="197837" y="2608944"/>
                </a:lnTo>
                <a:lnTo>
                  <a:pt x="152475" y="2603719"/>
                </a:lnTo>
                <a:lnTo>
                  <a:pt x="110833" y="2588835"/>
                </a:lnTo>
                <a:lnTo>
                  <a:pt x="74100" y="2565481"/>
                </a:lnTo>
                <a:lnTo>
                  <a:pt x="43462" y="2534843"/>
                </a:lnTo>
                <a:lnTo>
                  <a:pt x="20108" y="2498110"/>
                </a:lnTo>
                <a:lnTo>
                  <a:pt x="5225" y="2456468"/>
                </a:lnTo>
                <a:lnTo>
                  <a:pt x="0" y="2411106"/>
                </a:lnTo>
                <a:lnTo>
                  <a:pt x="0" y="19783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764994" y="3336035"/>
            <a:ext cx="2647950" cy="2183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dirty="0" sz="1400" spc="-60">
                <a:solidFill>
                  <a:srgbClr val="FFFFFF"/>
                </a:solidFill>
                <a:latin typeface="Arial Black"/>
                <a:cs typeface="Arial Black"/>
              </a:rPr>
              <a:t>With</a:t>
            </a:r>
            <a:r>
              <a:rPr dirty="0" sz="1400" spc="-1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85">
                <a:solidFill>
                  <a:srgbClr val="FFFFFF"/>
                </a:solidFill>
                <a:latin typeface="Arial Black"/>
                <a:cs typeface="Arial Black"/>
              </a:rPr>
              <a:t>YouGov</a:t>
            </a:r>
            <a:r>
              <a:rPr dirty="0" sz="1400" spc="-1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75">
                <a:solidFill>
                  <a:srgbClr val="FFFFFF"/>
                </a:solidFill>
                <a:latin typeface="Arial Black"/>
                <a:cs typeface="Arial Black"/>
              </a:rPr>
              <a:t>Profiles,</a:t>
            </a:r>
            <a:r>
              <a:rPr dirty="0" sz="1400" spc="-1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65">
                <a:solidFill>
                  <a:srgbClr val="FFFFFF"/>
                </a:solidFill>
                <a:latin typeface="Arial Black"/>
                <a:cs typeface="Arial Black"/>
              </a:rPr>
              <a:t>you</a:t>
            </a:r>
            <a:r>
              <a:rPr dirty="0" sz="1400" spc="-1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75">
                <a:solidFill>
                  <a:srgbClr val="FFFFFF"/>
                </a:solidFill>
                <a:latin typeface="Arial Black"/>
                <a:cs typeface="Arial Black"/>
              </a:rPr>
              <a:t>can </a:t>
            </a:r>
            <a:r>
              <a:rPr dirty="0" sz="1400" spc="-50">
                <a:solidFill>
                  <a:srgbClr val="FFFFFF"/>
                </a:solidFill>
                <a:latin typeface="Arial Black"/>
                <a:cs typeface="Arial Black"/>
              </a:rPr>
              <a:t>dig</a:t>
            </a:r>
            <a:r>
              <a:rPr dirty="0" sz="1400" spc="-17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80">
                <a:solidFill>
                  <a:srgbClr val="FFFFFF"/>
                </a:solidFill>
                <a:latin typeface="Arial Black"/>
                <a:cs typeface="Arial Black"/>
              </a:rPr>
              <a:t>deeper</a:t>
            </a:r>
            <a:r>
              <a:rPr dirty="0" sz="1400" spc="-17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80">
                <a:solidFill>
                  <a:srgbClr val="FFFFFF"/>
                </a:solidFill>
                <a:latin typeface="Arial Black"/>
                <a:cs typeface="Arial Black"/>
              </a:rPr>
              <a:t>into</a:t>
            </a:r>
            <a:r>
              <a:rPr dirty="0" sz="1400" spc="-1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9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r>
              <a:rPr dirty="0" sz="1400" spc="-17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Arial Black"/>
                <a:cs typeface="Arial Black"/>
              </a:rPr>
              <a:t>media </a:t>
            </a:r>
            <a:r>
              <a:rPr dirty="0" sz="1400" spc="-90">
                <a:solidFill>
                  <a:srgbClr val="FFFFFF"/>
                </a:solidFill>
                <a:latin typeface="Arial Black"/>
                <a:cs typeface="Arial Black"/>
              </a:rPr>
              <a:t>consumption</a:t>
            </a:r>
            <a:r>
              <a:rPr dirty="0" sz="1400" spc="-1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90">
                <a:solidFill>
                  <a:srgbClr val="FFFFFF"/>
                </a:solidFill>
                <a:latin typeface="Arial Black"/>
                <a:cs typeface="Arial Black"/>
              </a:rPr>
              <a:t>habits</a:t>
            </a:r>
            <a:r>
              <a:rPr dirty="0" sz="1400" spc="-1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Arial Black"/>
                <a:cs typeface="Arial Black"/>
              </a:rPr>
              <a:t>and </a:t>
            </a:r>
            <a:r>
              <a:rPr dirty="0" sz="1400" spc="-95">
                <a:solidFill>
                  <a:srgbClr val="FFFFFF"/>
                </a:solidFill>
                <a:latin typeface="Arial Black"/>
                <a:cs typeface="Arial Black"/>
              </a:rPr>
              <a:t>attitudes</a:t>
            </a:r>
            <a:r>
              <a:rPr dirty="0" sz="1400" spc="-1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dirty="0" sz="1400" spc="-1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65">
                <a:solidFill>
                  <a:srgbClr val="FFFFFF"/>
                </a:solidFill>
                <a:latin typeface="Arial Black"/>
                <a:cs typeface="Arial Black"/>
              </a:rPr>
              <a:t>virtually</a:t>
            </a:r>
            <a:r>
              <a:rPr dirty="0" sz="1400" spc="-1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Arial Black"/>
                <a:cs typeface="Arial Black"/>
              </a:rPr>
              <a:t>any </a:t>
            </a:r>
            <a:r>
              <a:rPr dirty="0" sz="1400" spc="-90">
                <a:solidFill>
                  <a:srgbClr val="FFFFFF"/>
                </a:solidFill>
                <a:latin typeface="Arial Black"/>
                <a:cs typeface="Arial Black"/>
              </a:rPr>
              <a:t>target</a:t>
            </a:r>
            <a:r>
              <a:rPr dirty="0" sz="1400" spc="-1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95">
                <a:solidFill>
                  <a:srgbClr val="FFFFFF"/>
                </a:solidFill>
                <a:latin typeface="Arial Black"/>
                <a:cs typeface="Arial Black"/>
              </a:rPr>
              <a:t>audience</a:t>
            </a:r>
            <a:r>
              <a:rPr dirty="0" sz="1400" spc="-1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 Black"/>
                <a:cs typeface="Arial Black"/>
              </a:rPr>
              <a:t>including:</a:t>
            </a:r>
            <a:endParaRPr sz="1400">
              <a:latin typeface="Arial Black"/>
              <a:cs typeface="Arial Black"/>
            </a:endParaRPr>
          </a:p>
          <a:p>
            <a:pPr marL="354965" marR="947419" indent="-342900">
              <a:lnSpc>
                <a:spcPct val="107100"/>
              </a:lnSpc>
              <a:spcBef>
                <a:spcPts val="790"/>
              </a:spcBef>
              <a:buFont typeface="Symbol"/>
              <a:buChar char=""/>
              <a:tabLst>
                <a:tab pos="354965" algn="l"/>
              </a:tabLst>
            </a:pP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Customers</a:t>
            </a:r>
            <a:r>
              <a:rPr dirty="0" sz="1400" spc="-8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dirty="0" sz="1400" spc="-8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a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particular</a:t>
            </a:r>
            <a:r>
              <a:rPr dirty="0" sz="14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brand</a:t>
            </a:r>
            <a:endParaRPr sz="1400">
              <a:latin typeface="Lucida Sans"/>
              <a:cs typeface="Lucida Sans"/>
            </a:endParaRPr>
          </a:p>
          <a:p>
            <a:pPr marL="354965" indent="-342265">
              <a:lnSpc>
                <a:spcPct val="100000"/>
              </a:lnSpc>
              <a:spcBef>
                <a:spcPts val="120"/>
              </a:spcBef>
              <a:buFont typeface="Symbol"/>
              <a:buChar char=""/>
              <a:tabLst>
                <a:tab pos="354965" algn="l"/>
              </a:tabLst>
            </a:pP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Category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considerers</a:t>
            </a:r>
            <a:endParaRPr sz="1400">
              <a:latin typeface="Lucida Sans"/>
              <a:cs typeface="Lucida Sans"/>
            </a:endParaRPr>
          </a:p>
          <a:p>
            <a:pPr marL="354965" indent="-342265">
              <a:lnSpc>
                <a:spcPct val="100000"/>
              </a:lnSpc>
              <a:spcBef>
                <a:spcPts val="120"/>
              </a:spcBef>
              <a:buFont typeface="Symbol"/>
              <a:buChar char=""/>
              <a:tabLst>
                <a:tab pos="354965" algn="l"/>
              </a:tabLst>
            </a:pP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Affinity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audiences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3935759" y="3138713"/>
            <a:ext cx="3192145" cy="2609215"/>
          </a:xfrm>
          <a:custGeom>
            <a:avLst/>
            <a:gdLst/>
            <a:ahLst/>
            <a:cxnLst/>
            <a:rect l="l" t="t" r="r" b="b"/>
            <a:pathLst>
              <a:path w="3192145" h="2609215">
                <a:moveTo>
                  <a:pt x="0" y="197835"/>
                </a:moveTo>
                <a:lnTo>
                  <a:pt x="5224" y="152473"/>
                </a:lnTo>
                <a:lnTo>
                  <a:pt x="20108" y="110832"/>
                </a:lnTo>
                <a:lnTo>
                  <a:pt x="43462" y="74099"/>
                </a:lnTo>
                <a:lnTo>
                  <a:pt x="74099" y="43462"/>
                </a:lnTo>
                <a:lnTo>
                  <a:pt x="110832" y="20108"/>
                </a:lnTo>
                <a:lnTo>
                  <a:pt x="152473" y="5224"/>
                </a:lnTo>
                <a:lnTo>
                  <a:pt x="197835" y="0"/>
                </a:lnTo>
                <a:lnTo>
                  <a:pt x="2994280" y="0"/>
                </a:lnTo>
                <a:lnTo>
                  <a:pt x="3039641" y="5224"/>
                </a:lnTo>
                <a:lnTo>
                  <a:pt x="3081282" y="20108"/>
                </a:lnTo>
                <a:lnTo>
                  <a:pt x="3118015" y="43462"/>
                </a:lnTo>
                <a:lnTo>
                  <a:pt x="3148652" y="74099"/>
                </a:lnTo>
                <a:lnTo>
                  <a:pt x="3172006" y="110832"/>
                </a:lnTo>
                <a:lnTo>
                  <a:pt x="3186890" y="152473"/>
                </a:lnTo>
                <a:lnTo>
                  <a:pt x="3192115" y="197835"/>
                </a:lnTo>
                <a:lnTo>
                  <a:pt x="3192115" y="2411109"/>
                </a:lnTo>
                <a:lnTo>
                  <a:pt x="3186890" y="2456470"/>
                </a:lnTo>
                <a:lnTo>
                  <a:pt x="3172006" y="2498111"/>
                </a:lnTo>
                <a:lnTo>
                  <a:pt x="3148652" y="2534844"/>
                </a:lnTo>
                <a:lnTo>
                  <a:pt x="3118015" y="2565481"/>
                </a:lnTo>
                <a:lnTo>
                  <a:pt x="3081282" y="2588835"/>
                </a:lnTo>
                <a:lnTo>
                  <a:pt x="3039641" y="2603719"/>
                </a:lnTo>
                <a:lnTo>
                  <a:pt x="2994280" y="2608944"/>
                </a:lnTo>
                <a:lnTo>
                  <a:pt x="197835" y="2608944"/>
                </a:lnTo>
                <a:lnTo>
                  <a:pt x="152473" y="2603719"/>
                </a:lnTo>
                <a:lnTo>
                  <a:pt x="110832" y="2588835"/>
                </a:lnTo>
                <a:lnTo>
                  <a:pt x="74099" y="2565481"/>
                </a:lnTo>
                <a:lnTo>
                  <a:pt x="43462" y="2534844"/>
                </a:lnTo>
                <a:lnTo>
                  <a:pt x="20108" y="2498111"/>
                </a:lnTo>
                <a:lnTo>
                  <a:pt x="5224" y="2456470"/>
                </a:lnTo>
                <a:lnTo>
                  <a:pt x="0" y="2411109"/>
                </a:lnTo>
                <a:lnTo>
                  <a:pt x="0" y="19783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4161002" y="3363467"/>
            <a:ext cx="2718435" cy="21564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 marR="116205">
              <a:lnSpc>
                <a:spcPct val="99000"/>
              </a:lnSpc>
              <a:spcBef>
                <a:spcPts val="114"/>
              </a:spcBef>
            </a:pPr>
            <a:r>
              <a:rPr dirty="0" sz="1400" spc="-85">
                <a:solidFill>
                  <a:srgbClr val="FFFFFF"/>
                </a:solidFill>
                <a:latin typeface="Arial Black"/>
                <a:cs typeface="Arial Black"/>
              </a:rPr>
              <a:t>For</a:t>
            </a:r>
            <a:r>
              <a:rPr dirty="0" sz="1400" spc="-1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70">
                <a:solidFill>
                  <a:srgbClr val="FFFFFF"/>
                </a:solidFill>
                <a:latin typeface="Arial Black"/>
                <a:cs typeface="Arial Black"/>
              </a:rPr>
              <a:t>trending</a:t>
            </a:r>
            <a:r>
              <a:rPr dirty="0" sz="1400" spc="-1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85">
                <a:solidFill>
                  <a:srgbClr val="FFFFFF"/>
                </a:solidFill>
                <a:latin typeface="Arial Black"/>
                <a:cs typeface="Arial Black"/>
              </a:rPr>
              <a:t>insights,</a:t>
            </a:r>
            <a:r>
              <a:rPr dirty="0" sz="1400" spc="-1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60">
                <a:solidFill>
                  <a:srgbClr val="FFFFFF"/>
                </a:solidFill>
                <a:latin typeface="Arial Black"/>
                <a:cs typeface="Arial Black"/>
              </a:rPr>
              <a:t>run</a:t>
            </a:r>
            <a:r>
              <a:rPr dirty="0" sz="1400" spc="-1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dirty="0" sz="1400" spc="-85">
                <a:solidFill>
                  <a:srgbClr val="FFFFFF"/>
                </a:solidFill>
                <a:latin typeface="Arial Black"/>
                <a:cs typeface="Arial Black"/>
              </a:rPr>
              <a:t>YouGov</a:t>
            </a:r>
            <a:r>
              <a:rPr dirty="0" sz="1400" spc="-1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80">
                <a:solidFill>
                  <a:srgbClr val="FFFFFF"/>
                </a:solidFill>
                <a:latin typeface="Arial Black"/>
                <a:cs typeface="Arial Black"/>
              </a:rPr>
              <a:t>Surveys</a:t>
            </a:r>
            <a:r>
              <a:rPr dirty="0" sz="1400" spc="-1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85">
                <a:solidFill>
                  <a:srgbClr val="FFFFFF"/>
                </a:solidFill>
                <a:latin typeface="Arial Black"/>
                <a:cs typeface="Arial Black"/>
              </a:rPr>
              <a:t>to</a:t>
            </a:r>
            <a:r>
              <a:rPr dirty="0" sz="1400" spc="-1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85">
                <a:solidFill>
                  <a:srgbClr val="FFFFFF"/>
                </a:solidFill>
                <a:latin typeface="Arial Black"/>
                <a:cs typeface="Arial Black"/>
              </a:rPr>
              <a:t>get</a:t>
            </a:r>
            <a:r>
              <a:rPr dirty="0" sz="1400" spc="-1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Arial Black"/>
                <a:cs typeface="Arial Black"/>
              </a:rPr>
              <a:t>quick </a:t>
            </a:r>
            <a:r>
              <a:rPr dirty="0" sz="1400" spc="-114">
                <a:solidFill>
                  <a:srgbClr val="FFFFFF"/>
                </a:solidFill>
                <a:latin typeface="Arial Black"/>
                <a:cs typeface="Arial Black"/>
              </a:rPr>
              <a:t>answers</a:t>
            </a:r>
            <a:r>
              <a:rPr dirty="0" sz="1400" spc="-1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85">
                <a:solidFill>
                  <a:srgbClr val="FFFFFF"/>
                </a:solidFill>
                <a:latin typeface="Arial Black"/>
                <a:cs typeface="Arial Black"/>
              </a:rPr>
              <a:t>to</a:t>
            </a:r>
            <a:r>
              <a:rPr dirty="0" sz="1400" spc="-1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65">
                <a:solidFill>
                  <a:srgbClr val="FFFFFF"/>
                </a:solidFill>
                <a:latin typeface="Arial Black"/>
                <a:cs typeface="Arial Black"/>
              </a:rPr>
              <a:t>inform</a:t>
            </a:r>
            <a:r>
              <a:rPr dirty="0" sz="1400" spc="-17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55">
                <a:solidFill>
                  <a:srgbClr val="FFFFFF"/>
                </a:solidFill>
                <a:latin typeface="Arial Black"/>
                <a:cs typeface="Arial Black"/>
              </a:rPr>
              <a:t>your</a:t>
            </a:r>
            <a:r>
              <a:rPr dirty="0" sz="1400" spc="-1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70">
                <a:solidFill>
                  <a:srgbClr val="FFFFFF"/>
                </a:solidFill>
                <a:latin typeface="Arial Black"/>
                <a:cs typeface="Arial Black"/>
              </a:rPr>
              <a:t>media </a:t>
            </a:r>
            <a:r>
              <a:rPr dirty="0" sz="1400" spc="-10">
                <a:solidFill>
                  <a:srgbClr val="FFFFFF"/>
                </a:solidFill>
                <a:latin typeface="Arial Black"/>
                <a:cs typeface="Arial Black"/>
              </a:rPr>
              <a:t>strategy:</a:t>
            </a:r>
            <a:endParaRPr sz="1400">
              <a:latin typeface="Arial Black"/>
              <a:cs typeface="Arial Black"/>
            </a:endParaRPr>
          </a:p>
          <a:p>
            <a:pPr marL="355600" marR="937894" indent="-342900">
              <a:lnSpc>
                <a:spcPct val="101400"/>
              </a:lnSpc>
              <a:spcBef>
                <a:spcPts val="170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Self-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serve</a:t>
            </a:r>
            <a:r>
              <a:rPr dirty="0" sz="14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and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Serviced</a:t>
            </a:r>
            <a:r>
              <a:rPr dirty="0" sz="1400" spc="8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surveys</a:t>
            </a:r>
            <a:endParaRPr sz="1400">
              <a:latin typeface="Lucida Sans"/>
              <a:cs typeface="Lucida Sans"/>
            </a:endParaRPr>
          </a:p>
          <a:p>
            <a:pPr marL="354965" indent="-342265">
              <a:lnSpc>
                <a:spcPts val="1610"/>
              </a:lnSpc>
              <a:buFont typeface="Symbol"/>
              <a:buChar char=""/>
              <a:tabLst>
                <a:tab pos="354965" algn="l"/>
              </a:tabLst>
            </a:pP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Granular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audience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targeting</a:t>
            </a:r>
            <a:endParaRPr sz="1400">
              <a:latin typeface="Lucida Sans"/>
              <a:cs typeface="Lucida Sans"/>
            </a:endParaRPr>
          </a:p>
          <a:p>
            <a:pPr marL="355600" marR="683260" indent="-342900">
              <a:lnSpc>
                <a:spcPts val="1700"/>
              </a:lnSpc>
              <a:spcBef>
                <a:spcPts val="4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Results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as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little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as </a:t>
            </a:r>
            <a:r>
              <a:rPr dirty="0" sz="1400" spc="-80">
                <a:solidFill>
                  <a:srgbClr val="FFFFFF"/>
                </a:solidFill>
                <a:latin typeface="Lucida Sans"/>
                <a:cs typeface="Lucida Sans"/>
              </a:rPr>
              <a:t>24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hours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11157043" y="491597"/>
            <a:ext cx="494030" cy="102870"/>
          </a:xfrm>
          <a:custGeom>
            <a:avLst/>
            <a:gdLst/>
            <a:ahLst/>
            <a:cxnLst/>
            <a:rect l="l" t="t" r="r" b="b"/>
            <a:pathLst>
              <a:path w="494029" h="102870">
                <a:moveTo>
                  <a:pt x="485289" y="5875"/>
                </a:moveTo>
                <a:lnTo>
                  <a:pt x="482051" y="5875"/>
                </a:lnTo>
                <a:lnTo>
                  <a:pt x="480509" y="6339"/>
                </a:lnTo>
                <a:lnTo>
                  <a:pt x="478967" y="7112"/>
                </a:lnTo>
                <a:lnTo>
                  <a:pt x="477271" y="7885"/>
                </a:lnTo>
                <a:lnTo>
                  <a:pt x="476037" y="9122"/>
                </a:lnTo>
                <a:lnTo>
                  <a:pt x="475267" y="10667"/>
                </a:lnTo>
                <a:lnTo>
                  <a:pt x="474341" y="12214"/>
                </a:lnTo>
                <a:lnTo>
                  <a:pt x="473878" y="13760"/>
                </a:lnTo>
                <a:lnTo>
                  <a:pt x="473878" y="17162"/>
                </a:lnTo>
                <a:lnTo>
                  <a:pt x="474341" y="18708"/>
                </a:lnTo>
                <a:lnTo>
                  <a:pt x="475267" y="20255"/>
                </a:lnTo>
                <a:lnTo>
                  <a:pt x="476037" y="21800"/>
                </a:lnTo>
                <a:lnTo>
                  <a:pt x="477271" y="23037"/>
                </a:lnTo>
                <a:lnTo>
                  <a:pt x="478814" y="23811"/>
                </a:lnTo>
                <a:lnTo>
                  <a:pt x="480355" y="24738"/>
                </a:lnTo>
                <a:lnTo>
                  <a:pt x="482051" y="25048"/>
                </a:lnTo>
                <a:lnTo>
                  <a:pt x="485444" y="25048"/>
                </a:lnTo>
                <a:lnTo>
                  <a:pt x="486986" y="24738"/>
                </a:lnTo>
                <a:lnTo>
                  <a:pt x="488528" y="23811"/>
                </a:lnTo>
                <a:lnTo>
                  <a:pt x="489146" y="23501"/>
                </a:lnTo>
                <a:lnTo>
                  <a:pt x="482359" y="23501"/>
                </a:lnTo>
                <a:lnTo>
                  <a:pt x="480973" y="23192"/>
                </a:lnTo>
                <a:lnTo>
                  <a:pt x="479585" y="22419"/>
                </a:lnTo>
                <a:lnTo>
                  <a:pt x="478350" y="21800"/>
                </a:lnTo>
                <a:lnTo>
                  <a:pt x="477271" y="20718"/>
                </a:lnTo>
                <a:lnTo>
                  <a:pt x="476655" y="19481"/>
                </a:lnTo>
                <a:lnTo>
                  <a:pt x="475884" y="18244"/>
                </a:lnTo>
                <a:lnTo>
                  <a:pt x="475644" y="17162"/>
                </a:lnTo>
                <a:lnTo>
                  <a:pt x="475652" y="13760"/>
                </a:lnTo>
                <a:lnTo>
                  <a:pt x="475884" y="12833"/>
                </a:lnTo>
                <a:lnTo>
                  <a:pt x="482359" y="7421"/>
                </a:lnTo>
                <a:lnTo>
                  <a:pt x="489145" y="7421"/>
                </a:lnTo>
                <a:lnTo>
                  <a:pt x="486986" y="6339"/>
                </a:lnTo>
                <a:lnTo>
                  <a:pt x="485289" y="5875"/>
                </a:lnTo>
                <a:close/>
              </a:path>
              <a:path w="494029" h="102870">
                <a:moveTo>
                  <a:pt x="489145" y="7421"/>
                </a:moveTo>
                <a:lnTo>
                  <a:pt x="484982" y="7421"/>
                </a:lnTo>
                <a:lnTo>
                  <a:pt x="486369" y="7885"/>
                </a:lnTo>
                <a:lnTo>
                  <a:pt x="487757" y="8503"/>
                </a:lnTo>
                <a:lnTo>
                  <a:pt x="488991" y="9277"/>
                </a:lnTo>
                <a:lnTo>
                  <a:pt x="490070" y="10204"/>
                </a:lnTo>
                <a:lnTo>
                  <a:pt x="490687" y="11441"/>
                </a:lnTo>
                <a:lnTo>
                  <a:pt x="491458" y="12833"/>
                </a:lnTo>
                <a:lnTo>
                  <a:pt x="491805" y="13760"/>
                </a:lnTo>
                <a:lnTo>
                  <a:pt x="491818" y="17162"/>
                </a:lnTo>
                <a:lnTo>
                  <a:pt x="491458" y="18244"/>
                </a:lnTo>
                <a:lnTo>
                  <a:pt x="490687" y="19481"/>
                </a:lnTo>
                <a:lnTo>
                  <a:pt x="490070" y="20718"/>
                </a:lnTo>
                <a:lnTo>
                  <a:pt x="488991" y="21800"/>
                </a:lnTo>
                <a:lnTo>
                  <a:pt x="487757" y="22419"/>
                </a:lnTo>
                <a:lnTo>
                  <a:pt x="486524" y="23192"/>
                </a:lnTo>
                <a:lnTo>
                  <a:pt x="485136" y="23501"/>
                </a:lnTo>
                <a:lnTo>
                  <a:pt x="489146" y="23501"/>
                </a:lnTo>
                <a:lnTo>
                  <a:pt x="493463" y="17162"/>
                </a:lnTo>
                <a:lnTo>
                  <a:pt x="493463" y="13760"/>
                </a:lnTo>
                <a:lnTo>
                  <a:pt x="493001" y="12214"/>
                </a:lnTo>
                <a:lnTo>
                  <a:pt x="491998" y="10514"/>
                </a:lnTo>
                <a:lnTo>
                  <a:pt x="491304" y="9122"/>
                </a:lnTo>
                <a:lnTo>
                  <a:pt x="490070" y="7885"/>
                </a:lnTo>
                <a:lnTo>
                  <a:pt x="489145" y="7421"/>
                </a:lnTo>
                <a:close/>
              </a:path>
              <a:path w="494029" h="102870">
                <a:moveTo>
                  <a:pt x="485136" y="10514"/>
                </a:moveTo>
                <a:lnTo>
                  <a:pt x="479430" y="10514"/>
                </a:lnTo>
                <a:lnTo>
                  <a:pt x="479430" y="20873"/>
                </a:lnTo>
                <a:lnTo>
                  <a:pt x="481126" y="20873"/>
                </a:lnTo>
                <a:lnTo>
                  <a:pt x="481126" y="16389"/>
                </a:lnTo>
                <a:lnTo>
                  <a:pt x="484828" y="16389"/>
                </a:lnTo>
                <a:lnTo>
                  <a:pt x="484518" y="16234"/>
                </a:lnTo>
                <a:lnTo>
                  <a:pt x="485444" y="16079"/>
                </a:lnTo>
                <a:lnTo>
                  <a:pt x="486215" y="15770"/>
                </a:lnTo>
                <a:lnTo>
                  <a:pt x="486987" y="14997"/>
                </a:lnTo>
                <a:lnTo>
                  <a:pt x="481126" y="14997"/>
                </a:lnTo>
                <a:lnTo>
                  <a:pt x="481126" y="11904"/>
                </a:lnTo>
                <a:lnTo>
                  <a:pt x="487089" y="11904"/>
                </a:lnTo>
                <a:lnTo>
                  <a:pt x="486677" y="11286"/>
                </a:lnTo>
                <a:lnTo>
                  <a:pt x="485753" y="10667"/>
                </a:lnTo>
                <a:lnTo>
                  <a:pt x="485136" y="10514"/>
                </a:lnTo>
                <a:close/>
              </a:path>
              <a:path w="494029" h="102870">
                <a:moveTo>
                  <a:pt x="484828" y="16389"/>
                </a:moveTo>
                <a:lnTo>
                  <a:pt x="482668" y="16389"/>
                </a:lnTo>
                <a:lnTo>
                  <a:pt x="483130" y="16544"/>
                </a:lnTo>
                <a:lnTo>
                  <a:pt x="483439" y="16852"/>
                </a:lnTo>
                <a:lnTo>
                  <a:pt x="483903" y="17162"/>
                </a:lnTo>
                <a:lnTo>
                  <a:pt x="484518" y="17934"/>
                </a:lnTo>
                <a:lnTo>
                  <a:pt x="485289" y="19171"/>
                </a:lnTo>
                <a:lnTo>
                  <a:pt x="486215" y="20873"/>
                </a:lnTo>
                <a:lnTo>
                  <a:pt x="488219" y="20873"/>
                </a:lnTo>
                <a:lnTo>
                  <a:pt x="486898" y="18708"/>
                </a:lnTo>
                <a:lnTo>
                  <a:pt x="486369" y="17781"/>
                </a:lnTo>
                <a:lnTo>
                  <a:pt x="485753" y="17162"/>
                </a:lnTo>
                <a:lnTo>
                  <a:pt x="485444" y="16697"/>
                </a:lnTo>
                <a:lnTo>
                  <a:pt x="484828" y="16389"/>
                </a:lnTo>
                <a:close/>
              </a:path>
              <a:path w="494029" h="102870">
                <a:moveTo>
                  <a:pt x="487089" y="11904"/>
                </a:moveTo>
                <a:lnTo>
                  <a:pt x="484365" y="11904"/>
                </a:lnTo>
                <a:lnTo>
                  <a:pt x="485289" y="12369"/>
                </a:lnTo>
                <a:lnTo>
                  <a:pt x="485444" y="12523"/>
                </a:lnTo>
                <a:lnTo>
                  <a:pt x="485599" y="12833"/>
                </a:lnTo>
                <a:lnTo>
                  <a:pt x="485675" y="14070"/>
                </a:lnTo>
                <a:lnTo>
                  <a:pt x="485598" y="14225"/>
                </a:lnTo>
                <a:lnTo>
                  <a:pt x="485136" y="14533"/>
                </a:lnTo>
                <a:lnTo>
                  <a:pt x="484827" y="14843"/>
                </a:lnTo>
                <a:lnTo>
                  <a:pt x="484210" y="14997"/>
                </a:lnTo>
                <a:lnTo>
                  <a:pt x="486987" y="14997"/>
                </a:lnTo>
                <a:lnTo>
                  <a:pt x="487295" y="14688"/>
                </a:lnTo>
                <a:lnTo>
                  <a:pt x="487410" y="14225"/>
                </a:lnTo>
                <a:lnTo>
                  <a:pt x="487295" y="12214"/>
                </a:lnTo>
                <a:lnTo>
                  <a:pt x="487089" y="11904"/>
                </a:lnTo>
                <a:close/>
              </a:path>
              <a:path w="494029" h="102870">
                <a:moveTo>
                  <a:pt x="368710" y="27367"/>
                </a:moveTo>
                <a:lnTo>
                  <a:pt x="361462" y="27367"/>
                </a:lnTo>
                <a:lnTo>
                  <a:pt x="354985" y="28912"/>
                </a:lnTo>
                <a:lnTo>
                  <a:pt x="343574" y="35097"/>
                </a:lnTo>
                <a:lnTo>
                  <a:pt x="338947" y="39582"/>
                </a:lnTo>
                <a:lnTo>
                  <a:pt x="335864" y="45457"/>
                </a:lnTo>
                <a:lnTo>
                  <a:pt x="332625" y="51487"/>
                </a:lnTo>
                <a:lnTo>
                  <a:pt x="331227" y="56949"/>
                </a:lnTo>
                <a:lnTo>
                  <a:pt x="331177" y="72487"/>
                </a:lnTo>
                <a:lnTo>
                  <a:pt x="332625" y="79162"/>
                </a:lnTo>
                <a:lnTo>
                  <a:pt x="335947" y="85039"/>
                </a:lnTo>
                <a:lnTo>
                  <a:pt x="338947" y="90605"/>
                </a:lnTo>
                <a:lnTo>
                  <a:pt x="343574" y="94933"/>
                </a:lnTo>
                <a:lnTo>
                  <a:pt x="349742" y="98026"/>
                </a:lnTo>
                <a:lnTo>
                  <a:pt x="355756" y="100963"/>
                </a:lnTo>
                <a:lnTo>
                  <a:pt x="362078" y="102355"/>
                </a:lnTo>
                <a:lnTo>
                  <a:pt x="368863" y="102355"/>
                </a:lnTo>
                <a:lnTo>
                  <a:pt x="399620" y="86894"/>
                </a:lnTo>
                <a:lnTo>
                  <a:pt x="363774" y="86894"/>
                </a:lnTo>
                <a:lnTo>
                  <a:pt x="359456" y="85039"/>
                </a:lnTo>
                <a:lnTo>
                  <a:pt x="356064" y="81328"/>
                </a:lnTo>
                <a:lnTo>
                  <a:pt x="352672" y="77462"/>
                </a:lnTo>
                <a:lnTo>
                  <a:pt x="350975" y="72050"/>
                </a:lnTo>
                <a:lnTo>
                  <a:pt x="351070" y="57517"/>
                </a:lnTo>
                <a:lnTo>
                  <a:pt x="352672" y="52260"/>
                </a:lnTo>
                <a:lnTo>
                  <a:pt x="356064" y="48549"/>
                </a:lnTo>
                <a:lnTo>
                  <a:pt x="359456" y="44683"/>
                </a:lnTo>
                <a:lnTo>
                  <a:pt x="363774" y="42828"/>
                </a:lnTo>
                <a:lnTo>
                  <a:pt x="399883" y="42828"/>
                </a:lnTo>
                <a:lnTo>
                  <a:pt x="395850" y="37881"/>
                </a:lnTo>
                <a:lnTo>
                  <a:pt x="390156" y="33303"/>
                </a:lnTo>
                <a:lnTo>
                  <a:pt x="383726" y="30015"/>
                </a:lnTo>
                <a:lnTo>
                  <a:pt x="376572" y="28031"/>
                </a:lnTo>
                <a:lnTo>
                  <a:pt x="368710" y="27367"/>
                </a:lnTo>
                <a:close/>
              </a:path>
              <a:path w="494029" h="102870">
                <a:moveTo>
                  <a:pt x="423915" y="28912"/>
                </a:moveTo>
                <a:lnTo>
                  <a:pt x="403715" y="28912"/>
                </a:lnTo>
                <a:lnTo>
                  <a:pt x="433167" y="100810"/>
                </a:lnTo>
                <a:lnTo>
                  <a:pt x="450439" y="100810"/>
                </a:lnTo>
                <a:lnTo>
                  <a:pt x="459667" y="77925"/>
                </a:lnTo>
                <a:lnTo>
                  <a:pt x="441650" y="77925"/>
                </a:lnTo>
                <a:lnTo>
                  <a:pt x="437794" y="65712"/>
                </a:lnTo>
                <a:lnTo>
                  <a:pt x="423915" y="28912"/>
                </a:lnTo>
                <a:close/>
              </a:path>
              <a:path w="494029" h="102870">
                <a:moveTo>
                  <a:pt x="399883" y="42828"/>
                </a:moveTo>
                <a:lnTo>
                  <a:pt x="373799" y="42828"/>
                </a:lnTo>
                <a:lnTo>
                  <a:pt x="377962" y="44683"/>
                </a:lnTo>
                <a:lnTo>
                  <a:pt x="381354" y="48549"/>
                </a:lnTo>
                <a:lnTo>
                  <a:pt x="384747" y="52260"/>
                </a:lnTo>
                <a:lnTo>
                  <a:pt x="386545" y="57517"/>
                </a:lnTo>
                <a:lnTo>
                  <a:pt x="386546" y="72050"/>
                </a:lnTo>
                <a:lnTo>
                  <a:pt x="384747" y="77462"/>
                </a:lnTo>
                <a:lnTo>
                  <a:pt x="381354" y="81328"/>
                </a:lnTo>
                <a:lnTo>
                  <a:pt x="377962" y="85039"/>
                </a:lnTo>
                <a:lnTo>
                  <a:pt x="373799" y="86894"/>
                </a:lnTo>
                <a:lnTo>
                  <a:pt x="399620" y="86894"/>
                </a:lnTo>
                <a:lnTo>
                  <a:pt x="406272" y="63856"/>
                </a:lnTo>
                <a:lnTo>
                  <a:pt x="405695" y="56949"/>
                </a:lnTo>
                <a:lnTo>
                  <a:pt x="403753" y="49921"/>
                </a:lnTo>
                <a:lnTo>
                  <a:pt x="400481" y="43561"/>
                </a:lnTo>
                <a:lnTo>
                  <a:pt x="399883" y="42828"/>
                </a:lnTo>
                <a:close/>
              </a:path>
              <a:path w="494029" h="102870">
                <a:moveTo>
                  <a:pt x="479430" y="28912"/>
                </a:moveTo>
                <a:lnTo>
                  <a:pt x="459691" y="28912"/>
                </a:lnTo>
                <a:lnTo>
                  <a:pt x="445813" y="65712"/>
                </a:lnTo>
                <a:lnTo>
                  <a:pt x="444271" y="69731"/>
                </a:lnTo>
                <a:lnTo>
                  <a:pt x="442729" y="74679"/>
                </a:lnTo>
                <a:lnTo>
                  <a:pt x="441650" y="77925"/>
                </a:lnTo>
                <a:lnTo>
                  <a:pt x="459667" y="77925"/>
                </a:lnTo>
                <a:lnTo>
                  <a:pt x="479430" y="28912"/>
                </a:lnTo>
                <a:close/>
              </a:path>
              <a:path w="494029" h="102870">
                <a:moveTo>
                  <a:pt x="112726" y="27367"/>
                </a:moveTo>
                <a:lnTo>
                  <a:pt x="105632" y="27367"/>
                </a:lnTo>
                <a:lnTo>
                  <a:pt x="99155" y="28912"/>
                </a:lnTo>
                <a:lnTo>
                  <a:pt x="75348" y="72487"/>
                </a:lnTo>
                <a:lnTo>
                  <a:pt x="76795" y="79162"/>
                </a:lnTo>
                <a:lnTo>
                  <a:pt x="106249" y="102355"/>
                </a:lnTo>
                <a:lnTo>
                  <a:pt x="112880" y="102355"/>
                </a:lnTo>
                <a:lnTo>
                  <a:pt x="143712" y="86894"/>
                </a:lnTo>
                <a:lnTo>
                  <a:pt x="107791" y="86894"/>
                </a:lnTo>
                <a:lnTo>
                  <a:pt x="103473" y="85039"/>
                </a:lnTo>
                <a:lnTo>
                  <a:pt x="100081" y="81328"/>
                </a:lnTo>
                <a:lnTo>
                  <a:pt x="96688" y="77462"/>
                </a:lnTo>
                <a:lnTo>
                  <a:pt x="94992" y="72050"/>
                </a:lnTo>
                <a:lnTo>
                  <a:pt x="95086" y="57517"/>
                </a:lnTo>
                <a:lnTo>
                  <a:pt x="96688" y="52260"/>
                </a:lnTo>
                <a:lnTo>
                  <a:pt x="100081" y="48549"/>
                </a:lnTo>
                <a:lnTo>
                  <a:pt x="103473" y="44683"/>
                </a:lnTo>
                <a:lnTo>
                  <a:pt x="107791" y="42828"/>
                </a:lnTo>
                <a:lnTo>
                  <a:pt x="143920" y="42828"/>
                </a:lnTo>
                <a:lnTo>
                  <a:pt x="139866" y="37881"/>
                </a:lnTo>
                <a:lnTo>
                  <a:pt x="134194" y="33303"/>
                </a:lnTo>
                <a:lnTo>
                  <a:pt x="127799" y="30015"/>
                </a:lnTo>
                <a:lnTo>
                  <a:pt x="120653" y="28031"/>
                </a:lnTo>
                <a:lnTo>
                  <a:pt x="112726" y="27367"/>
                </a:lnTo>
                <a:close/>
              </a:path>
              <a:path w="494029" h="102870">
                <a:moveTo>
                  <a:pt x="23749" y="1545"/>
                </a:moveTo>
                <a:lnTo>
                  <a:pt x="0" y="1545"/>
                </a:lnTo>
                <a:lnTo>
                  <a:pt x="36855" y="59063"/>
                </a:lnTo>
                <a:lnTo>
                  <a:pt x="36855" y="100810"/>
                </a:lnTo>
                <a:lnTo>
                  <a:pt x="57210" y="100810"/>
                </a:lnTo>
                <a:lnTo>
                  <a:pt x="57309" y="59063"/>
                </a:lnTo>
                <a:lnTo>
                  <a:pt x="69017" y="40819"/>
                </a:lnTo>
                <a:lnTo>
                  <a:pt x="47496" y="40819"/>
                </a:lnTo>
                <a:lnTo>
                  <a:pt x="23749" y="1545"/>
                </a:lnTo>
                <a:close/>
              </a:path>
              <a:path w="494029" h="102870">
                <a:moveTo>
                  <a:pt x="143920" y="42828"/>
                </a:moveTo>
                <a:lnTo>
                  <a:pt x="117815" y="42828"/>
                </a:lnTo>
                <a:lnTo>
                  <a:pt x="122132" y="44683"/>
                </a:lnTo>
                <a:lnTo>
                  <a:pt x="125525" y="48549"/>
                </a:lnTo>
                <a:lnTo>
                  <a:pt x="128917" y="52260"/>
                </a:lnTo>
                <a:lnTo>
                  <a:pt x="130565" y="57517"/>
                </a:lnTo>
                <a:lnTo>
                  <a:pt x="130567" y="72050"/>
                </a:lnTo>
                <a:lnTo>
                  <a:pt x="128917" y="77462"/>
                </a:lnTo>
                <a:lnTo>
                  <a:pt x="125525" y="81328"/>
                </a:lnTo>
                <a:lnTo>
                  <a:pt x="122132" y="85039"/>
                </a:lnTo>
                <a:lnTo>
                  <a:pt x="117815" y="86894"/>
                </a:lnTo>
                <a:lnTo>
                  <a:pt x="143712" y="86894"/>
                </a:lnTo>
                <a:lnTo>
                  <a:pt x="144456" y="86002"/>
                </a:lnTo>
                <a:lnTo>
                  <a:pt x="147827" y="79607"/>
                </a:lnTo>
                <a:lnTo>
                  <a:pt x="149838" y="72487"/>
                </a:lnTo>
                <a:lnTo>
                  <a:pt x="150480" y="64938"/>
                </a:lnTo>
                <a:lnTo>
                  <a:pt x="150439" y="63856"/>
                </a:lnTo>
                <a:lnTo>
                  <a:pt x="149841" y="56949"/>
                </a:lnTo>
                <a:lnTo>
                  <a:pt x="147846" y="49921"/>
                </a:lnTo>
                <a:lnTo>
                  <a:pt x="144521" y="43561"/>
                </a:lnTo>
                <a:lnTo>
                  <a:pt x="143920" y="42828"/>
                </a:lnTo>
                <a:close/>
              </a:path>
              <a:path w="494029" h="102870">
                <a:moveTo>
                  <a:pt x="94221" y="1545"/>
                </a:moveTo>
                <a:lnTo>
                  <a:pt x="70782" y="1545"/>
                </a:lnTo>
                <a:lnTo>
                  <a:pt x="47496" y="40819"/>
                </a:lnTo>
                <a:lnTo>
                  <a:pt x="69017" y="40819"/>
                </a:lnTo>
                <a:lnTo>
                  <a:pt x="94221" y="1545"/>
                </a:lnTo>
                <a:close/>
              </a:path>
              <a:path w="494029" h="102870">
                <a:moveTo>
                  <a:pt x="281274" y="0"/>
                </a:moveTo>
                <a:lnTo>
                  <a:pt x="271713" y="0"/>
                </a:lnTo>
                <a:lnTo>
                  <a:pt x="263540" y="1545"/>
                </a:lnTo>
                <a:lnTo>
                  <a:pt x="234954" y="29581"/>
                </a:lnTo>
                <a:lnTo>
                  <a:pt x="231311" y="50868"/>
                </a:lnTo>
                <a:lnTo>
                  <a:pt x="231663" y="57913"/>
                </a:lnTo>
                <a:lnTo>
                  <a:pt x="249293" y="92397"/>
                </a:lnTo>
                <a:lnTo>
                  <a:pt x="282354" y="102510"/>
                </a:lnTo>
                <a:lnTo>
                  <a:pt x="290681" y="102510"/>
                </a:lnTo>
                <a:lnTo>
                  <a:pt x="298853" y="100963"/>
                </a:lnTo>
                <a:lnTo>
                  <a:pt x="315045" y="94780"/>
                </a:lnTo>
                <a:lnTo>
                  <a:pt x="321213" y="91222"/>
                </a:lnTo>
                <a:lnTo>
                  <a:pt x="325377" y="87048"/>
                </a:lnTo>
                <a:lnTo>
                  <a:pt x="325377" y="85347"/>
                </a:lnTo>
                <a:lnTo>
                  <a:pt x="272484" y="85347"/>
                </a:lnTo>
                <a:lnTo>
                  <a:pt x="265545" y="82410"/>
                </a:lnTo>
                <a:lnTo>
                  <a:pt x="252129" y="50095"/>
                </a:lnTo>
                <a:lnTo>
                  <a:pt x="252620" y="42381"/>
                </a:lnTo>
                <a:lnTo>
                  <a:pt x="272329" y="17007"/>
                </a:lnTo>
                <a:lnTo>
                  <a:pt x="320228" y="17007"/>
                </a:lnTo>
                <a:lnTo>
                  <a:pt x="317512" y="12833"/>
                </a:lnTo>
                <a:lnTo>
                  <a:pt x="310573" y="7730"/>
                </a:lnTo>
                <a:lnTo>
                  <a:pt x="304759" y="4305"/>
                </a:lnTo>
                <a:lnTo>
                  <a:pt x="297948" y="1894"/>
                </a:lnTo>
                <a:lnTo>
                  <a:pt x="290124" y="468"/>
                </a:lnTo>
                <a:lnTo>
                  <a:pt x="281274" y="0"/>
                </a:lnTo>
                <a:close/>
              </a:path>
              <a:path w="494029" h="102870">
                <a:moveTo>
                  <a:pt x="325377" y="47621"/>
                </a:moveTo>
                <a:lnTo>
                  <a:pt x="281583" y="47621"/>
                </a:lnTo>
                <a:lnTo>
                  <a:pt x="281583" y="64320"/>
                </a:lnTo>
                <a:lnTo>
                  <a:pt x="304868" y="64320"/>
                </a:lnTo>
                <a:lnTo>
                  <a:pt x="304868" y="76843"/>
                </a:lnTo>
                <a:lnTo>
                  <a:pt x="301783" y="79317"/>
                </a:lnTo>
                <a:lnTo>
                  <a:pt x="298082" y="81328"/>
                </a:lnTo>
                <a:lnTo>
                  <a:pt x="293919" y="82873"/>
                </a:lnTo>
                <a:lnTo>
                  <a:pt x="289601" y="84574"/>
                </a:lnTo>
                <a:lnTo>
                  <a:pt x="285283" y="85347"/>
                </a:lnTo>
                <a:lnTo>
                  <a:pt x="325377" y="85347"/>
                </a:lnTo>
                <a:lnTo>
                  <a:pt x="325377" y="47621"/>
                </a:lnTo>
                <a:close/>
              </a:path>
              <a:path w="494029" h="102870">
                <a:moveTo>
                  <a:pt x="320228" y="17007"/>
                </a:moveTo>
                <a:lnTo>
                  <a:pt x="287134" y="17007"/>
                </a:lnTo>
                <a:lnTo>
                  <a:pt x="292068" y="18399"/>
                </a:lnTo>
                <a:lnTo>
                  <a:pt x="295923" y="21337"/>
                </a:lnTo>
                <a:lnTo>
                  <a:pt x="299779" y="24119"/>
                </a:lnTo>
                <a:lnTo>
                  <a:pt x="302400" y="27985"/>
                </a:lnTo>
                <a:lnTo>
                  <a:pt x="303942" y="32778"/>
                </a:lnTo>
                <a:lnTo>
                  <a:pt x="324143" y="29067"/>
                </a:lnTo>
                <a:lnTo>
                  <a:pt x="322139" y="19945"/>
                </a:lnTo>
                <a:lnTo>
                  <a:pt x="320228" y="17007"/>
                </a:lnTo>
                <a:close/>
              </a:path>
              <a:path w="494029" h="102870">
                <a:moveTo>
                  <a:pt x="175950" y="28912"/>
                </a:moveTo>
                <a:lnTo>
                  <a:pt x="156674" y="28912"/>
                </a:lnTo>
                <a:lnTo>
                  <a:pt x="156702" y="81328"/>
                </a:lnTo>
                <a:lnTo>
                  <a:pt x="176104" y="102355"/>
                </a:lnTo>
                <a:lnTo>
                  <a:pt x="185820" y="102355"/>
                </a:lnTo>
                <a:lnTo>
                  <a:pt x="190291" y="101273"/>
                </a:lnTo>
                <a:lnTo>
                  <a:pt x="198927" y="96944"/>
                </a:lnTo>
                <a:lnTo>
                  <a:pt x="202474" y="93851"/>
                </a:lnTo>
                <a:lnTo>
                  <a:pt x="205096" y="90140"/>
                </a:lnTo>
                <a:lnTo>
                  <a:pt x="223137" y="90140"/>
                </a:lnTo>
                <a:lnTo>
                  <a:pt x="223137" y="87976"/>
                </a:lnTo>
                <a:lnTo>
                  <a:pt x="185202" y="87976"/>
                </a:lnTo>
                <a:lnTo>
                  <a:pt x="182890" y="87203"/>
                </a:lnTo>
                <a:lnTo>
                  <a:pt x="175950" y="72050"/>
                </a:lnTo>
                <a:lnTo>
                  <a:pt x="175950" y="28912"/>
                </a:lnTo>
                <a:close/>
              </a:path>
              <a:path w="494029" h="102870">
                <a:moveTo>
                  <a:pt x="223137" y="90140"/>
                </a:moveTo>
                <a:lnTo>
                  <a:pt x="205096" y="90140"/>
                </a:lnTo>
                <a:lnTo>
                  <a:pt x="205096" y="100810"/>
                </a:lnTo>
                <a:lnTo>
                  <a:pt x="223137" y="100810"/>
                </a:lnTo>
                <a:lnTo>
                  <a:pt x="223137" y="90140"/>
                </a:lnTo>
                <a:close/>
              </a:path>
              <a:path w="494029" h="102870">
                <a:moveTo>
                  <a:pt x="223137" y="28912"/>
                </a:moveTo>
                <a:lnTo>
                  <a:pt x="203708" y="28912"/>
                </a:lnTo>
                <a:lnTo>
                  <a:pt x="203708" y="69576"/>
                </a:lnTo>
                <a:lnTo>
                  <a:pt x="203245" y="76070"/>
                </a:lnTo>
                <a:lnTo>
                  <a:pt x="191371" y="87976"/>
                </a:lnTo>
                <a:lnTo>
                  <a:pt x="223137" y="87976"/>
                </a:lnTo>
                <a:lnTo>
                  <a:pt x="223137" y="28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551383" y="657225"/>
            <a:ext cx="3565525" cy="0"/>
          </a:xfrm>
          <a:custGeom>
            <a:avLst/>
            <a:gdLst/>
            <a:ahLst/>
            <a:cxnLst/>
            <a:rect l="l" t="t" r="r" b="b"/>
            <a:pathLst>
              <a:path w="3565525" h="0">
                <a:moveTo>
                  <a:pt x="0" y="0"/>
                </a:moveTo>
                <a:lnTo>
                  <a:pt x="3565004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1" name="object 21" descr="">
            <a:hlinkClick r:id="rId6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24958" y="5952273"/>
            <a:ext cx="1378753" cy="426756"/>
          </a:xfrm>
          <a:prstGeom prst="rect">
            <a:avLst/>
          </a:prstGeom>
        </p:spPr>
      </p:pic>
      <p:pic>
        <p:nvPicPr>
          <p:cNvPr id="22" name="object 22" descr="">
            <a:hlinkClick r:id="rId8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5174" y="5953607"/>
            <a:ext cx="2288400" cy="42257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539998" y="4965176"/>
            <a:ext cx="1710055" cy="7620"/>
          </a:xfrm>
          <a:custGeom>
            <a:avLst/>
            <a:gdLst/>
            <a:ahLst/>
            <a:cxnLst/>
            <a:rect l="l" t="t" r="r" b="b"/>
            <a:pathLst>
              <a:path w="1710055" h="7620">
                <a:moveTo>
                  <a:pt x="1710000" y="0"/>
                </a:moveTo>
                <a:lnTo>
                  <a:pt x="0" y="0"/>
                </a:lnTo>
                <a:lnTo>
                  <a:pt x="0" y="7199"/>
                </a:lnTo>
                <a:lnTo>
                  <a:pt x="1710000" y="7199"/>
                </a:lnTo>
                <a:lnTo>
                  <a:pt x="1710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527298" y="5659120"/>
            <a:ext cx="5935980" cy="7664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43815">
              <a:lnSpc>
                <a:spcPct val="99000"/>
              </a:lnSpc>
              <a:spcBef>
                <a:spcPts val="105"/>
              </a:spcBef>
            </a:pP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YouGov,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2023,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rights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reserved.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materials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contained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herein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protected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copyright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laws.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storage,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reproduction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distribution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such</a:t>
            </a:r>
            <a:r>
              <a:rPr dirty="0" sz="700" spc="5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materials,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whole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part, in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form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without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prior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written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permission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YouGov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prohibited.This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information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(including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enclosures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700" spc="5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attachments)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propriety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confidential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prepared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exclusive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benefit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addressee(s)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solely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purpose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700" spc="5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provided.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representations,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warranties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guarantees,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whether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express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implied,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information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accurate,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complete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FFFFFF"/>
                </a:solidFill>
                <a:latin typeface="Arial"/>
                <a:cs typeface="Arial"/>
              </a:rPr>
              <a:t>or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790"/>
              </a:lnSpc>
            </a:pP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date.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exclude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implied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conditions, warranties,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representations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terms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that may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apply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not be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liable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loss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FFFFFF"/>
                </a:solidFill>
                <a:latin typeface="Arial"/>
                <a:cs typeface="Arial"/>
              </a:rPr>
              <a:t>or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ts val="790"/>
              </a:lnSpc>
              <a:spcBef>
                <a:spcPts val="140"/>
              </a:spcBef>
            </a:pP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damage,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whether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contract,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tort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(including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negligence),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breach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statutory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duty,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otherwise,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even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foreseeable,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arising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under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connection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with</a:t>
            </a:r>
            <a:r>
              <a:rPr dirty="0" sz="700" spc="5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reliance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information.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exclude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limit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way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liability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dirty="0" sz="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would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unlawful</a:t>
            </a:r>
            <a:r>
              <a:rPr dirty="0" sz="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dirty="0" sz="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FFFFFF"/>
                </a:solidFill>
                <a:latin typeface="Arial"/>
                <a:cs typeface="Arial"/>
              </a:rPr>
              <a:t>so.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556126" y="511470"/>
            <a:ext cx="744220" cy="154940"/>
          </a:xfrm>
          <a:custGeom>
            <a:avLst/>
            <a:gdLst/>
            <a:ahLst/>
            <a:cxnLst/>
            <a:rect l="l" t="t" r="r" b="b"/>
            <a:pathLst>
              <a:path w="744219" h="154940">
                <a:moveTo>
                  <a:pt x="731485" y="8855"/>
                </a:moveTo>
                <a:lnTo>
                  <a:pt x="726604" y="8855"/>
                </a:lnTo>
                <a:lnTo>
                  <a:pt x="724279" y="9555"/>
                </a:lnTo>
                <a:lnTo>
                  <a:pt x="721954" y="10721"/>
                </a:lnTo>
                <a:lnTo>
                  <a:pt x="719398" y="11885"/>
                </a:lnTo>
                <a:lnTo>
                  <a:pt x="717539" y="13750"/>
                </a:lnTo>
                <a:lnTo>
                  <a:pt x="716377" y="16080"/>
                </a:lnTo>
                <a:lnTo>
                  <a:pt x="714982" y="18411"/>
                </a:lnTo>
                <a:lnTo>
                  <a:pt x="714284" y="20742"/>
                </a:lnTo>
                <a:lnTo>
                  <a:pt x="714284" y="25869"/>
                </a:lnTo>
                <a:lnTo>
                  <a:pt x="714982" y="28200"/>
                </a:lnTo>
                <a:lnTo>
                  <a:pt x="716377" y="30530"/>
                </a:lnTo>
                <a:lnTo>
                  <a:pt x="717539" y="32861"/>
                </a:lnTo>
                <a:lnTo>
                  <a:pt x="719398" y="34725"/>
                </a:lnTo>
                <a:lnTo>
                  <a:pt x="721722" y="35891"/>
                </a:lnTo>
                <a:lnTo>
                  <a:pt x="724046" y="37289"/>
                </a:lnTo>
                <a:lnTo>
                  <a:pt x="726604" y="37755"/>
                </a:lnTo>
                <a:lnTo>
                  <a:pt x="731717" y="37755"/>
                </a:lnTo>
                <a:lnTo>
                  <a:pt x="734041" y="37289"/>
                </a:lnTo>
                <a:lnTo>
                  <a:pt x="736366" y="35891"/>
                </a:lnTo>
                <a:lnTo>
                  <a:pt x="737296" y="35425"/>
                </a:lnTo>
                <a:lnTo>
                  <a:pt x="727069" y="35425"/>
                </a:lnTo>
                <a:lnTo>
                  <a:pt x="724977" y="34959"/>
                </a:lnTo>
                <a:lnTo>
                  <a:pt x="722884" y="33793"/>
                </a:lnTo>
                <a:lnTo>
                  <a:pt x="721025" y="32861"/>
                </a:lnTo>
                <a:lnTo>
                  <a:pt x="719398" y="31230"/>
                </a:lnTo>
                <a:lnTo>
                  <a:pt x="718468" y="29364"/>
                </a:lnTo>
                <a:lnTo>
                  <a:pt x="717306" y="27500"/>
                </a:lnTo>
                <a:lnTo>
                  <a:pt x="716945" y="25869"/>
                </a:lnTo>
                <a:lnTo>
                  <a:pt x="716958" y="20742"/>
                </a:lnTo>
                <a:lnTo>
                  <a:pt x="717306" y="19343"/>
                </a:lnTo>
                <a:lnTo>
                  <a:pt x="727069" y="11187"/>
                </a:lnTo>
                <a:lnTo>
                  <a:pt x="737297" y="11187"/>
                </a:lnTo>
                <a:lnTo>
                  <a:pt x="734041" y="9555"/>
                </a:lnTo>
                <a:lnTo>
                  <a:pt x="731485" y="8855"/>
                </a:lnTo>
                <a:close/>
              </a:path>
              <a:path w="744219" h="154940">
                <a:moveTo>
                  <a:pt x="737297" y="11187"/>
                </a:moveTo>
                <a:lnTo>
                  <a:pt x="731020" y="11187"/>
                </a:lnTo>
                <a:lnTo>
                  <a:pt x="733111" y="11885"/>
                </a:lnTo>
                <a:lnTo>
                  <a:pt x="735204" y="12818"/>
                </a:lnTo>
                <a:lnTo>
                  <a:pt x="737064" y="13983"/>
                </a:lnTo>
                <a:lnTo>
                  <a:pt x="738691" y="15382"/>
                </a:lnTo>
                <a:lnTo>
                  <a:pt x="739620" y="17246"/>
                </a:lnTo>
                <a:lnTo>
                  <a:pt x="740782" y="19343"/>
                </a:lnTo>
                <a:lnTo>
                  <a:pt x="741392" y="20975"/>
                </a:lnTo>
                <a:lnTo>
                  <a:pt x="741479" y="25403"/>
                </a:lnTo>
                <a:lnTo>
                  <a:pt x="740782" y="27500"/>
                </a:lnTo>
                <a:lnTo>
                  <a:pt x="739620" y="29364"/>
                </a:lnTo>
                <a:lnTo>
                  <a:pt x="738691" y="31230"/>
                </a:lnTo>
                <a:lnTo>
                  <a:pt x="737064" y="32861"/>
                </a:lnTo>
                <a:lnTo>
                  <a:pt x="735204" y="33793"/>
                </a:lnTo>
                <a:lnTo>
                  <a:pt x="733344" y="34959"/>
                </a:lnTo>
                <a:lnTo>
                  <a:pt x="731252" y="35425"/>
                </a:lnTo>
                <a:lnTo>
                  <a:pt x="737296" y="35425"/>
                </a:lnTo>
                <a:lnTo>
                  <a:pt x="743804" y="25869"/>
                </a:lnTo>
                <a:lnTo>
                  <a:pt x="743804" y="20742"/>
                </a:lnTo>
                <a:lnTo>
                  <a:pt x="743106" y="18411"/>
                </a:lnTo>
                <a:lnTo>
                  <a:pt x="741712" y="16080"/>
                </a:lnTo>
                <a:lnTo>
                  <a:pt x="740550" y="13750"/>
                </a:lnTo>
                <a:lnTo>
                  <a:pt x="738691" y="11885"/>
                </a:lnTo>
                <a:lnTo>
                  <a:pt x="737297" y="11187"/>
                </a:lnTo>
                <a:close/>
              </a:path>
              <a:path w="744219" h="154940">
                <a:moveTo>
                  <a:pt x="731252" y="15848"/>
                </a:moveTo>
                <a:lnTo>
                  <a:pt x="722652" y="15848"/>
                </a:lnTo>
                <a:lnTo>
                  <a:pt x="722652" y="31462"/>
                </a:lnTo>
                <a:lnTo>
                  <a:pt x="725210" y="31462"/>
                </a:lnTo>
                <a:lnTo>
                  <a:pt x="725210" y="24704"/>
                </a:lnTo>
                <a:lnTo>
                  <a:pt x="730786" y="24704"/>
                </a:lnTo>
                <a:lnTo>
                  <a:pt x="730323" y="24471"/>
                </a:lnTo>
                <a:lnTo>
                  <a:pt x="731717" y="24237"/>
                </a:lnTo>
                <a:lnTo>
                  <a:pt x="732879" y="23771"/>
                </a:lnTo>
                <a:lnTo>
                  <a:pt x="734041" y="22607"/>
                </a:lnTo>
                <a:lnTo>
                  <a:pt x="725210" y="22607"/>
                </a:lnTo>
                <a:lnTo>
                  <a:pt x="725210" y="17945"/>
                </a:lnTo>
                <a:lnTo>
                  <a:pt x="734196" y="17945"/>
                </a:lnTo>
                <a:lnTo>
                  <a:pt x="733576" y="17012"/>
                </a:lnTo>
                <a:lnTo>
                  <a:pt x="732182" y="16080"/>
                </a:lnTo>
                <a:lnTo>
                  <a:pt x="731252" y="15848"/>
                </a:lnTo>
                <a:close/>
              </a:path>
              <a:path w="744219" h="154940">
                <a:moveTo>
                  <a:pt x="730786" y="24704"/>
                </a:moveTo>
                <a:lnTo>
                  <a:pt x="727534" y="24704"/>
                </a:lnTo>
                <a:lnTo>
                  <a:pt x="728231" y="24937"/>
                </a:lnTo>
                <a:lnTo>
                  <a:pt x="728696" y="25403"/>
                </a:lnTo>
                <a:lnTo>
                  <a:pt x="729393" y="25869"/>
                </a:lnTo>
                <a:lnTo>
                  <a:pt x="730323" y="27034"/>
                </a:lnTo>
                <a:lnTo>
                  <a:pt x="731485" y="28898"/>
                </a:lnTo>
                <a:lnTo>
                  <a:pt x="732879" y="31462"/>
                </a:lnTo>
                <a:lnTo>
                  <a:pt x="735902" y="31462"/>
                </a:lnTo>
                <a:lnTo>
                  <a:pt x="734041" y="28432"/>
                </a:lnTo>
                <a:lnTo>
                  <a:pt x="733111" y="26802"/>
                </a:lnTo>
                <a:lnTo>
                  <a:pt x="732182" y="25869"/>
                </a:lnTo>
                <a:lnTo>
                  <a:pt x="731717" y="25170"/>
                </a:lnTo>
                <a:lnTo>
                  <a:pt x="730786" y="24704"/>
                </a:lnTo>
                <a:close/>
              </a:path>
              <a:path w="744219" h="154940">
                <a:moveTo>
                  <a:pt x="734196" y="17945"/>
                </a:moveTo>
                <a:lnTo>
                  <a:pt x="730090" y="17945"/>
                </a:lnTo>
                <a:lnTo>
                  <a:pt x="731485" y="18644"/>
                </a:lnTo>
                <a:lnTo>
                  <a:pt x="731717" y="18877"/>
                </a:lnTo>
                <a:lnTo>
                  <a:pt x="731949" y="19343"/>
                </a:lnTo>
                <a:lnTo>
                  <a:pt x="732065" y="21209"/>
                </a:lnTo>
                <a:lnTo>
                  <a:pt x="731949" y="21441"/>
                </a:lnTo>
                <a:lnTo>
                  <a:pt x="731252" y="21907"/>
                </a:lnTo>
                <a:lnTo>
                  <a:pt x="730787" y="22373"/>
                </a:lnTo>
                <a:lnTo>
                  <a:pt x="729858" y="22607"/>
                </a:lnTo>
                <a:lnTo>
                  <a:pt x="734041" y="22607"/>
                </a:lnTo>
                <a:lnTo>
                  <a:pt x="734506" y="22141"/>
                </a:lnTo>
                <a:lnTo>
                  <a:pt x="734680" y="21441"/>
                </a:lnTo>
                <a:lnTo>
                  <a:pt x="734584" y="18644"/>
                </a:lnTo>
                <a:lnTo>
                  <a:pt x="734506" y="18411"/>
                </a:lnTo>
                <a:lnTo>
                  <a:pt x="734196" y="17945"/>
                </a:lnTo>
                <a:close/>
              </a:path>
              <a:path w="744219" h="154940">
                <a:moveTo>
                  <a:pt x="555761" y="41250"/>
                </a:moveTo>
                <a:lnTo>
                  <a:pt x="514881" y="56808"/>
                </a:lnTo>
                <a:lnTo>
                  <a:pt x="499046" y="96253"/>
                </a:lnTo>
                <a:lnTo>
                  <a:pt x="499481" y="105109"/>
                </a:lnTo>
                <a:lnTo>
                  <a:pt x="520634" y="143910"/>
                </a:lnTo>
                <a:lnTo>
                  <a:pt x="555993" y="154284"/>
                </a:lnTo>
                <a:lnTo>
                  <a:pt x="567673" y="153279"/>
                </a:lnTo>
                <a:lnTo>
                  <a:pt x="578307" y="150264"/>
                </a:lnTo>
                <a:lnTo>
                  <a:pt x="587896" y="145239"/>
                </a:lnTo>
                <a:lnTo>
                  <a:pt x="596438" y="138203"/>
                </a:lnTo>
                <a:lnTo>
                  <a:pt x="602354" y="130978"/>
                </a:lnTo>
                <a:lnTo>
                  <a:pt x="548323" y="130978"/>
                </a:lnTo>
                <a:lnTo>
                  <a:pt x="541815" y="128182"/>
                </a:lnTo>
                <a:lnTo>
                  <a:pt x="529104" y="99049"/>
                </a:lnTo>
                <a:lnTo>
                  <a:pt x="529133" y="96253"/>
                </a:lnTo>
                <a:lnTo>
                  <a:pt x="548323" y="64557"/>
                </a:lnTo>
                <a:lnTo>
                  <a:pt x="602752" y="64557"/>
                </a:lnTo>
                <a:lnTo>
                  <a:pt x="596670" y="57099"/>
                </a:lnTo>
                <a:lnTo>
                  <a:pt x="588088" y="50198"/>
                </a:lnTo>
                <a:lnTo>
                  <a:pt x="578395" y="45242"/>
                </a:lnTo>
                <a:lnTo>
                  <a:pt x="567612" y="42252"/>
                </a:lnTo>
                <a:lnTo>
                  <a:pt x="555761" y="41250"/>
                </a:lnTo>
                <a:close/>
              </a:path>
              <a:path w="744219" h="154940">
                <a:moveTo>
                  <a:pt x="638974" y="43582"/>
                </a:moveTo>
                <a:lnTo>
                  <a:pt x="608525" y="43582"/>
                </a:lnTo>
                <a:lnTo>
                  <a:pt x="652920" y="151954"/>
                </a:lnTo>
                <a:lnTo>
                  <a:pt x="678954" y="151954"/>
                </a:lnTo>
                <a:lnTo>
                  <a:pt x="692862" y="117462"/>
                </a:lnTo>
                <a:lnTo>
                  <a:pt x="665705" y="117462"/>
                </a:lnTo>
                <a:lnTo>
                  <a:pt x="659894" y="99049"/>
                </a:lnTo>
                <a:lnTo>
                  <a:pt x="638974" y="43582"/>
                </a:lnTo>
                <a:close/>
              </a:path>
              <a:path w="744219" h="154940">
                <a:moveTo>
                  <a:pt x="602752" y="64557"/>
                </a:moveTo>
                <a:lnTo>
                  <a:pt x="563431" y="64557"/>
                </a:lnTo>
                <a:lnTo>
                  <a:pt x="569707" y="67354"/>
                </a:lnTo>
                <a:lnTo>
                  <a:pt x="574821" y="73179"/>
                </a:lnTo>
                <a:lnTo>
                  <a:pt x="582629" y="99049"/>
                </a:lnTo>
                <a:lnTo>
                  <a:pt x="582218" y="105109"/>
                </a:lnTo>
                <a:lnTo>
                  <a:pt x="563431" y="130978"/>
                </a:lnTo>
                <a:lnTo>
                  <a:pt x="602354" y="130978"/>
                </a:lnTo>
                <a:lnTo>
                  <a:pt x="603455" y="129635"/>
                </a:lnTo>
                <a:lnTo>
                  <a:pt x="608466" y="119996"/>
                </a:lnTo>
                <a:lnTo>
                  <a:pt x="611474" y="109264"/>
                </a:lnTo>
                <a:lnTo>
                  <a:pt x="612456" y="97651"/>
                </a:lnTo>
                <a:lnTo>
                  <a:pt x="612379" y="96253"/>
                </a:lnTo>
                <a:lnTo>
                  <a:pt x="611510" y="85842"/>
                </a:lnTo>
                <a:lnTo>
                  <a:pt x="608583" y="75248"/>
                </a:lnTo>
                <a:lnTo>
                  <a:pt x="603651" y="65660"/>
                </a:lnTo>
                <a:lnTo>
                  <a:pt x="602752" y="64557"/>
                </a:lnTo>
                <a:close/>
              </a:path>
              <a:path w="744219" h="154940">
                <a:moveTo>
                  <a:pt x="722652" y="43582"/>
                </a:moveTo>
                <a:lnTo>
                  <a:pt x="692900" y="43582"/>
                </a:lnTo>
                <a:lnTo>
                  <a:pt x="671980" y="99049"/>
                </a:lnTo>
                <a:lnTo>
                  <a:pt x="669656" y="105109"/>
                </a:lnTo>
                <a:lnTo>
                  <a:pt x="668726" y="108139"/>
                </a:lnTo>
                <a:lnTo>
                  <a:pt x="668261" y="109537"/>
                </a:lnTo>
                <a:lnTo>
                  <a:pt x="667332" y="112567"/>
                </a:lnTo>
                <a:lnTo>
                  <a:pt x="665705" y="117462"/>
                </a:lnTo>
                <a:lnTo>
                  <a:pt x="692862" y="117462"/>
                </a:lnTo>
                <a:lnTo>
                  <a:pt x="722652" y="43582"/>
                </a:lnTo>
                <a:close/>
              </a:path>
              <a:path w="744219" h="154940">
                <a:moveTo>
                  <a:pt x="169912" y="41250"/>
                </a:moveTo>
                <a:lnTo>
                  <a:pt x="129119" y="56808"/>
                </a:lnTo>
                <a:lnTo>
                  <a:pt x="113430" y="96253"/>
                </a:lnTo>
                <a:lnTo>
                  <a:pt x="113865" y="105204"/>
                </a:lnTo>
                <a:lnTo>
                  <a:pt x="134916" y="143910"/>
                </a:lnTo>
                <a:lnTo>
                  <a:pt x="170145" y="154284"/>
                </a:lnTo>
                <a:lnTo>
                  <a:pt x="181825" y="153279"/>
                </a:lnTo>
                <a:lnTo>
                  <a:pt x="192459" y="150264"/>
                </a:lnTo>
                <a:lnTo>
                  <a:pt x="202047" y="145239"/>
                </a:lnTo>
                <a:lnTo>
                  <a:pt x="210589" y="138203"/>
                </a:lnTo>
                <a:lnTo>
                  <a:pt x="216619" y="130978"/>
                </a:lnTo>
                <a:lnTo>
                  <a:pt x="162474" y="130978"/>
                </a:lnTo>
                <a:lnTo>
                  <a:pt x="155966" y="128182"/>
                </a:lnTo>
                <a:lnTo>
                  <a:pt x="143182" y="97885"/>
                </a:lnTo>
                <a:lnTo>
                  <a:pt x="143661" y="90288"/>
                </a:lnTo>
                <a:lnTo>
                  <a:pt x="162474" y="64557"/>
                </a:lnTo>
                <a:lnTo>
                  <a:pt x="216934" y="64557"/>
                </a:lnTo>
                <a:lnTo>
                  <a:pt x="210822" y="57099"/>
                </a:lnTo>
                <a:lnTo>
                  <a:pt x="202272" y="50198"/>
                </a:lnTo>
                <a:lnTo>
                  <a:pt x="192633" y="45242"/>
                </a:lnTo>
                <a:lnTo>
                  <a:pt x="181861" y="42252"/>
                </a:lnTo>
                <a:lnTo>
                  <a:pt x="169912" y="41250"/>
                </a:lnTo>
                <a:close/>
              </a:path>
              <a:path w="744219" h="154940">
                <a:moveTo>
                  <a:pt x="35795" y="2330"/>
                </a:moveTo>
                <a:lnTo>
                  <a:pt x="0" y="2330"/>
                </a:lnTo>
                <a:lnTo>
                  <a:pt x="55552" y="89028"/>
                </a:lnTo>
                <a:lnTo>
                  <a:pt x="55552" y="151954"/>
                </a:lnTo>
                <a:lnTo>
                  <a:pt x="86234" y="151954"/>
                </a:lnTo>
                <a:lnTo>
                  <a:pt x="86295" y="89166"/>
                </a:lnTo>
                <a:lnTo>
                  <a:pt x="104032" y="61527"/>
                </a:lnTo>
                <a:lnTo>
                  <a:pt x="71591" y="61527"/>
                </a:lnTo>
                <a:lnTo>
                  <a:pt x="35795" y="2330"/>
                </a:lnTo>
                <a:close/>
              </a:path>
              <a:path w="744219" h="154940">
                <a:moveTo>
                  <a:pt x="216934" y="64557"/>
                </a:moveTo>
                <a:lnTo>
                  <a:pt x="177583" y="64557"/>
                </a:lnTo>
                <a:lnTo>
                  <a:pt x="184091" y="67354"/>
                </a:lnTo>
                <a:lnTo>
                  <a:pt x="189205" y="73179"/>
                </a:lnTo>
                <a:lnTo>
                  <a:pt x="196861" y="97885"/>
                </a:lnTo>
                <a:lnTo>
                  <a:pt x="196399" y="105204"/>
                </a:lnTo>
                <a:lnTo>
                  <a:pt x="177583" y="130978"/>
                </a:lnTo>
                <a:lnTo>
                  <a:pt x="216619" y="130978"/>
                </a:lnTo>
                <a:lnTo>
                  <a:pt x="217740" y="129635"/>
                </a:lnTo>
                <a:lnTo>
                  <a:pt x="222821" y="119996"/>
                </a:lnTo>
                <a:lnTo>
                  <a:pt x="225854" y="109264"/>
                </a:lnTo>
                <a:lnTo>
                  <a:pt x="226820" y="97885"/>
                </a:lnTo>
                <a:lnTo>
                  <a:pt x="226759" y="96253"/>
                </a:lnTo>
                <a:lnTo>
                  <a:pt x="225857" y="85842"/>
                </a:lnTo>
                <a:lnTo>
                  <a:pt x="222850" y="75248"/>
                </a:lnTo>
                <a:lnTo>
                  <a:pt x="217838" y="65660"/>
                </a:lnTo>
                <a:lnTo>
                  <a:pt x="216934" y="64557"/>
                </a:lnTo>
                <a:close/>
              </a:path>
              <a:path w="744219" h="154940">
                <a:moveTo>
                  <a:pt x="142020" y="2330"/>
                </a:moveTo>
                <a:lnTo>
                  <a:pt x="106689" y="2330"/>
                </a:lnTo>
                <a:lnTo>
                  <a:pt x="71591" y="61527"/>
                </a:lnTo>
                <a:lnTo>
                  <a:pt x="104032" y="61527"/>
                </a:lnTo>
                <a:lnTo>
                  <a:pt x="142020" y="2330"/>
                </a:lnTo>
                <a:close/>
              </a:path>
              <a:path w="744219" h="154940">
                <a:moveTo>
                  <a:pt x="423968" y="0"/>
                </a:moveTo>
                <a:lnTo>
                  <a:pt x="378686" y="12741"/>
                </a:lnTo>
                <a:lnTo>
                  <a:pt x="354149" y="44590"/>
                </a:lnTo>
                <a:lnTo>
                  <a:pt x="348658" y="76676"/>
                </a:lnTo>
                <a:lnTo>
                  <a:pt x="349188" y="87295"/>
                </a:lnTo>
                <a:lnTo>
                  <a:pt x="362448" y="125130"/>
                </a:lnTo>
                <a:lnTo>
                  <a:pt x="393268" y="149012"/>
                </a:lnTo>
                <a:lnTo>
                  <a:pt x="425595" y="154518"/>
                </a:lnTo>
                <a:lnTo>
                  <a:pt x="434965" y="154081"/>
                </a:lnTo>
                <a:lnTo>
                  <a:pt x="478766" y="139980"/>
                </a:lnTo>
                <a:lnTo>
                  <a:pt x="490446" y="131212"/>
                </a:lnTo>
                <a:lnTo>
                  <a:pt x="490446" y="128648"/>
                </a:lnTo>
                <a:lnTo>
                  <a:pt x="423503" y="128648"/>
                </a:lnTo>
                <a:lnTo>
                  <a:pt x="414351" y="127818"/>
                </a:lnTo>
                <a:lnTo>
                  <a:pt x="383117" y="98758"/>
                </a:lnTo>
                <a:lnTo>
                  <a:pt x="380037" y="75511"/>
                </a:lnTo>
                <a:lnTo>
                  <a:pt x="380778" y="63883"/>
                </a:lnTo>
                <a:lnTo>
                  <a:pt x="405838" y="28782"/>
                </a:lnTo>
                <a:lnTo>
                  <a:pt x="423968" y="25636"/>
                </a:lnTo>
                <a:lnTo>
                  <a:pt x="481238" y="25636"/>
                </a:lnTo>
                <a:lnTo>
                  <a:pt x="481148" y="25461"/>
                </a:lnTo>
                <a:lnTo>
                  <a:pt x="449101" y="2854"/>
                </a:lnTo>
                <a:lnTo>
                  <a:pt x="437308" y="706"/>
                </a:lnTo>
                <a:lnTo>
                  <a:pt x="423968" y="0"/>
                </a:lnTo>
                <a:close/>
              </a:path>
              <a:path w="744219" h="154940">
                <a:moveTo>
                  <a:pt x="490446" y="71781"/>
                </a:moveTo>
                <a:lnTo>
                  <a:pt x="424433" y="71781"/>
                </a:lnTo>
                <a:lnTo>
                  <a:pt x="424433" y="96953"/>
                </a:lnTo>
                <a:lnTo>
                  <a:pt x="459531" y="96953"/>
                </a:lnTo>
                <a:lnTo>
                  <a:pt x="459531" y="115830"/>
                </a:lnTo>
                <a:lnTo>
                  <a:pt x="454882" y="119559"/>
                </a:lnTo>
                <a:lnTo>
                  <a:pt x="449304" y="122589"/>
                </a:lnTo>
                <a:lnTo>
                  <a:pt x="443028" y="124919"/>
                </a:lnTo>
                <a:lnTo>
                  <a:pt x="436520" y="127482"/>
                </a:lnTo>
                <a:lnTo>
                  <a:pt x="430011" y="128648"/>
                </a:lnTo>
                <a:lnTo>
                  <a:pt x="490446" y="128648"/>
                </a:lnTo>
                <a:lnTo>
                  <a:pt x="490446" y="71781"/>
                </a:lnTo>
                <a:close/>
              </a:path>
              <a:path w="744219" h="154940">
                <a:moveTo>
                  <a:pt x="481238" y="25636"/>
                </a:moveTo>
                <a:lnTo>
                  <a:pt x="432801" y="25636"/>
                </a:lnTo>
                <a:lnTo>
                  <a:pt x="440239" y="27734"/>
                </a:lnTo>
                <a:lnTo>
                  <a:pt x="446050" y="32162"/>
                </a:lnTo>
                <a:lnTo>
                  <a:pt x="451861" y="36357"/>
                </a:lnTo>
                <a:lnTo>
                  <a:pt x="455812" y="42184"/>
                </a:lnTo>
                <a:lnTo>
                  <a:pt x="458137" y="49408"/>
                </a:lnTo>
                <a:lnTo>
                  <a:pt x="488586" y="43814"/>
                </a:lnTo>
                <a:lnTo>
                  <a:pt x="485586" y="34070"/>
                </a:lnTo>
                <a:lnTo>
                  <a:pt x="481238" y="25636"/>
                </a:lnTo>
                <a:close/>
              </a:path>
              <a:path w="744219" h="154940">
                <a:moveTo>
                  <a:pt x="265212" y="43582"/>
                </a:moveTo>
                <a:lnTo>
                  <a:pt x="236157" y="43582"/>
                </a:lnTo>
                <a:lnTo>
                  <a:pt x="236199" y="122589"/>
                </a:lnTo>
                <a:lnTo>
                  <a:pt x="265445" y="154284"/>
                </a:lnTo>
                <a:lnTo>
                  <a:pt x="280088" y="154284"/>
                </a:lnTo>
                <a:lnTo>
                  <a:pt x="286829" y="152653"/>
                </a:lnTo>
                <a:lnTo>
                  <a:pt x="299846" y="146127"/>
                </a:lnTo>
                <a:lnTo>
                  <a:pt x="305192" y="141466"/>
                </a:lnTo>
                <a:lnTo>
                  <a:pt x="309143" y="135873"/>
                </a:lnTo>
                <a:lnTo>
                  <a:pt x="336339" y="135873"/>
                </a:lnTo>
                <a:lnTo>
                  <a:pt x="336339" y="132610"/>
                </a:lnTo>
                <a:lnTo>
                  <a:pt x="279159" y="132610"/>
                </a:lnTo>
                <a:lnTo>
                  <a:pt x="275672" y="131444"/>
                </a:lnTo>
                <a:lnTo>
                  <a:pt x="265336" y="103725"/>
                </a:lnTo>
                <a:lnTo>
                  <a:pt x="265212" y="43582"/>
                </a:lnTo>
                <a:close/>
              </a:path>
              <a:path w="744219" h="154940">
                <a:moveTo>
                  <a:pt x="336339" y="135873"/>
                </a:moveTo>
                <a:lnTo>
                  <a:pt x="309143" y="135873"/>
                </a:lnTo>
                <a:lnTo>
                  <a:pt x="309143" y="151954"/>
                </a:lnTo>
                <a:lnTo>
                  <a:pt x="336339" y="151954"/>
                </a:lnTo>
                <a:lnTo>
                  <a:pt x="336339" y="135873"/>
                </a:lnTo>
                <a:close/>
              </a:path>
              <a:path w="744219" h="154940">
                <a:moveTo>
                  <a:pt x="336339" y="43582"/>
                </a:moveTo>
                <a:lnTo>
                  <a:pt x="307051" y="43582"/>
                </a:lnTo>
                <a:lnTo>
                  <a:pt x="307000" y="93456"/>
                </a:lnTo>
                <a:lnTo>
                  <a:pt x="306921" y="99880"/>
                </a:lnTo>
                <a:lnTo>
                  <a:pt x="288456" y="132610"/>
                </a:lnTo>
                <a:lnTo>
                  <a:pt x="336339" y="132610"/>
                </a:lnTo>
                <a:lnTo>
                  <a:pt x="336339" y="435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7300" y="1965451"/>
            <a:ext cx="8879205" cy="21285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800" spc="-1075"/>
              <a:t>Thank</a:t>
            </a:r>
            <a:r>
              <a:rPr dirty="0" sz="13800" spc="-1885"/>
              <a:t> </a:t>
            </a:r>
            <a:r>
              <a:rPr dirty="0" sz="13800" spc="-570"/>
              <a:t>you</a:t>
            </a:r>
            <a:endParaRPr sz="13800"/>
          </a:p>
        </p:txBody>
      </p:sp>
      <p:sp>
        <p:nvSpPr>
          <p:cNvPr id="7" name="object 7" descr=""/>
          <p:cNvSpPr txBox="1"/>
          <p:nvPr/>
        </p:nvSpPr>
        <p:spPr>
          <a:xfrm>
            <a:off x="527298" y="5134355"/>
            <a:ext cx="45878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Living</a:t>
            </a:r>
            <a:r>
              <a:rPr dirty="0" sz="14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Consumer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Intelligence</a:t>
            </a:r>
            <a:r>
              <a:rPr dirty="0" sz="14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dirty="0" sz="1400" spc="3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yougov.com/business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303712" y="0"/>
            <a:ext cx="7888605" cy="6858000"/>
            <a:chOff x="4303712" y="0"/>
            <a:chExt cx="7888605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4303712" y="0"/>
              <a:ext cx="7888605" cy="6858000"/>
            </a:xfrm>
            <a:custGeom>
              <a:avLst/>
              <a:gdLst/>
              <a:ahLst/>
              <a:cxnLst/>
              <a:rect l="l" t="t" r="r" b="b"/>
              <a:pathLst>
                <a:path w="7888605" h="6858000">
                  <a:moveTo>
                    <a:pt x="788828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888286" y="6858000"/>
                  </a:lnTo>
                  <a:lnTo>
                    <a:pt x="78882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1157043" y="491597"/>
              <a:ext cx="494030" cy="102870"/>
            </a:xfrm>
            <a:custGeom>
              <a:avLst/>
              <a:gdLst/>
              <a:ahLst/>
              <a:cxnLst/>
              <a:rect l="l" t="t" r="r" b="b"/>
              <a:pathLst>
                <a:path w="494029" h="102870">
                  <a:moveTo>
                    <a:pt x="485289" y="5875"/>
                  </a:moveTo>
                  <a:lnTo>
                    <a:pt x="482051" y="5875"/>
                  </a:lnTo>
                  <a:lnTo>
                    <a:pt x="480509" y="6339"/>
                  </a:lnTo>
                  <a:lnTo>
                    <a:pt x="478967" y="7112"/>
                  </a:lnTo>
                  <a:lnTo>
                    <a:pt x="477271" y="7885"/>
                  </a:lnTo>
                  <a:lnTo>
                    <a:pt x="476037" y="9122"/>
                  </a:lnTo>
                  <a:lnTo>
                    <a:pt x="475267" y="10667"/>
                  </a:lnTo>
                  <a:lnTo>
                    <a:pt x="474341" y="12214"/>
                  </a:lnTo>
                  <a:lnTo>
                    <a:pt x="473878" y="13760"/>
                  </a:lnTo>
                  <a:lnTo>
                    <a:pt x="473878" y="17162"/>
                  </a:lnTo>
                  <a:lnTo>
                    <a:pt x="474341" y="18708"/>
                  </a:lnTo>
                  <a:lnTo>
                    <a:pt x="475267" y="20255"/>
                  </a:lnTo>
                  <a:lnTo>
                    <a:pt x="476037" y="21800"/>
                  </a:lnTo>
                  <a:lnTo>
                    <a:pt x="477271" y="23037"/>
                  </a:lnTo>
                  <a:lnTo>
                    <a:pt x="478814" y="23811"/>
                  </a:lnTo>
                  <a:lnTo>
                    <a:pt x="480355" y="24738"/>
                  </a:lnTo>
                  <a:lnTo>
                    <a:pt x="482051" y="25048"/>
                  </a:lnTo>
                  <a:lnTo>
                    <a:pt x="485444" y="25048"/>
                  </a:lnTo>
                  <a:lnTo>
                    <a:pt x="486986" y="24738"/>
                  </a:lnTo>
                  <a:lnTo>
                    <a:pt x="488528" y="23811"/>
                  </a:lnTo>
                  <a:lnTo>
                    <a:pt x="489146" y="23501"/>
                  </a:lnTo>
                  <a:lnTo>
                    <a:pt x="482359" y="23501"/>
                  </a:lnTo>
                  <a:lnTo>
                    <a:pt x="480973" y="23192"/>
                  </a:lnTo>
                  <a:lnTo>
                    <a:pt x="479585" y="22419"/>
                  </a:lnTo>
                  <a:lnTo>
                    <a:pt x="478350" y="21800"/>
                  </a:lnTo>
                  <a:lnTo>
                    <a:pt x="477271" y="20718"/>
                  </a:lnTo>
                  <a:lnTo>
                    <a:pt x="476655" y="19481"/>
                  </a:lnTo>
                  <a:lnTo>
                    <a:pt x="475884" y="18244"/>
                  </a:lnTo>
                  <a:lnTo>
                    <a:pt x="475644" y="17162"/>
                  </a:lnTo>
                  <a:lnTo>
                    <a:pt x="475652" y="13760"/>
                  </a:lnTo>
                  <a:lnTo>
                    <a:pt x="475884" y="12833"/>
                  </a:lnTo>
                  <a:lnTo>
                    <a:pt x="482359" y="7421"/>
                  </a:lnTo>
                  <a:lnTo>
                    <a:pt x="489145" y="7421"/>
                  </a:lnTo>
                  <a:lnTo>
                    <a:pt x="486986" y="6339"/>
                  </a:lnTo>
                  <a:lnTo>
                    <a:pt x="485289" y="5875"/>
                  </a:lnTo>
                  <a:close/>
                </a:path>
                <a:path w="494029" h="102870">
                  <a:moveTo>
                    <a:pt x="489145" y="7421"/>
                  </a:moveTo>
                  <a:lnTo>
                    <a:pt x="484982" y="7421"/>
                  </a:lnTo>
                  <a:lnTo>
                    <a:pt x="486369" y="7885"/>
                  </a:lnTo>
                  <a:lnTo>
                    <a:pt x="487757" y="8503"/>
                  </a:lnTo>
                  <a:lnTo>
                    <a:pt x="488991" y="9277"/>
                  </a:lnTo>
                  <a:lnTo>
                    <a:pt x="490070" y="10204"/>
                  </a:lnTo>
                  <a:lnTo>
                    <a:pt x="490687" y="11441"/>
                  </a:lnTo>
                  <a:lnTo>
                    <a:pt x="491458" y="12833"/>
                  </a:lnTo>
                  <a:lnTo>
                    <a:pt x="491805" y="13760"/>
                  </a:lnTo>
                  <a:lnTo>
                    <a:pt x="491818" y="17162"/>
                  </a:lnTo>
                  <a:lnTo>
                    <a:pt x="491458" y="18244"/>
                  </a:lnTo>
                  <a:lnTo>
                    <a:pt x="490687" y="19481"/>
                  </a:lnTo>
                  <a:lnTo>
                    <a:pt x="490070" y="20718"/>
                  </a:lnTo>
                  <a:lnTo>
                    <a:pt x="488991" y="21800"/>
                  </a:lnTo>
                  <a:lnTo>
                    <a:pt x="487757" y="22419"/>
                  </a:lnTo>
                  <a:lnTo>
                    <a:pt x="486524" y="23192"/>
                  </a:lnTo>
                  <a:lnTo>
                    <a:pt x="485136" y="23501"/>
                  </a:lnTo>
                  <a:lnTo>
                    <a:pt x="489146" y="23501"/>
                  </a:lnTo>
                  <a:lnTo>
                    <a:pt x="493463" y="17162"/>
                  </a:lnTo>
                  <a:lnTo>
                    <a:pt x="493463" y="13760"/>
                  </a:lnTo>
                  <a:lnTo>
                    <a:pt x="493001" y="12214"/>
                  </a:lnTo>
                  <a:lnTo>
                    <a:pt x="491998" y="10514"/>
                  </a:lnTo>
                  <a:lnTo>
                    <a:pt x="491304" y="9122"/>
                  </a:lnTo>
                  <a:lnTo>
                    <a:pt x="490070" y="7885"/>
                  </a:lnTo>
                  <a:lnTo>
                    <a:pt x="489145" y="7421"/>
                  </a:lnTo>
                  <a:close/>
                </a:path>
                <a:path w="494029" h="102870">
                  <a:moveTo>
                    <a:pt x="485136" y="10514"/>
                  </a:moveTo>
                  <a:lnTo>
                    <a:pt x="479430" y="10514"/>
                  </a:lnTo>
                  <a:lnTo>
                    <a:pt x="479430" y="20873"/>
                  </a:lnTo>
                  <a:lnTo>
                    <a:pt x="481126" y="20873"/>
                  </a:lnTo>
                  <a:lnTo>
                    <a:pt x="481126" y="16389"/>
                  </a:lnTo>
                  <a:lnTo>
                    <a:pt x="484828" y="16389"/>
                  </a:lnTo>
                  <a:lnTo>
                    <a:pt x="484518" y="16234"/>
                  </a:lnTo>
                  <a:lnTo>
                    <a:pt x="485444" y="16079"/>
                  </a:lnTo>
                  <a:lnTo>
                    <a:pt x="486215" y="15770"/>
                  </a:lnTo>
                  <a:lnTo>
                    <a:pt x="486987" y="14997"/>
                  </a:lnTo>
                  <a:lnTo>
                    <a:pt x="481126" y="14997"/>
                  </a:lnTo>
                  <a:lnTo>
                    <a:pt x="481126" y="11904"/>
                  </a:lnTo>
                  <a:lnTo>
                    <a:pt x="487089" y="11904"/>
                  </a:lnTo>
                  <a:lnTo>
                    <a:pt x="486677" y="11286"/>
                  </a:lnTo>
                  <a:lnTo>
                    <a:pt x="485753" y="10667"/>
                  </a:lnTo>
                  <a:lnTo>
                    <a:pt x="485136" y="10514"/>
                  </a:lnTo>
                  <a:close/>
                </a:path>
                <a:path w="494029" h="102870">
                  <a:moveTo>
                    <a:pt x="484828" y="16389"/>
                  </a:moveTo>
                  <a:lnTo>
                    <a:pt x="482668" y="16389"/>
                  </a:lnTo>
                  <a:lnTo>
                    <a:pt x="483130" y="16544"/>
                  </a:lnTo>
                  <a:lnTo>
                    <a:pt x="483439" y="16852"/>
                  </a:lnTo>
                  <a:lnTo>
                    <a:pt x="483903" y="17162"/>
                  </a:lnTo>
                  <a:lnTo>
                    <a:pt x="484518" y="17934"/>
                  </a:lnTo>
                  <a:lnTo>
                    <a:pt x="485289" y="19171"/>
                  </a:lnTo>
                  <a:lnTo>
                    <a:pt x="486215" y="20873"/>
                  </a:lnTo>
                  <a:lnTo>
                    <a:pt x="488219" y="20873"/>
                  </a:lnTo>
                  <a:lnTo>
                    <a:pt x="486898" y="18708"/>
                  </a:lnTo>
                  <a:lnTo>
                    <a:pt x="486369" y="17781"/>
                  </a:lnTo>
                  <a:lnTo>
                    <a:pt x="485753" y="17162"/>
                  </a:lnTo>
                  <a:lnTo>
                    <a:pt x="485444" y="16697"/>
                  </a:lnTo>
                  <a:lnTo>
                    <a:pt x="484828" y="16389"/>
                  </a:lnTo>
                  <a:close/>
                </a:path>
                <a:path w="494029" h="102870">
                  <a:moveTo>
                    <a:pt x="487089" y="11904"/>
                  </a:moveTo>
                  <a:lnTo>
                    <a:pt x="484365" y="11904"/>
                  </a:lnTo>
                  <a:lnTo>
                    <a:pt x="485289" y="12369"/>
                  </a:lnTo>
                  <a:lnTo>
                    <a:pt x="485444" y="12523"/>
                  </a:lnTo>
                  <a:lnTo>
                    <a:pt x="485599" y="12833"/>
                  </a:lnTo>
                  <a:lnTo>
                    <a:pt x="485675" y="14070"/>
                  </a:lnTo>
                  <a:lnTo>
                    <a:pt x="485598" y="14225"/>
                  </a:lnTo>
                  <a:lnTo>
                    <a:pt x="485136" y="14533"/>
                  </a:lnTo>
                  <a:lnTo>
                    <a:pt x="484827" y="14843"/>
                  </a:lnTo>
                  <a:lnTo>
                    <a:pt x="484210" y="14997"/>
                  </a:lnTo>
                  <a:lnTo>
                    <a:pt x="486987" y="14997"/>
                  </a:lnTo>
                  <a:lnTo>
                    <a:pt x="487295" y="14688"/>
                  </a:lnTo>
                  <a:lnTo>
                    <a:pt x="487410" y="14225"/>
                  </a:lnTo>
                  <a:lnTo>
                    <a:pt x="487295" y="12214"/>
                  </a:lnTo>
                  <a:lnTo>
                    <a:pt x="487089" y="11904"/>
                  </a:lnTo>
                  <a:close/>
                </a:path>
                <a:path w="494029" h="102870">
                  <a:moveTo>
                    <a:pt x="368710" y="27367"/>
                  </a:moveTo>
                  <a:lnTo>
                    <a:pt x="361462" y="27367"/>
                  </a:lnTo>
                  <a:lnTo>
                    <a:pt x="354985" y="28912"/>
                  </a:lnTo>
                  <a:lnTo>
                    <a:pt x="343574" y="35097"/>
                  </a:lnTo>
                  <a:lnTo>
                    <a:pt x="338947" y="39582"/>
                  </a:lnTo>
                  <a:lnTo>
                    <a:pt x="335864" y="45457"/>
                  </a:lnTo>
                  <a:lnTo>
                    <a:pt x="332625" y="51487"/>
                  </a:lnTo>
                  <a:lnTo>
                    <a:pt x="331227" y="56949"/>
                  </a:lnTo>
                  <a:lnTo>
                    <a:pt x="331177" y="72487"/>
                  </a:lnTo>
                  <a:lnTo>
                    <a:pt x="332625" y="79162"/>
                  </a:lnTo>
                  <a:lnTo>
                    <a:pt x="335947" y="85039"/>
                  </a:lnTo>
                  <a:lnTo>
                    <a:pt x="338947" y="90605"/>
                  </a:lnTo>
                  <a:lnTo>
                    <a:pt x="343574" y="94933"/>
                  </a:lnTo>
                  <a:lnTo>
                    <a:pt x="349742" y="98026"/>
                  </a:lnTo>
                  <a:lnTo>
                    <a:pt x="355756" y="100963"/>
                  </a:lnTo>
                  <a:lnTo>
                    <a:pt x="362078" y="102355"/>
                  </a:lnTo>
                  <a:lnTo>
                    <a:pt x="368863" y="102355"/>
                  </a:lnTo>
                  <a:lnTo>
                    <a:pt x="399620" y="86894"/>
                  </a:lnTo>
                  <a:lnTo>
                    <a:pt x="363774" y="86894"/>
                  </a:lnTo>
                  <a:lnTo>
                    <a:pt x="359456" y="85039"/>
                  </a:lnTo>
                  <a:lnTo>
                    <a:pt x="356064" y="81328"/>
                  </a:lnTo>
                  <a:lnTo>
                    <a:pt x="352672" y="77462"/>
                  </a:lnTo>
                  <a:lnTo>
                    <a:pt x="350975" y="72050"/>
                  </a:lnTo>
                  <a:lnTo>
                    <a:pt x="351070" y="57517"/>
                  </a:lnTo>
                  <a:lnTo>
                    <a:pt x="352672" y="52260"/>
                  </a:lnTo>
                  <a:lnTo>
                    <a:pt x="356064" y="48549"/>
                  </a:lnTo>
                  <a:lnTo>
                    <a:pt x="359456" y="44683"/>
                  </a:lnTo>
                  <a:lnTo>
                    <a:pt x="363774" y="42828"/>
                  </a:lnTo>
                  <a:lnTo>
                    <a:pt x="399883" y="42828"/>
                  </a:lnTo>
                  <a:lnTo>
                    <a:pt x="395850" y="37881"/>
                  </a:lnTo>
                  <a:lnTo>
                    <a:pt x="390156" y="33303"/>
                  </a:lnTo>
                  <a:lnTo>
                    <a:pt x="383726" y="30015"/>
                  </a:lnTo>
                  <a:lnTo>
                    <a:pt x="376572" y="28031"/>
                  </a:lnTo>
                  <a:lnTo>
                    <a:pt x="368710" y="27367"/>
                  </a:lnTo>
                  <a:close/>
                </a:path>
                <a:path w="494029" h="102870">
                  <a:moveTo>
                    <a:pt x="423915" y="28912"/>
                  </a:moveTo>
                  <a:lnTo>
                    <a:pt x="403715" y="28912"/>
                  </a:lnTo>
                  <a:lnTo>
                    <a:pt x="433167" y="100810"/>
                  </a:lnTo>
                  <a:lnTo>
                    <a:pt x="450439" y="100810"/>
                  </a:lnTo>
                  <a:lnTo>
                    <a:pt x="459667" y="77925"/>
                  </a:lnTo>
                  <a:lnTo>
                    <a:pt x="441650" y="77925"/>
                  </a:lnTo>
                  <a:lnTo>
                    <a:pt x="437794" y="65712"/>
                  </a:lnTo>
                  <a:lnTo>
                    <a:pt x="423915" y="28912"/>
                  </a:lnTo>
                  <a:close/>
                </a:path>
                <a:path w="494029" h="102870">
                  <a:moveTo>
                    <a:pt x="399883" y="42828"/>
                  </a:moveTo>
                  <a:lnTo>
                    <a:pt x="373799" y="42828"/>
                  </a:lnTo>
                  <a:lnTo>
                    <a:pt x="377962" y="44683"/>
                  </a:lnTo>
                  <a:lnTo>
                    <a:pt x="381354" y="48549"/>
                  </a:lnTo>
                  <a:lnTo>
                    <a:pt x="384747" y="52260"/>
                  </a:lnTo>
                  <a:lnTo>
                    <a:pt x="386545" y="57517"/>
                  </a:lnTo>
                  <a:lnTo>
                    <a:pt x="386546" y="72050"/>
                  </a:lnTo>
                  <a:lnTo>
                    <a:pt x="384747" y="77462"/>
                  </a:lnTo>
                  <a:lnTo>
                    <a:pt x="381354" y="81328"/>
                  </a:lnTo>
                  <a:lnTo>
                    <a:pt x="377962" y="85039"/>
                  </a:lnTo>
                  <a:lnTo>
                    <a:pt x="373799" y="86894"/>
                  </a:lnTo>
                  <a:lnTo>
                    <a:pt x="399620" y="86894"/>
                  </a:lnTo>
                  <a:lnTo>
                    <a:pt x="406272" y="63856"/>
                  </a:lnTo>
                  <a:lnTo>
                    <a:pt x="405695" y="56949"/>
                  </a:lnTo>
                  <a:lnTo>
                    <a:pt x="403753" y="49921"/>
                  </a:lnTo>
                  <a:lnTo>
                    <a:pt x="400481" y="43561"/>
                  </a:lnTo>
                  <a:lnTo>
                    <a:pt x="399883" y="42828"/>
                  </a:lnTo>
                  <a:close/>
                </a:path>
                <a:path w="494029" h="102870">
                  <a:moveTo>
                    <a:pt x="479430" y="28912"/>
                  </a:moveTo>
                  <a:lnTo>
                    <a:pt x="459691" y="28912"/>
                  </a:lnTo>
                  <a:lnTo>
                    <a:pt x="445813" y="65712"/>
                  </a:lnTo>
                  <a:lnTo>
                    <a:pt x="444271" y="69731"/>
                  </a:lnTo>
                  <a:lnTo>
                    <a:pt x="442729" y="74679"/>
                  </a:lnTo>
                  <a:lnTo>
                    <a:pt x="441650" y="77925"/>
                  </a:lnTo>
                  <a:lnTo>
                    <a:pt x="459667" y="77925"/>
                  </a:lnTo>
                  <a:lnTo>
                    <a:pt x="479430" y="28912"/>
                  </a:lnTo>
                  <a:close/>
                </a:path>
                <a:path w="494029" h="102870">
                  <a:moveTo>
                    <a:pt x="112726" y="27367"/>
                  </a:moveTo>
                  <a:lnTo>
                    <a:pt x="105632" y="27367"/>
                  </a:lnTo>
                  <a:lnTo>
                    <a:pt x="99155" y="28912"/>
                  </a:lnTo>
                  <a:lnTo>
                    <a:pt x="75348" y="72487"/>
                  </a:lnTo>
                  <a:lnTo>
                    <a:pt x="76795" y="79162"/>
                  </a:lnTo>
                  <a:lnTo>
                    <a:pt x="106249" y="102355"/>
                  </a:lnTo>
                  <a:lnTo>
                    <a:pt x="112880" y="102355"/>
                  </a:lnTo>
                  <a:lnTo>
                    <a:pt x="143712" y="86894"/>
                  </a:lnTo>
                  <a:lnTo>
                    <a:pt x="107791" y="86894"/>
                  </a:lnTo>
                  <a:lnTo>
                    <a:pt x="103473" y="85039"/>
                  </a:lnTo>
                  <a:lnTo>
                    <a:pt x="100081" y="81328"/>
                  </a:lnTo>
                  <a:lnTo>
                    <a:pt x="96688" y="77462"/>
                  </a:lnTo>
                  <a:lnTo>
                    <a:pt x="94992" y="72050"/>
                  </a:lnTo>
                  <a:lnTo>
                    <a:pt x="95086" y="57517"/>
                  </a:lnTo>
                  <a:lnTo>
                    <a:pt x="96688" y="52260"/>
                  </a:lnTo>
                  <a:lnTo>
                    <a:pt x="100081" y="48549"/>
                  </a:lnTo>
                  <a:lnTo>
                    <a:pt x="103473" y="44683"/>
                  </a:lnTo>
                  <a:lnTo>
                    <a:pt x="107791" y="42828"/>
                  </a:lnTo>
                  <a:lnTo>
                    <a:pt x="143920" y="42828"/>
                  </a:lnTo>
                  <a:lnTo>
                    <a:pt x="139866" y="37881"/>
                  </a:lnTo>
                  <a:lnTo>
                    <a:pt x="134194" y="33303"/>
                  </a:lnTo>
                  <a:lnTo>
                    <a:pt x="127799" y="30015"/>
                  </a:lnTo>
                  <a:lnTo>
                    <a:pt x="120653" y="28031"/>
                  </a:lnTo>
                  <a:lnTo>
                    <a:pt x="112726" y="27367"/>
                  </a:lnTo>
                  <a:close/>
                </a:path>
                <a:path w="494029" h="102870">
                  <a:moveTo>
                    <a:pt x="23749" y="1545"/>
                  </a:moveTo>
                  <a:lnTo>
                    <a:pt x="0" y="1545"/>
                  </a:lnTo>
                  <a:lnTo>
                    <a:pt x="36855" y="59063"/>
                  </a:lnTo>
                  <a:lnTo>
                    <a:pt x="36855" y="100810"/>
                  </a:lnTo>
                  <a:lnTo>
                    <a:pt x="57210" y="100810"/>
                  </a:lnTo>
                  <a:lnTo>
                    <a:pt x="57309" y="59063"/>
                  </a:lnTo>
                  <a:lnTo>
                    <a:pt x="69017" y="40819"/>
                  </a:lnTo>
                  <a:lnTo>
                    <a:pt x="47496" y="40819"/>
                  </a:lnTo>
                  <a:lnTo>
                    <a:pt x="23749" y="1545"/>
                  </a:lnTo>
                  <a:close/>
                </a:path>
                <a:path w="494029" h="102870">
                  <a:moveTo>
                    <a:pt x="143920" y="42828"/>
                  </a:moveTo>
                  <a:lnTo>
                    <a:pt x="117815" y="42828"/>
                  </a:lnTo>
                  <a:lnTo>
                    <a:pt x="122132" y="44683"/>
                  </a:lnTo>
                  <a:lnTo>
                    <a:pt x="125525" y="48549"/>
                  </a:lnTo>
                  <a:lnTo>
                    <a:pt x="128917" y="52260"/>
                  </a:lnTo>
                  <a:lnTo>
                    <a:pt x="130565" y="57517"/>
                  </a:lnTo>
                  <a:lnTo>
                    <a:pt x="130567" y="72050"/>
                  </a:lnTo>
                  <a:lnTo>
                    <a:pt x="128917" y="77462"/>
                  </a:lnTo>
                  <a:lnTo>
                    <a:pt x="125525" y="81328"/>
                  </a:lnTo>
                  <a:lnTo>
                    <a:pt x="122132" y="85039"/>
                  </a:lnTo>
                  <a:lnTo>
                    <a:pt x="117815" y="86894"/>
                  </a:lnTo>
                  <a:lnTo>
                    <a:pt x="143712" y="86894"/>
                  </a:lnTo>
                  <a:lnTo>
                    <a:pt x="144456" y="86002"/>
                  </a:lnTo>
                  <a:lnTo>
                    <a:pt x="147827" y="79607"/>
                  </a:lnTo>
                  <a:lnTo>
                    <a:pt x="149838" y="72487"/>
                  </a:lnTo>
                  <a:lnTo>
                    <a:pt x="150480" y="64938"/>
                  </a:lnTo>
                  <a:lnTo>
                    <a:pt x="150439" y="63856"/>
                  </a:lnTo>
                  <a:lnTo>
                    <a:pt x="149841" y="56949"/>
                  </a:lnTo>
                  <a:lnTo>
                    <a:pt x="147846" y="49921"/>
                  </a:lnTo>
                  <a:lnTo>
                    <a:pt x="144521" y="43561"/>
                  </a:lnTo>
                  <a:lnTo>
                    <a:pt x="143920" y="42828"/>
                  </a:lnTo>
                  <a:close/>
                </a:path>
                <a:path w="494029" h="102870">
                  <a:moveTo>
                    <a:pt x="94221" y="1545"/>
                  </a:moveTo>
                  <a:lnTo>
                    <a:pt x="70782" y="1545"/>
                  </a:lnTo>
                  <a:lnTo>
                    <a:pt x="47496" y="40819"/>
                  </a:lnTo>
                  <a:lnTo>
                    <a:pt x="69017" y="40819"/>
                  </a:lnTo>
                  <a:lnTo>
                    <a:pt x="94221" y="1545"/>
                  </a:lnTo>
                  <a:close/>
                </a:path>
                <a:path w="494029" h="102870">
                  <a:moveTo>
                    <a:pt x="281274" y="0"/>
                  </a:moveTo>
                  <a:lnTo>
                    <a:pt x="271713" y="0"/>
                  </a:lnTo>
                  <a:lnTo>
                    <a:pt x="263540" y="1545"/>
                  </a:lnTo>
                  <a:lnTo>
                    <a:pt x="234954" y="29581"/>
                  </a:lnTo>
                  <a:lnTo>
                    <a:pt x="231311" y="50868"/>
                  </a:lnTo>
                  <a:lnTo>
                    <a:pt x="231663" y="57913"/>
                  </a:lnTo>
                  <a:lnTo>
                    <a:pt x="249293" y="92397"/>
                  </a:lnTo>
                  <a:lnTo>
                    <a:pt x="282354" y="102510"/>
                  </a:lnTo>
                  <a:lnTo>
                    <a:pt x="290681" y="102510"/>
                  </a:lnTo>
                  <a:lnTo>
                    <a:pt x="298853" y="100963"/>
                  </a:lnTo>
                  <a:lnTo>
                    <a:pt x="315045" y="94780"/>
                  </a:lnTo>
                  <a:lnTo>
                    <a:pt x="321213" y="91222"/>
                  </a:lnTo>
                  <a:lnTo>
                    <a:pt x="325377" y="87048"/>
                  </a:lnTo>
                  <a:lnTo>
                    <a:pt x="325377" y="85347"/>
                  </a:lnTo>
                  <a:lnTo>
                    <a:pt x="272484" y="85347"/>
                  </a:lnTo>
                  <a:lnTo>
                    <a:pt x="265545" y="82410"/>
                  </a:lnTo>
                  <a:lnTo>
                    <a:pt x="252129" y="50095"/>
                  </a:lnTo>
                  <a:lnTo>
                    <a:pt x="252620" y="42381"/>
                  </a:lnTo>
                  <a:lnTo>
                    <a:pt x="272329" y="17007"/>
                  </a:lnTo>
                  <a:lnTo>
                    <a:pt x="320228" y="17007"/>
                  </a:lnTo>
                  <a:lnTo>
                    <a:pt x="317512" y="12833"/>
                  </a:lnTo>
                  <a:lnTo>
                    <a:pt x="310573" y="7730"/>
                  </a:lnTo>
                  <a:lnTo>
                    <a:pt x="304759" y="4305"/>
                  </a:lnTo>
                  <a:lnTo>
                    <a:pt x="297948" y="1894"/>
                  </a:lnTo>
                  <a:lnTo>
                    <a:pt x="290124" y="468"/>
                  </a:lnTo>
                  <a:lnTo>
                    <a:pt x="281274" y="0"/>
                  </a:lnTo>
                  <a:close/>
                </a:path>
                <a:path w="494029" h="102870">
                  <a:moveTo>
                    <a:pt x="325377" y="47621"/>
                  </a:moveTo>
                  <a:lnTo>
                    <a:pt x="281583" y="47621"/>
                  </a:lnTo>
                  <a:lnTo>
                    <a:pt x="281583" y="64320"/>
                  </a:lnTo>
                  <a:lnTo>
                    <a:pt x="304868" y="64320"/>
                  </a:lnTo>
                  <a:lnTo>
                    <a:pt x="304868" y="76843"/>
                  </a:lnTo>
                  <a:lnTo>
                    <a:pt x="301783" y="79317"/>
                  </a:lnTo>
                  <a:lnTo>
                    <a:pt x="298082" y="81328"/>
                  </a:lnTo>
                  <a:lnTo>
                    <a:pt x="293919" y="82873"/>
                  </a:lnTo>
                  <a:lnTo>
                    <a:pt x="289601" y="84574"/>
                  </a:lnTo>
                  <a:lnTo>
                    <a:pt x="285283" y="85347"/>
                  </a:lnTo>
                  <a:lnTo>
                    <a:pt x="325377" y="85347"/>
                  </a:lnTo>
                  <a:lnTo>
                    <a:pt x="325377" y="47621"/>
                  </a:lnTo>
                  <a:close/>
                </a:path>
                <a:path w="494029" h="102870">
                  <a:moveTo>
                    <a:pt x="320228" y="17007"/>
                  </a:moveTo>
                  <a:lnTo>
                    <a:pt x="287134" y="17007"/>
                  </a:lnTo>
                  <a:lnTo>
                    <a:pt x="292068" y="18399"/>
                  </a:lnTo>
                  <a:lnTo>
                    <a:pt x="295923" y="21337"/>
                  </a:lnTo>
                  <a:lnTo>
                    <a:pt x="299779" y="24119"/>
                  </a:lnTo>
                  <a:lnTo>
                    <a:pt x="302400" y="27985"/>
                  </a:lnTo>
                  <a:lnTo>
                    <a:pt x="303942" y="32778"/>
                  </a:lnTo>
                  <a:lnTo>
                    <a:pt x="324143" y="29067"/>
                  </a:lnTo>
                  <a:lnTo>
                    <a:pt x="322139" y="19945"/>
                  </a:lnTo>
                  <a:lnTo>
                    <a:pt x="320228" y="17007"/>
                  </a:lnTo>
                  <a:close/>
                </a:path>
                <a:path w="494029" h="102870">
                  <a:moveTo>
                    <a:pt x="175950" y="28912"/>
                  </a:moveTo>
                  <a:lnTo>
                    <a:pt x="156674" y="28912"/>
                  </a:lnTo>
                  <a:lnTo>
                    <a:pt x="156702" y="81328"/>
                  </a:lnTo>
                  <a:lnTo>
                    <a:pt x="176104" y="102355"/>
                  </a:lnTo>
                  <a:lnTo>
                    <a:pt x="185820" y="102355"/>
                  </a:lnTo>
                  <a:lnTo>
                    <a:pt x="190291" y="101273"/>
                  </a:lnTo>
                  <a:lnTo>
                    <a:pt x="198927" y="96944"/>
                  </a:lnTo>
                  <a:lnTo>
                    <a:pt x="202474" y="93851"/>
                  </a:lnTo>
                  <a:lnTo>
                    <a:pt x="205096" y="90140"/>
                  </a:lnTo>
                  <a:lnTo>
                    <a:pt x="223137" y="90140"/>
                  </a:lnTo>
                  <a:lnTo>
                    <a:pt x="223137" y="87976"/>
                  </a:lnTo>
                  <a:lnTo>
                    <a:pt x="185202" y="87976"/>
                  </a:lnTo>
                  <a:lnTo>
                    <a:pt x="182890" y="87203"/>
                  </a:lnTo>
                  <a:lnTo>
                    <a:pt x="175950" y="72050"/>
                  </a:lnTo>
                  <a:lnTo>
                    <a:pt x="175950" y="28912"/>
                  </a:lnTo>
                  <a:close/>
                </a:path>
                <a:path w="494029" h="102870">
                  <a:moveTo>
                    <a:pt x="223137" y="90140"/>
                  </a:moveTo>
                  <a:lnTo>
                    <a:pt x="205096" y="90140"/>
                  </a:lnTo>
                  <a:lnTo>
                    <a:pt x="205096" y="100810"/>
                  </a:lnTo>
                  <a:lnTo>
                    <a:pt x="223137" y="100810"/>
                  </a:lnTo>
                  <a:lnTo>
                    <a:pt x="223137" y="90140"/>
                  </a:lnTo>
                  <a:close/>
                </a:path>
                <a:path w="494029" h="102870">
                  <a:moveTo>
                    <a:pt x="223137" y="28912"/>
                  </a:moveTo>
                  <a:lnTo>
                    <a:pt x="203708" y="28912"/>
                  </a:lnTo>
                  <a:lnTo>
                    <a:pt x="203708" y="69576"/>
                  </a:lnTo>
                  <a:lnTo>
                    <a:pt x="203245" y="76070"/>
                  </a:lnTo>
                  <a:lnTo>
                    <a:pt x="191371" y="87976"/>
                  </a:lnTo>
                  <a:lnTo>
                    <a:pt x="223137" y="87976"/>
                  </a:lnTo>
                  <a:lnTo>
                    <a:pt x="223137" y="28912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412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4764023" y="1021079"/>
            <a:ext cx="7019925" cy="4883150"/>
            <a:chOff x="4764023" y="1021079"/>
            <a:chExt cx="7019925" cy="488315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64023" y="1021079"/>
              <a:ext cx="7019544" cy="4882896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4895940" y="1132677"/>
              <a:ext cx="6756400" cy="4658995"/>
            </a:xfrm>
            <a:custGeom>
              <a:avLst/>
              <a:gdLst/>
              <a:ahLst/>
              <a:cxnLst/>
              <a:rect l="l" t="t" r="r" b="b"/>
              <a:pathLst>
                <a:path w="6756400" h="4658995">
                  <a:moveTo>
                    <a:pt x="6518429" y="0"/>
                  </a:moveTo>
                  <a:lnTo>
                    <a:pt x="237629" y="0"/>
                  </a:lnTo>
                  <a:lnTo>
                    <a:pt x="189739" y="4827"/>
                  </a:lnTo>
                  <a:lnTo>
                    <a:pt x="145133" y="18674"/>
                  </a:lnTo>
                  <a:lnTo>
                    <a:pt x="104768" y="40583"/>
                  </a:lnTo>
                  <a:lnTo>
                    <a:pt x="69600" y="69600"/>
                  </a:lnTo>
                  <a:lnTo>
                    <a:pt x="40583" y="104768"/>
                  </a:lnTo>
                  <a:lnTo>
                    <a:pt x="18674" y="145133"/>
                  </a:lnTo>
                  <a:lnTo>
                    <a:pt x="4827" y="189739"/>
                  </a:lnTo>
                  <a:lnTo>
                    <a:pt x="0" y="237629"/>
                  </a:lnTo>
                  <a:lnTo>
                    <a:pt x="0" y="4420892"/>
                  </a:lnTo>
                  <a:lnTo>
                    <a:pt x="4827" y="4468783"/>
                  </a:lnTo>
                  <a:lnTo>
                    <a:pt x="18674" y="4513388"/>
                  </a:lnTo>
                  <a:lnTo>
                    <a:pt x="40583" y="4553753"/>
                  </a:lnTo>
                  <a:lnTo>
                    <a:pt x="69600" y="4588922"/>
                  </a:lnTo>
                  <a:lnTo>
                    <a:pt x="104768" y="4617938"/>
                  </a:lnTo>
                  <a:lnTo>
                    <a:pt x="145133" y="4639848"/>
                  </a:lnTo>
                  <a:lnTo>
                    <a:pt x="189739" y="4653694"/>
                  </a:lnTo>
                  <a:lnTo>
                    <a:pt x="237629" y="4658522"/>
                  </a:lnTo>
                  <a:lnTo>
                    <a:pt x="6518429" y="4658522"/>
                  </a:lnTo>
                  <a:lnTo>
                    <a:pt x="6566320" y="4653694"/>
                  </a:lnTo>
                  <a:lnTo>
                    <a:pt x="6610926" y="4639848"/>
                  </a:lnTo>
                  <a:lnTo>
                    <a:pt x="6651290" y="4617938"/>
                  </a:lnTo>
                  <a:lnTo>
                    <a:pt x="6686459" y="4588922"/>
                  </a:lnTo>
                  <a:lnTo>
                    <a:pt x="6715476" y="4553753"/>
                  </a:lnTo>
                  <a:lnTo>
                    <a:pt x="6737385" y="4513388"/>
                  </a:lnTo>
                  <a:lnTo>
                    <a:pt x="6751231" y="4468783"/>
                  </a:lnTo>
                  <a:lnTo>
                    <a:pt x="6756059" y="4420892"/>
                  </a:lnTo>
                  <a:lnTo>
                    <a:pt x="6756059" y="237629"/>
                  </a:lnTo>
                  <a:lnTo>
                    <a:pt x="6751231" y="189739"/>
                  </a:lnTo>
                  <a:lnTo>
                    <a:pt x="6737385" y="145133"/>
                  </a:lnTo>
                  <a:lnTo>
                    <a:pt x="6715476" y="104768"/>
                  </a:lnTo>
                  <a:lnTo>
                    <a:pt x="6686459" y="69600"/>
                  </a:lnTo>
                  <a:lnTo>
                    <a:pt x="6651290" y="40583"/>
                  </a:lnTo>
                  <a:lnTo>
                    <a:pt x="6610926" y="18674"/>
                  </a:lnTo>
                  <a:lnTo>
                    <a:pt x="6566320" y="4827"/>
                  </a:lnTo>
                  <a:lnTo>
                    <a:pt x="65184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168899" y="4850305"/>
              <a:ext cx="6097270" cy="0"/>
            </a:xfrm>
            <a:custGeom>
              <a:avLst/>
              <a:gdLst/>
              <a:ahLst/>
              <a:cxnLst/>
              <a:rect l="l" t="t" r="r" b="b"/>
              <a:pathLst>
                <a:path w="6097270" h="0">
                  <a:moveTo>
                    <a:pt x="0" y="0"/>
                  </a:moveTo>
                  <a:lnTo>
                    <a:pt x="6096686" y="1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930986" y="2971486"/>
              <a:ext cx="4572635" cy="1208405"/>
            </a:xfrm>
            <a:custGeom>
              <a:avLst/>
              <a:gdLst/>
              <a:ahLst/>
              <a:cxnLst/>
              <a:rect l="l" t="t" r="r" b="b"/>
              <a:pathLst>
                <a:path w="4572634" h="1208404">
                  <a:moveTo>
                    <a:pt x="0" y="1207813"/>
                  </a:moveTo>
                  <a:lnTo>
                    <a:pt x="1524422" y="670874"/>
                  </a:lnTo>
                  <a:lnTo>
                    <a:pt x="3048422" y="268538"/>
                  </a:lnTo>
                  <a:lnTo>
                    <a:pt x="4572514" y="0"/>
                  </a:lnTo>
                </a:path>
              </a:pathLst>
            </a:custGeom>
            <a:ln w="28575">
              <a:solidFill>
                <a:srgbClr val="FF412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930986" y="2300477"/>
              <a:ext cx="4572635" cy="537210"/>
            </a:xfrm>
            <a:custGeom>
              <a:avLst/>
              <a:gdLst/>
              <a:ahLst/>
              <a:cxnLst/>
              <a:rect l="l" t="t" r="r" b="b"/>
              <a:pathLst>
                <a:path w="4572634" h="537210">
                  <a:moveTo>
                    <a:pt x="0" y="536806"/>
                  </a:moveTo>
                  <a:lnTo>
                    <a:pt x="1524422" y="268986"/>
                  </a:lnTo>
                  <a:lnTo>
                    <a:pt x="3048422" y="0"/>
                  </a:lnTo>
                  <a:lnTo>
                    <a:pt x="4572514" y="0"/>
                  </a:lnTo>
                </a:path>
              </a:pathLst>
            </a:custGeom>
            <a:ln w="28575">
              <a:solidFill>
                <a:srgbClr val="9F29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930986" y="2971486"/>
              <a:ext cx="4572635" cy="537210"/>
            </a:xfrm>
            <a:custGeom>
              <a:avLst/>
              <a:gdLst/>
              <a:ahLst/>
              <a:cxnLst/>
              <a:rect l="l" t="t" r="r" b="b"/>
              <a:pathLst>
                <a:path w="4572634" h="537210">
                  <a:moveTo>
                    <a:pt x="0" y="536806"/>
                  </a:moveTo>
                  <a:lnTo>
                    <a:pt x="1524422" y="402650"/>
                  </a:lnTo>
                  <a:lnTo>
                    <a:pt x="3048422" y="402650"/>
                  </a:lnTo>
                  <a:lnTo>
                    <a:pt x="4572514" y="0"/>
                  </a:lnTo>
                </a:path>
              </a:pathLst>
            </a:custGeom>
            <a:ln w="28575">
              <a:solidFill>
                <a:srgbClr val="06A6E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930986" y="4045097"/>
              <a:ext cx="4572635" cy="537210"/>
            </a:xfrm>
            <a:custGeom>
              <a:avLst/>
              <a:gdLst/>
              <a:ahLst/>
              <a:cxnLst/>
              <a:rect l="l" t="t" r="r" b="b"/>
              <a:pathLst>
                <a:path w="4572634" h="537210">
                  <a:moveTo>
                    <a:pt x="0" y="536806"/>
                  </a:moveTo>
                  <a:lnTo>
                    <a:pt x="1524422" y="401935"/>
                  </a:lnTo>
                  <a:lnTo>
                    <a:pt x="3048422" y="0"/>
                  </a:lnTo>
                  <a:lnTo>
                    <a:pt x="4572514" y="0"/>
                  </a:lnTo>
                </a:path>
              </a:pathLst>
            </a:custGeom>
            <a:ln w="28575">
              <a:solidFill>
                <a:srgbClr val="31CAA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27300" y="1068324"/>
            <a:ext cx="3191510" cy="1836420"/>
          </a:xfrm>
          <a:prstGeom prst="rect"/>
        </p:spPr>
        <p:txBody>
          <a:bodyPr wrap="square" lIns="0" tIns="59055" rIns="0" bIns="0" rtlCol="0" vert="horz">
            <a:spAutoFit/>
          </a:bodyPr>
          <a:lstStyle/>
          <a:p>
            <a:pPr marL="12700" marR="5080">
              <a:lnSpc>
                <a:spcPct val="90400"/>
              </a:lnSpc>
              <a:spcBef>
                <a:spcPts val="465"/>
              </a:spcBef>
            </a:pPr>
            <a:r>
              <a:rPr dirty="0" spc="-10"/>
              <a:t>Online </a:t>
            </a:r>
            <a:r>
              <a:rPr dirty="0" spc="-225"/>
              <a:t>channels</a:t>
            </a:r>
            <a:r>
              <a:rPr dirty="0" spc="-365"/>
              <a:t> </a:t>
            </a:r>
            <a:r>
              <a:rPr dirty="0" spc="-20"/>
              <a:t>have </a:t>
            </a:r>
            <a:r>
              <a:rPr dirty="0" spc="-204"/>
              <a:t>increased</a:t>
            </a:r>
            <a:r>
              <a:rPr dirty="0" spc="-420"/>
              <a:t> </a:t>
            </a:r>
            <a:r>
              <a:rPr dirty="0" spc="-150"/>
              <a:t>in</a:t>
            </a:r>
            <a:r>
              <a:rPr dirty="0" spc="-409"/>
              <a:t> </a:t>
            </a:r>
            <a:r>
              <a:rPr dirty="0" spc="-150"/>
              <a:t>the </a:t>
            </a:r>
            <a:r>
              <a:rPr dirty="0" spc="-235"/>
              <a:t>last</a:t>
            </a:r>
            <a:r>
              <a:rPr dirty="0" spc="-420"/>
              <a:t> </a:t>
            </a:r>
            <a:r>
              <a:rPr dirty="0" spc="-105"/>
              <a:t>four</a:t>
            </a:r>
            <a:r>
              <a:rPr dirty="0" spc="-415"/>
              <a:t> </a:t>
            </a:r>
            <a:r>
              <a:rPr dirty="0" spc="-20"/>
              <a:t>years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527050" y="3104387"/>
            <a:ext cx="2943225" cy="7874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2700" marR="5080">
              <a:lnSpc>
                <a:spcPct val="119300"/>
              </a:lnSpc>
              <a:spcBef>
                <a:spcPts val="85"/>
              </a:spcBef>
            </a:pPr>
            <a:r>
              <a:rPr dirty="0" sz="1400" spc="-40">
                <a:solidFill>
                  <a:srgbClr val="FFFFFF"/>
                </a:solidFill>
                <a:latin typeface="Lucida Sans"/>
                <a:cs typeface="Lucida Sans"/>
              </a:rPr>
              <a:t>Digital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platforms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have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experienced the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largest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growth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consumption over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last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four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years.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27050" y="470407"/>
            <a:ext cx="895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287462" y="470407"/>
            <a:ext cx="12045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527050" y="6069583"/>
            <a:ext cx="2049145" cy="54356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 marR="5080">
              <a:lnSpc>
                <a:spcPts val="1010"/>
              </a:lnSpc>
              <a:spcBef>
                <a:spcPts val="190"/>
              </a:spcBef>
            </a:pP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Datasets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accessed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–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YouGov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Profiles+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GB: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0">
                <a:solidFill>
                  <a:srgbClr val="FFFFFF"/>
                </a:solidFill>
                <a:latin typeface="Lucida Sans"/>
                <a:cs typeface="Lucida Sans"/>
              </a:rPr>
              <a:t>31,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2023,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endParaRPr sz="900">
              <a:latin typeface="Lucida Sans"/>
              <a:cs typeface="Lucida Sans"/>
            </a:endParaRPr>
          </a:p>
          <a:p>
            <a:pPr marL="12700">
              <a:lnSpc>
                <a:spcPts val="925"/>
              </a:lnSpc>
            </a:pPr>
            <a:r>
              <a:rPr dirty="0" sz="900" spc="-65">
                <a:solidFill>
                  <a:srgbClr val="FFFFFF"/>
                </a:solidFill>
                <a:latin typeface="Lucida Sans"/>
                <a:cs typeface="Lucida Sans"/>
              </a:rPr>
              <a:t>25,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2022,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26,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2021,</a:t>
            </a:r>
            <a:endParaRPr sz="900">
              <a:latin typeface="Lucida Sans"/>
              <a:cs typeface="Lucida Sans"/>
            </a:endParaRPr>
          </a:p>
          <a:p>
            <a:pPr marL="12700">
              <a:lnSpc>
                <a:spcPts val="1045"/>
              </a:lnSpc>
            </a:pP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75">
                <a:solidFill>
                  <a:srgbClr val="FFFFFF"/>
                </a:solidFill>
                <a:latin typeface="Lucida Sans"/>
                <a:cs typeface="Lucida Sans"/>
              </a:rPr>
              <a:t>27,</a:t>
            </a:r>
            <a:r>
              <a:rPr dirty="0" sz="9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2020.</a:t>
            </a:r>
            <a:r>
              <a:rPr dirty="0" sz="900" spc="10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(N&gt;4,300)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785031" y="3910584"/>
            <a:ext cx="292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50">
                <a:latin typeface="Arial Black"/>
                <a:cs typeface="Arial Black"/>
              </a:rPr>
              <a:t>15%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773506" y="2569464"/>
            <a:ext cx="3155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0">
                <a:latin typeface="Arial Black"/>
                <a:cs typeface="Arial Black"/>
              </a:rPr>
              <a:t>25%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301519" y="2301240"/>
            <a:ext cx="30734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10">
                <a:latin typeface="Arial Black"/>
                <a:cs typeface="Arial Black"/>
              </a:rPr>
              <a:t>27%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8818769" y="2033015"/>
            <a:ext cx="3213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latin typeface="Arial Black"/>
                <a:cs typeface="Arial Black"/>
              </a:rPr>
              <a:t>29%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0342939" y="2033015"/>
            <a:ext cx="3213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latin typeface="Arial Black"/>
                <a:cs typeface="Arial Black"/>
              </a:rPr>
              <a:t>29%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5766456" y="3240023"/>
            <a:ext cx="32956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0">
                <a:latin typeface="Arial Black"/>
                <a:cs typeface="Arial Black"/>
              </a:rPr>
              <a:t>20%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7306122" y="3105911"/>
            <a:ext cx="298450" cy="4616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dirty="0" sz="1100" spc="-145">
                <a:latin typeface="Arial Black"/>
                <a:cs typeface="Arial Black"/>
              </a:rPr>
              <a:t>21%</a:t>
            </a:r>
            <a:endParaRPr sz="11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dirty="0" sz="1100" spc="-125">
                <a:latin typeface="Arial Black"/>
                <a:cs typeface="Arial Black"/>
              </a:rPr>
              <a:t>19%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822960" y="2971800"/>
            <a:ext cx="313055" cy="327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90"/>
              </a:lnSpc>
              <a:spcBef>
                <a:spcPts val="100"/>
              </a:spcBef>
            </a:pPr>
            <a:r>
              <a:rPr dirty="0" sz="1100" spc="-95">
                <a:latin typeface="Arial Black"/>
                <a:cs typeface="Arial Black"/>
              </a:rPr>
              <a:t>22%</a:t>
            </a:r>
            <a:endParaRPr sz="1100">
              <a:latin typeface="Arial Black"/>
              <a:cs typeface="Arial Black"/>
            </a:endParaRPr>
          </a:p>
          <a:p>
            <a:pPr marL="24130">
              <a:lnSpc>
                <a:spcPts val="1190"/>
              </a:lnSpc>
            </a:pPr>
            <a:r>
              <a:rPr dirty="0" sz="1100" spc="-125">
                <a:latin typeface="Arial Black"/>
                <a:cs typeface="Arial Black"/>
              </a:rPr>
              <a:t>21%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0342717" y="2703576"/>
            <a:ext cx="32194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70">
                <a:latin typeface="Arial Black"/>
                <a:cs typeface="Arial Black"/>
              </a:rPr>
              <a:t>24%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5786141" y="4312920"/>
            <a:ext cx="2901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55">
                <a:latin typeface="Arial Black"/>
                <a:cs typeface="Arial Black"/>
              </a:rPr>
              <a:t>12%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7307741" y="4178808"/>
            <a:ext cx="29527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40">
                <a:latin typeface="Arial Black"/>
                <a:cs typeface="Arial Black"/>
              </a:rPr>
              <a:t>13%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8830357" y="3776472"/>
            <a:ext cx="2984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25">
                <a:latin typeface="Arial Black"/>
                <a:cs typeface="Arial Black"/>
              </a:rPr>
              <a:t>16%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10354528" y="3776472"/>
            <a:ext cx="2984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25">
                <a:latin typeface="Arial Black"/>
                <a:cs typeface="Arial Black"/>
              </a:rPr>
              <a:t>16%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5745755" y="4888992"/>
            <a:ext cx="37401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0">
                <a:latin typeface="Lucida Sans"/>
                <a:cs typeface="Lucida Sans"/>
              </a:rPr>
              <a:t>2020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10323635" y="4888992"/>
            <a:ext cx="3632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0">
                <a:latin typeface="Lucida Sans"/>
                <a:cs typeface="Lucida Sans"/>
              </a:rPr>
              <a:t>2023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5947467" y="1454403"/>
            <a:ext cx="453961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95">
                <a:latin typeface="Arial Black"/>
                <a:cs typeface="Arial Black"/>
              </a:rPr>
              <a:t>Online</a:t>
            </a:r>
            <a:r>
              <a:rPr dirty="0" sz="1600" spc="-145">
                <a:latin typeface="Arial Black"/>
                <a:cs typeface="Arial Black"/>
              </a:rPr>
              <a:t> </a:t>
            </a:r>
            <a:r>
              <a:rPr dirty="0" sz="1600" spc="-125">
                <a:latin typeface="Arial Black"/>
                <a:cs typeface="Arial Black"/>
              </a:rPr>
              <a:t>channels</a:t>
            </a:r>
            <a:r>
              <a:rPr dirty="0" sz="1600" spc="-140">
                <a:latin typeface="Arial Black"/>
                <a:cs typeface="Arial Black"/>
              </a:rPr>
              <a:t> </a:t>
            </a:r>
            <a:r>
              <a:rPr dirty="0" sz="1600" spc="-105">
                <a:latin typeface="Arial Black"/>
                <a:cs typeface="Arial Black"/>
              </a:rPr>
              <a:t>engaged</a:t>
            </a:r>
            <a:r>
              <a:rPr dirty="0" sz="1600" spc="-145">
                <a:latin typeface="Arial Black"/>
                <a:cs typeface="Arial Black"/>
              </a:rPr>
              <a:t> </a:t>
            </a:r>
            <a:r>
              <a:rPr dirty="0" sz="1600" spc="-135">
                <a:latin typeface="Arial Black"/>
                <a:cs typeface="Arial Black"/>
              </a:rPr>
              <a:t>with</a:t>
            </a:r>
            <a:r>
              <a:rPr dirty="0" sz="1600" spc="-140">
                <a:latin typeface="Arial Black"/>
                <a:cs typeface="Arial Black"/>
              </a:rPr>
              <a:t> </a:t>
            </a:r>
            <a:r>
              <a:rPr dirty="0" sz="1600" spc="-100">
                <a:latin typeface="Arial Black"/>
                <a:cs typeface="Arial Black"/>
              </a:rPr>
              <a:t>in</a:t>
            </a:r>
            <a:r>
              <a:rPr dirty="0" sz="1600" spc="-145">
                <a:latin typeface="Arial Black"/>
                <a:cs typeface="Arial Black"/>
              </a:rPr>
              <a:t> </a:t>
            </a:r>
            <a:r>
              <a:rPr dirty="0" sz="1600" spc="-120">
                <a:latin typeface="Arial Black"/>
                <a:cs typeface="Arial Black"/>
              </a:rPr>
              <a:t>the</a:t>
            </a:r>
            <a:r>
              <a:rPr dirty="0" sz="1600" spc="-140">
                <a:latin typeface="Arial Black"/>
                <a:cs typeface="Arial Black"/>
              </a:rPr>
              <a:t> </a:t>
            </a:r>
            <a:r>
              <a:rPr dirty="0" sz="1600" spc="-145">
                <a:latin typeface="Arial Black"/>
                <a:cs typeface="Arial Black"/>
              </a:rPr>
              <a:t>last </a:t>
            </a:r>
            <a:r>
              <a:rPr dirty="0" sz="1600" spc="-100">
                <a:latin typeface="Arial Black"/>
                <a:cs typeface="Arial Black"/>
              </a:rPr>
              <a:t>week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36" name="object 36" descr=""/>
          <p:cNvGrpSpPr/>
          <p:nvPr/>
        </p:nvGrpSpPr>
        <p:grpSpPr>
          <a:xfrm>
            <a:off x="6162693" y="5241583"/>
            <a:ext cx="2353310" cy="243204"/>
            <a:chOff x="6162693" y="5241583"/>
            <a:chExt cx="2353310" cy="243204"/>
          </a:xfrm>
        </p:grpSpPr>
        <p:sp>
          <p:nvSpPr>
            <p:cNvPr id="37" name="object 37" descr=""/>
            <p:cNvSpPr/>
            <p:nvPr/>
          </p:nvSpPr>
          <p:spPr>
            <a:xfrm>
              <a:off x="6176981" y="5255871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 h="0">
                  <a:moveTo>
                    <a:pt x="0" y="0"/>
                  </a:moveTo>
                  <a:lnTo>
                    <a:pt x="243840" y="1"/>
                  </a:lnTo>
                </a:path>
              </a:pathLst>
            </a:custGeom>
            <a:ln w="28575">
              <a:solidFill>
                <a:srgbClr val="FF412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8257247" y="5255871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 h="0">
                  <a:moveTo>
                    <a:pt x="0" y="0"/>
                  </a:moveTo>
                  <a:lnTo>
                    <a:pt x="243840" y="1"/>
                  </a:lnTo>
                </a:path>
              </a:pathLst>
            </a:custGeom>
            <a:ln w="28575">
              <a:solidFill>
                <a:srgbClr val="9F29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6176981" y="5470310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 h="0">
                  <a:moveTo>
                    <a:pt x="0" y="0"/>
                  </a:moveTo>
                  <a:lnTo>
                    <a:pt x="243840" y="1"/>
                  </a:lnTo>
                </a:path>
              </a:pathLst>
            </a:custGeom>
            <a:ln w="28575">
              <a:solidFill>
                <a:srgbClr val="06A6E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 descr=""/>
          <p:cNvSpPr txBox="1"/>
          <p:nvPr/>
        </p:nvSpPr>
        <p:spPr>
          <a:xfrm>
            <a:off x="6433837" y="4800600"/>
            <a:ext cx="1779905" cy="751205"/>
          </a:xfrm>
          <a:prstGeom prst="rect">
            <a:avLst/>
          </a:prstGeom>
        </p:spPr>
        <p:txBody>
          <a:bodyPr wrap="square" lIns="0" tIns="100965" rIns="0" bIns="0" rtlCol="0" vert="horz">
            <a:spAutoFit/>
          </a:bodyPr>
          <a:lstStyle/>
          <a:p>
            <a:pPr algn="ctr" marL="265430">
              <a:lnSpc>
                <a:spcPct val="100000"/>
              </a:lnSpc>
              <a:spcBef>
                <a:spcPts val="795"/>
              </a:spcBef>
            </a:pPr>
            <a:r>
              <a:rPr dirty="0" sz="1100" spc="-20">
                <a:latin typeface="Lucida Sans"/>
                <a:cs typeface="Lucida Sans"/>
              </a:rPr>
              <a:t>2021</a:t>
            </a:r>
            <a:endParaRPr sz="1100">
              <a:latin typeface="Lucida Sans"/>
              <a:cs typeface="Lucida Sans"/>
            </a:endParaRPr>
          </a:p>
          <a:p>
            <a:pPr algn="ctr" marL="12700" marR="5080" indent="-12700">
              <a:lnSpc>
                <a:spcPct val="127299"/>
              </a:lnSpc>
              <a:spcBef>
                <a:spcPts val="335"/>
              </a:spcBef>
            </a:pPr>
            <a:r>
              <a:rPr dirty="0" sz="1100" spc="-20">
                <a:latin typeface="Lucida Sans"/>
                <a:cs typeface="Lucida Sans"/>
              </a:rPr>
              <a:t>Non-</a:t>
            </a:r>
            <a:r>
              <a:rPr dirty="0" sz="1100" spc="-10">
                <a:latin typeface="Lucida Sans"/>
                <a:cs typeface="Lucida Sans"/>
              </a:rPr>
              <a:t>commercial</a:t>
            </a:r>
            <a:r>
              <a:rPr dirty="0" sz="1100" spc="-70">
                <a:latin typeface="Lucida Sans"/>
                <a:cs typeface="Lucida Sans"/>
              </a:rPr>
              <a:t> </a:t>
            </a:r>
            <a:r>
              <a:rPr dirty="0" sz="1100" spc="-20">
                <a:latin typeface="Lucida Sans"/>
                <a:cs typeface="Lucida Sans"/>
              </a:rPr>
              <a:t>online</a:t>
            </a:r>
            <a:r>
              <a:rPr dirty="0" sz="1100" spc="-15">
                <a:latin typeface="Lucida Sans"/>
                <a:cs typeface="Lucida Sans"/>
              </a:rPr>
              <a:t> </a:t>
            </a:r>
            <a:r>
              <a:rPr dirty="0" sz="1100" spc="-35">
                <a:latin typeface="Lucida Sans"/>
                <a:cs typeface="Lucida Sans"/>
              </a:rPr>
              <a:t>TV </a:t>
            </a:r>
            <a:r>
              <a:rPr dirty="0" sz="1100" spc="-20">
                <a:latin typeface="Lucida Sans"/>
                <a:cs typeface="Lucida Sans"/>
              </a:rPr>
              <a:t>Online</a:t>
            </a:r>
            <a:r>
              <a:rPr dirty="0" sz="1100" spc="-50">
                <a:latin typeface="Lucida Sans"/>
                <a:cs typeface="Lucida Sans"/>
              </a:rPr>
              <a:t> </a:t>
            </a:r>
            <a:r>
              <a:rPr dirty="0" sz="1100" spc="-35">
                <a:latin typeface="Lucida Sans"/>
                <a:cs typeface="Lucida Sans"/>
              </a:rPr>
              <a:t>national</a:t>
            </a:r>
            <a:r>
              <a:rPr dirty="0" sz="1100" spc="5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newspaper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41" name="object 41" descr=""/>
          <p:cNvSpPr/>
          <p:nvPr/>
        </p:nvSpPr>
        <p:spPr>
          <a:xfrm>
            <a:off x="8257247" y="5470310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 h="0">
                <a:moveTo>
                  <a:pt x="0" y="0"/>
                </a:moveTo>
                <a:lnTo>
                  <a:pt x="243840" y="1"/>
                </a:lnTo>
              </a:path>
            </a:pathLst>
          </a:custGeom>
          <a:ln w="28575">
            <a:solidFill>
              <a:srgbClr val="31CA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 txBox="1"/>
          <p:nvPr/>
        </p:nvSpPr>
        <p:spPr>
          <a:xfrm>
            <a:off x="8514105" y="4800600"/>
            <a:ext cx="1475740" cy="751205"/>
          </a:xfrm>
          <a:prstGeom prst="rect">
            <a:avLst/>
          </a:prstGeom>
        </p:spPr>
        <p:txBody>
          <a:bodyPr wrap="square" lIns="0" tIns="100965" rIns="0" bIns="0" rtlCol="0" vert="horz">
            <a:spAutoFit/>
          </a:bodyPr>
          <a:lstStyle/>
          <a:p>
            <a:pPr marL="300990">
              <a:lnSpc>
                <a:spcPct val="100000"/>
              </a:lnSpc>
              <a:spcBef>
                <a:spcPts val="795"/>
              </a:spcBef>
            </a:pPr>
            <a:r>
              <a:rPr dirty="0" sz="1100" spc="-20">
                <a:latin typeface="Lucida Sans"/>
                <a:cs typeface="Lucida Sans"/>
              </a:rPr>
              <a:t>2022</a:t>
            </a:r>
            <a:endParaRPr sz="1100">
              <a:latin typeface="Lucida Sans"/>
              <a:cs typeface="Lucida Sans"/>
            </a:endParaRPr>
          </a:p>
          <a:p>
            <a:pPr marL="12700" marR="5080">
              <a:lnSpc>
                <a:spcPct val="127299"/>
              </a:lnSpc>
              <a:spcBef>
                <a:spcPts val="335"/>
              </a:spcBef>
            </a:pPr>
            <a:r>
              <a:rPr dirty="0" sz="1100" spc="-10">
                <a:latin typeface="Lucida Sans"/>
                <a:cs typeface="Lucida Sans"/>
              </a:rPr>
              <a:t>Other</a:t>
            </a:r>
            <a:r>
              <a:rPr dirty="0" sz="1100" spc="-70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media</a:t>
            </a:r>
            <a:r>
              <a:rPr dirty="0" sz="1100" spc="-50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websites Commercial</a:t>
            </a:r>
            <a:r>
              <a:rPr dirty="0" sz="1100" spc="-35">
                <a:latin typeface="Lucida Sans"/>
                <a:cs typeface="Lucida Sans"/>
              </a:rPr>
              <a:t> online</a:t>
            </a:r>
            <a:r>
              <a:rPr dirty="0" sz="1100" spc="-75">
                <a:latin typeface="Lucida Sans"/>
                <a:cs typeface="Lucida Sans"/>
              </a:rPr>
              <a:t> </a:t>
            </a:r>
            <a:r>
              <a:rPr dirty="0" sz="1100" spc="-25">
                <a:latin typeface="Lucida Sans"/>
                <a:cs typeface="Lucida Sans"/>
              </a:rPr>
              <a:t>TV</a:t>
            </a:r>
            <a:endParaRPr sz="1100">
              <a:latin typeface="Lucida Sans"/>
              <a:cs typeface="Lucida Sans"/>
            </a:endParaRPr>
          </a:p>
        </p:txBody>
      </p:sp>
      <p:pic>
        <p:nvPicPr>
          <p:cNvPr id="43" name="object 4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71529" y="2475673"/>
            <a:ext cx="3403600" cy="43823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4304030" cy="6858000"/>
          </a:xfrm>
          <a:custGeom>
            <a:avLst/>
            <a:gdLst/>
            <a:ahLst/>
            <a:cxnLst/>
            <a:rect l="l" t="t" r="r" b="b"/>
            <a:pathLst>
              <a:path w="4304030" h="6858000">
                <a:moveTo>
                  <a:pt x="4303712" y="0"/>
                </a:moveTo>
                <a:lnTo>
                  <a:pt x="0" y="0"/>
                </a:lnTo>
                <a:lnTo>
                  <a:pt x="0" y="6858000"/>
                </a:lnTo>
                <a:lnTo>
                  <a:pt x="4303712" y="6858000"/>
                </a:lnTo>
                <a:lnTo>
                  <a:pt x="4303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157043" y="491597"/>
            <a:ext cx="494030" cy="102870"/>
          </a:xfrm>
          <a:custGeom>
            <a:avLst/>
            <a:gdLst/>
            <a:ahLst/>
            <a:cxnLst/>
            <a:rect l="l" t="t" r="r" b="b"/>
            <a:pathLst>
              <a:path w="494029" h="102870">
                <a:moveTo>
                  <a:pt x="485289" y="5875"/>
                </a:moveTo>
                <a:lnTo>
                  <a:pt x="482051" y="5875"/>
                </a:lnTo>
                <a:lnTo>
                  <a:pt x="480509" y="6339"/>
                </a:lnTo>
                <a:lnTo>
                  <a:pt x="478967" y="7112"/>
                </a:lnTo>
                <a:lnTo>
                  <a:pt x="477271" y="7885"/>
                </a:lnTo>
                <a:lnTo>
                  <a:pt x="476037" y="9122"/>
                </a:lnTo>
                <a:lnTo>
                  <a:pt x="475267" y="10667"/>
                </a:lnTo>
                <a:lnTo>
                  <a:pt x="474341" y="12214"/>
                </a:lnTo>
                <a:lnTo>
                  <a:pt x="473878" y="13760"/>
                </a:lnTo>
                <a:lnTo>
                  <a:pt x="473878" y="17162"/>
                </a:lnTo>
                <a:lnTo>
                  <a:pt x="474341" y="18708"/>
                </a:lnTo>
                <a:lnTo>
                  <a:pt x="475267" y="20255"/>
                </a:lnTo>
                <a:lnTo>
                  <a:pt x="476037" y="21800"/>
                </a:lnTo>
                <a:lnTo>
                  <a:pt x="477271" y="23037"/>
                </a:lnTo>
                <a:lnTo>
                  <a:pt x="478814" y="23811"/>
                </a:lnTo>
                <a:lnTo>
                  <a:pt x="480355" y="24738"/>
                </a:lnTo>
                <a:lnTo>
                  <a:pt x="482051" y="25048"/>
                </a:lnTo>
                <a:lnTo>
                  <a:pt x="485444" y="25048"/>
                </a:lnTo>
                <a:lnTo>
                  <a:pt x="486986" y="24738"/>
                </a:lnTo>
                <a:lnTo>
                  <a:pt x="488528" y="23811"/>
                </a:lnTo>
                <a:lnTo>
                  <a:pt x="489146" y="23501"/>
                </a:lnTo>
                <a:lnTo>
                  <a:pt x="482359" y="23501"/>
                </a:lnTo>
                <a:lnTo>
                  <a:pt x="480973" y="23192"/>
                </a:lnTo>
                <a:lnTo>
                  <a:pt x="479585" y="22419"/>
                </a:lnTo>
                <a:lnTo>
                  <a:pt x="478350" y="21800"/>
                </a:lnTo>
                <a:lnTo>
                  <a:pt x="477271" y="20718"/>
                </a:lnTo>
                <a:lnTo>
                  <a:pt x="476655" y="19481"/>
                </a:lnTo>
                <a:lnTo>
                  <a:pt x="475884" y="18244"/>
                </a:lnTo>
                <a:lnTo>
                  <a:pt x="475644" y="17162"/>
                </a:lnTo>
                <a:lnTo>
                  <a:pt x="475652" y="13760"/>
                </a:lnTo>
                <a:lnTo>
                  <a:pt x="475884" y="12833"/>
                </a:lnTo>
                <a:lnTo>
                  <a:pt x="482359" y="7421"/>
                </a:lnTo>
                <a:lnTo>
                  <a:pt x="489145" y="7421"/>
                </a:lnTo>
                <a:lnTo>
                  <a:pt x="486986" y="6339"/>
                </a:lnTo>
                <a:lnTo>
                  <a:pt x="485289" y="5875"/>
                </a:lnTo>
                <a:close/>
              </a:path>
              <a:path w="494029" h="102870">
                <a:moveTo>
                  <a:pt x="489145" y="7421"/>
                </a:moveTo>
                <a:lnTo>
                  <a:pt x="484982" y="7421"/>
                </a:lnTo>
                <a:lnTo>
                  <a:pt x="486369" y="7885"/>
                </a:lnTo>
                <a:lnTo>
                  <a:pt x="487757" y="8503"/>
                </a:lnTo>
                <a:lnTo>
                  <a:pt x="488991" y="9277"/>
                </a:lnTo>
                <a:lnTo>
                  <a:pt x="490070" y="10204"/>
                </a:lnTo>
                <a:lnTo>
                  <a:pt x="490687" y="11441"/>
                </a:lnTo>
                <a:lnTo>
                  <a:pt x="491458" y="12833"/>
                </a:lnTo>
                <a:lnTo>
                  <a:pt x="491805" y="13760"/>
                </a:lnTo>
                <a:lnTo>
                  <a:pt x="491818" y="17162"/>
                </a:lnTo>
                <a:lnTo>
                  <a:pt x="491458" y="18244"/>
                </a:lnTo>
                <a:lnTo>
                  <a:pt x="490687" y="19481"/>
                </a:lnTo>
                <a:lnTo>
                  <a:pt x="490070" y="20718"/>
                </a:lnTo>
                <a:lnTo>
                  <a:pt x="488991" y="21800"/>
                </a:lnTo>
                <a:lnTo>
                  <a:pt x="487757" y="22419"/>
                </a:lnTo>
                <a:lnTo>
                  <a:pt x="486524" y="23192"/>
                </a:lnTo>
                <a:lnTo>
                  <a:pt x="485136" y="23501"/>
                </a:lnTo>
                <a:lnTo>
                  <a:pt x="489146" y="23501"/>
                </a:lnTo>
                <a:lnTo>
                  <a:pt x="493463" y="17162"/>
                </a:lnTo>
                <a:lnTo>
                  <a:pt x="493463" y="13760"/>
                </a:lnTo>
                <a:lnTo>
                  <a:pt x="493001" y="12214"/>
                </a:lnTo>
                <a:lnTo>
                  <a:pt x="491998" y="10514"/>
                </a:lnTo>
                <a:lnTo>
                  <a:pt x="491304" y="9122"/>
                </a:lnTo>
                <a:lnTo>
                  <a:pt x="490070" y="7885"/>
                </a:lnTo>
                <a:lnTo>
                  <a:pt x="489145" y="7421"/>
                </a:lnTo>
                <a:close/>
              </a:path>
              <a:path w="494029" h="102870">
                <a:moveTo>
                  <a:pt x="485136" y="10514"/>
                </a:moveTo>
                <a:lnTo>
                  <a:pt x="479430" y="10514"/>
                </a:lnTo>
                <a:lnTo>
                  <a:pt x="479430" y="20873"/>
                </a:lnTo>
                <a:lnTo>
                  <a:pt x="481126" y="20873"/>
                </a:lnTo>
                <a:lnTo>
                  <a:pt x="481126" y="16389"/>
                </a:lnTo>
                <a:lnTo>
                  <a:pt x="484828" y="16389"/>
                </a:lnTo>
                <a:lnTo>
                  <a:pt x="484518" y="16234"/>
                </a:lnTo>
                <a:lnTo>
                  <a:pt x="485444" y="16079"/>
                </a:lnTo>
                <a:lnTo>
                  <a:pt x="486215" y="15770"/>
                </a:lnTo>
                <a:lnTo>
                  <a:pt x="486987" y="14997"/>
                </a:lnTo>
                <a:lnTo>
                  <a:pt x="481126" y="14997"/>
                </a:lnTo>
                <a:lnTo>
                  <a:pt x="481126" y="11904"/>
                </a:lnTo>
                <a:lnTo>
                  <a:pt x="487089" y="11904"/>
                </a:lnTo>
                <a:lnTo>
                  <a:pt x="486677" y="11286"/>
                </a:lnTo>
                <a:lnTo>
                  <a:pt x="485753" y="10667"/>
                </a:lnTo>
                <a:lnTo>
                  <a:pt x="485136" y="10514"/>
                </a:lnTo>
                <a:close/>
              </a:path>
              <a:path w="494029" h="102870">
                <a:moveTo>
                  <a:pt x="484828" y="16389"/>
                </a:moveTo>
                <a:lnTo>
                  <a:pt x="482668" y="16389"/>
                </a:lnTo>
                <a:lnTo>
                  <a:pt x="483130" y="16544"/>
                </a:lnTo>
                <a:lnTo>
                  <a:pt x="483439" y="16852"/>
                </a:lnTo>
                <a:lnTo>
                  <a:pt x="483903" y="17162"/>
                </a:lnTo>
                <a:lnTo>
                  <a:pt x="484518" y="17934"/>
                </a:lnTo>
                <a:lnTo>
                  <a:pt x="485289" y="19171"/>
                </a:lnTo>
                <a:lnTo>
                  <a:pt x="486215" y="20873"/>
                </a:lnTo>
                <a:lnTo>
                  <a:pt x="488219" y="20873"/>
                </a:lnTo>
                <a:lnTo>
                  <a:pt x="486898" y="18708"/>
                </a:lnTo>
                <a:lnTo>
                  <a:pt x="486369" y="17781"/>
                </a:lnTo>
                <a:lnTo>
                  <a:pt x="485753" y="17162"/>
                </a:lnTo>
                <a:lnTo>
                  <a:pt x="485444" y="16697"/>
                </a:lnTo>
                <a:lnTo>
                  <a:pt x="484828" y="16389"/>
                </a:lnTo>
                <a:close/>
              </a:path>
              <a:path w="494029" h="102870">
                <a:moveTo>
                  <a:pt x="487089" y="11904"/>
                </a:moveTo>
                <a:lnTo>
                  <a:pt x="484365" y="11904"/>
                </a:lnTo>
                <a:lnTo>
                  <a:pt x="485289" y="12369"/>
                </a:lnTo>
                <a:lnTo>
                  <a:pt x="485444" y="12523"/>
                </a:lnTo>
                <a:lnTo>
                  <a:pt x="485599" y="12833"/>
                </a:lnTo>
                <a:lnTo>
                  <a:pt x="485675" y="14070"/>
                </a:lnTo>
                <a:lnTo>
                  <a:pt x="485598" y="14225"/>
                </a:lnTo>
                <a:lnTo>
                  <a:pt x="485136" y="14533"/>
                </a:lnTo>
                <a:lnTo>
                  <a:pt x="484827" y="14843"/>
                </a:lnTo>
                <a:lnTo>
                  <a:pt x="484210" y="14997"/>
                </a:lnTo>
                <a:lnTo>
                  <a:pt x="486987" y="14997"/>
                </a:lnTo>
                <a:lnTo>
                  <a:pt x="487295" y="14688"/>
                </a:lnTo>
                <a:lnTo>
                  <a:pt x="487410" y="14225"/>
                </a:lnTo>
                <a:lnTo>
                  <a:pt x="487295" y="12214"/>
                </a:lnTo>
                <a:lnTo>
                  <a:pt x="487089" y="11904"/>
                </a:lnTo>
                <a:close/>
              </a:path>
              <a:path w="494029" h="102870">
                <a:moveTo>
                  <a:pt x="368710" y="27367"/>
                </a:moveTo>
                <a:lnTo>
                  <a:pt x="361462" y="27367"/>
                </a:lnTo>
                <a:lnTo>
                  <a:pt x="354985" y="28912"/>
                </a:lnTo>
                <a:lnTo>
                  <a:pt x="343574" y="35097"/>
                </a:lnTo>
                <a:lnTo>
                  <a:pt x="338947" y="39582"/>
                </a:lnTo>
                <a:lnTo>
                  <a:pt x="335864" y="45457"/>
                </a:lnTo>
                <a:lnTo>
                  <a:pt x="332625" y="51487"/>
                </a:lnTo>
                <a:lnTo>
                  <a:pt x="331227" y="56949"/>
                </a:lnTo>
                <a:lnTo>
                  <a:pt x="331177" y="72487"/>
                </a:lnTo>
                <a:lnTo>
                  <a:pt x="332625" y="79162"/>
                </a:lnTo>
                <a:lnTo>
                  <a:pt x="335947" y="85039"/>
                </a:lnTo>
                <a:lnTo>
                  <a:pt x="338947" y="90605"/>
                </a:lnTo>
                <a:lnTo>
                  <a:pt x="343574" y="94933"/>
                </a:lnTo>
                <a:lnTo>
                  <a:pt x="349742" y="98026"/>
                </a:lnTo>
                <a:lnTo>
                  <a:pt x="355756" y="100963"/>
                </a:lnTo>
                <a:lnTo>
                  <a:pt x="362078" y="102355"/>
                </a:lnTo>
                <a:lnTo>
                  <a:pt x="368863" y="102355"/>
                </a:lnTo>
                <a:lnTo>
                  <a:pt x="399620" y="86894"/>
                </a:lnTo>
                <a:lnTo>
                  <a:pt x="363774" y="86894"/>
                </a:lnTo>
                <a:lnTo>
                  <a:pt x="359456" y="85039"/>
                </a:lnTo>
                <a:lnTo>
                  <a:pt x="356064" y="81328"/>
                </a:lnTo>
                <a:lnTo>
                  <a:pt x="352672" y="77462"/>
                </a:lnTo>
                <a:lnTo>
                  <a:pt x="350975" y="72050"/>
                </a:lnTo>
                <a:lnTo>
                  <a:pt x="351070" y="57517"/>
                </a:lnTo>
                <a:lnTo>
                  <a:pt x="352672" y="52260"/>
                </a:lnTo>
                <a:lnTo>
                  <a:pt x="356064" y="48549"/>
                </a:lnTo>
                <a:lnTo>
                  <a:pt x="359456" y="44683"/>
                </a:lnTo>
                <a:lnTo>
                  <a:pt x="363774" y="42828"/>
                </a:lnTo>
                <a:lnTo>
                  <a:pt x="399883" y="42828"/>
                </a:lnTo>
                <a:lnTo>
                  <a:pt x="395850" y="37881"/>
                </a:lnTo>
                <a:lnTo>
                  <a:pt x="390156" y="33303"/>
                </a:lnTo>
                <a:lnTo>
                  <a:pt x="383726" y="30015"/>
                </a:lnTo>
                <a:lnTo>
                  <a:pt x="376572" y="28031"/>
                </a:lnTo>
                <a:lnTo>
                  <a:pt x="368710" y="27367"/>
                </a:lnTo>
                <a:close/>
              </a:path>
              <a:path w="494029" h="102870">
                <a:moveTo>
                  <a:pt x="423915" y="28912"/>
                </a:moveTo>
                <a:lnTo>
                  <a:pt x="403715" y="28912"/>
                </a:lnTo>
                <a:lnTo>
                  <a:pt x="433167" y="100810"/>
                </a:lnTo>
                <a:lnTo>
                  <a:pt x="450439" y="100810"/>
                </a:lnTo>
                <a:lnTo>
                  <a:pt x="459667" y="77925"/>
                </a:lnTo>
                <a:lnTo>
                  <a:pt x="441650" y="77925"/>
                </a:lnTo>
                <a:lnTo>
                  <a:pt x="437794" y="65712"/>
                </a:lnTo>
                <a:lnTo>
                  <a:pt x="423915" y="28912"/>
                </a:lnTo>
                <a:close/>
              </a:path>
              <a:path w="494029" h="102870">
                <a:moveTo>
                  <a:pt x="399883" y="42828"/>
                </a:moveTo>
                <a:lnTo>
                  <a:pt x="373799" y="42828"/>
                </a:lnTo>
                <a:lnTo>
                  <a:pt x="377962" y="44683"/>
                </a:lnTo>
                <a:lnTo>
                  <a:pt x="381354" y="48549"/>
                </a:lnTo>
                <a:lnTo>
                  <a:pt x="384747" y="52260"/>
                </a:lnTo>
                <a:lnTo>
                  <a:pt x="386545" y="57517"/>
                </a:lnTo>
                <a:lnTo>
                  <a:pt x="386546" y="72050"/>
                </a:lnTo>
                <a:lnTo>
                  <a:pt x="384747" y="77462"/>
                </a:lnTo>
                <a:lnTo>
                  <a:pt x="381354" y="81328"/>
                </a:lnTo>
                <a:lnTo>
                  <a:pt x="377962" y="85039"/>
                </a:lnTo>
                <a:lnTo>
                  <a:pt x="373799" y="86894"/>
                </a:lnTo>
                <a:lnTo>
                  <a:pt x="399620" y="86894"/>
                </a:lnTo>
                <a:lnTo>
                  <a:pt x="406272" y="63856"/>
                </a:lnTo>
                <a:lnTo>
                  <a:pt x="405695" y="56949"/>
                </a:lnTo>
                <a:lnTo>
                  <a:pt x="403753" y="49921"/>
                </a:lnTo>
                <a:lnTo>
                  <a:pt x="400481" y="43561"/>
                </a:lnTo>
                <a:lnTo>
                  <a:pt x="399883" y="42828"/>
                </a:lnTo>
                <a:close/>
              </a:path>
              <a:path w="494029" h="102870">
                <a:moveTo>
                  <a:pt x="479430" y="28912"/>
                </a:moveTo>
                <a:lnTo>
                  <a:pt x="459691" y="28912"/>
                </a:lnTo>
                <a:lnTo>
                  <a:pt x="445813" y="65712"/>
                </a:lnTo>
                <a:lnTo>
                  <a:pt x="444271" y="69731"/>
                </a:lnTo>
                <a:lnTo>
                  <a:pt x="442729" y="74679"/>
                </a:lnTo>
                <a:lnTo>
                  <a:pt x="441650" y="77925"/>
                </a:lnTo>
                <a:lnTo>
                  <a:pt x="459667" y="77925"/>
                </a:lnTo>
                <a:lnTo>
                  <a:pt x="479430" y="28912"/>
                </a:lnTo>
                <a:close/>
              </a:path>
              <a:path w="494029" h="102870">
                <a:moveTo>
                  <a:pt x="112726" y="27367"/>
                </a:moveTo>
                <a:lnTo>
                  <a:pt x="105632" y="27367"/>
                </a:lnTo>
                <a:lnTo>
                  <a:pt x="99155" y="28912"/>
                </a:lnTo>
                <a:lnTo>
                  <a:pt x="75348" y="72487"/>
                </a:lnTo>
                <a:lnTo>
                  <a:pt x="76795" y="79162"/>
                </a:lnTo>
                <a:lnTo>
                  <a:pt x="106249" y="102355"/>
                </a:lnTo>
                <a:lnTo>
                  <a:pt x="112880" y="102355"/>
                </a:lnTo>
                <a:lnTo>
                  <a:pt x="143712" y="86894"/>
                </a:lnTo>
                <a:lnTo>
                  <a:pt x="107791" y="86894"/>
                </a:lnTo>
                <a:lnTo>
                  <a:pt x="103473" y="85039"/>
                </a:lnTo>
                <a:lnTo>
                  <a:pt x="100081" y="81328"/>
                </a:lnTo>
                <a:lnTo>
                  <a:pt x="96688" y="77462"/>
                </a:lnTo>
                <a:lnTo>
                  <a:pt x="94992" y="72050"/>
                </a:lnTo>
                <a:lnTo>
                  <a:pt x="95086" y="57517"/>
                </a:lnTo>
                <a:lnTo>
                  <a:pt x="96688" y="52260"/>
                </a:lnTo>
                <a:lnTo>
                  <a:pt x="100081" y="48549"/>
                </a:lnTo>
                <a:lnTo>
                  <a:pt x="103473" y="44683"/>
                </a:lnTo>
                <a:lnTo>
                  <a:pt x="107791" y="42828"/>
                </a:lnTo>
                <a:lnTo>
                  <a:pt x="143920" y="42828"/>
                </a:lnTo>
                <a:lnTo>
                  <a:pt x="139866" y="37881"/>
                </a:lnTo>
                <a:lnTo>
                  <a:pt x="134194" y="33303"/>
                </a:lnTo>
                <a:lnTo>
                  <a:pt x="127799" y="30015"/>
                </a:lnTo>
                <a:lnTo>
                  <a:pt x="120653" y="28031"/>
                </a:lnTo>
                <a:lnTo>
                  <a:pt x="112726" y="27367"/>
                </a:lnTo>
                <a:close/>
              </a:path>
              <a:path w="494029" h="102870">
                <a:moveTo>
                  <a:pt x="23749" y="1545"/>
                </a:moveTo>
                <a:lnTo>
                  <a:pt x="0" y="1545"/>
                </a:lnTo>
                <a:lnTo>
                  <a:pt x="36855" y="59063"/>
                </a:lnTo>
                <a:lnTo>
                  <a:pt x="36855" y="100810"/>
                </a:lnTo>
                <a:lnTo>
                  <a:pt x="57210" y="100810"/>
                </a:lnTo>
                <a:lnTo>
                  <a:pt x="57309" y="59063"/>
                </a:lnTo>
                <a:lnTo>
                  <a:pt x="69017" y="40819"/>
                </a:lnTo>
                <a:lnTo>
                  <a:pt x="47496" y="40819"/>
                </a:lnTo>
                <a:lnTo>
                  <a:pt x="23749" y="1545"/>
                </a:lnTo>
                <a:close/>
              </a:path>
              <a:path w="494029" h="102870">
                <a:moveTo>
                  <a:pt x="143920" y="42828"/>
                </a:moveTo>
                <a:lnTo>
                  <a:pt x="117815" y="42828"/>
                </a:lnTo>
                <a:lnTo>
                  <a:pt x="122132" y="44683"/>
                </a:lnTo>
                <a:lnTo>
                  <a:pt x="125525" y="48549"/>
                </a:lnTo>
                <a:lnTo>
                  <a:pt x="128917" y="52260"/>
                </a:lnTo>
                <a:lnTo>
                  <a:pt x="130565" y="57517"/>
                </a:lnTo>
                <a:lnTo>
                  <a:pt x="130567" y="72050"/>
                </a:lnTo>
                <a:lnTo>
                  <a:pt x="128917" y="77462"/>
                </a:lnTo>
                <a:lnTo>
                  <a:pt x="125525" y="81328"/>
                </a:lnTo>
                <a:lnTo>
                  <a:pt x="122132" y="85039"/>
                </a:lnTo>
                <a:lnTo>
                  <a:pt x="117815" y="86894"/>
                </a:lnTo>
                <a:lnTo>
                  <a:pt x="143712" y="86894"/>
                </a:lnTo>
                <a:lnTo>
                  <a:pt x="144456" y="86002"/>
                </a:lnTo>
                <a:lnTo>
                  <a:pt x="147827" y="79607"/>
                </a:lnTo>
                <a:lnTo>
                  <a:pt x="149838" y="72487"/>
                </a:lnTo>
                <a:lnTo>
                  <a:pt x="150480" y="64938"/>
                </a:lnTo>
                <a:lnTo>
                  <a:pt x="150439" y="63856"/>
                </a:lnTo>
                <a:lnTo>
                  <a:pt x="149841" y="56949"/>
                </a:lnTo>
                <a:lnTo>
                  <a:pt x="147846" y="49921"/>
                </a:lnTo>
                <a:lnTo>
                  <a:pt x="144521" y="43561"/>
                </a:lnTo>
                <a:lnTo>
                  <a:pt x="143920" y="42828"/>
                </a:lnTo>
                <a:close/>
              </a:path>
              <a:path w="494029" h="102870">
                <a:moveTo>
                  <a:pt x="94221" y="1545"/>
                </a:moveTo>
                <a:lnTo>
                  <a:pt x="70782" y="1545"/>
                </a:lnTo>
                <a:lnTo>
                  <a:pt x="47496" y="40819"/>
                </a:lnTo>
                <a:lnTo>
                  <a:pt x="69017" y="40819"/>
                </a:lnTo>
                <a:lnTo>
                  <a:pt x="94221" y="1545"/>
                </a:lnTo>
                <a:close/>
              </a:path>
              <a:path w="494029" h="102870">
                <a:moveTo>
                  <a:pt x="281274" y="0"/>
                </a:moveTo>
                <a:lnTo>
                  <a:pt x="271713" y="0"/>
                </a:lnTo>
                <a:lnTo>
                  <a:pt x="263540" y="1545"/>
                </a:lnTo>
                <a:lnTo>
                  <a:pt x="234954" y="29581"/>
                </a:lnTo>
                <a:lnTo>
                  <a:pt x="231311" y="50868"/>
                </a:lnTo>
                <a:lnTo>
                  <a:pt x="231663" y="57913"/>
                </a:lnTo>
                <a:lnTo>
                  <a:pt x="249293" y="92397"/>
                </a:lnTo>
                <a:lnTo>
                  <a:pt x="282354" y="102510"/>
                </a:lnTo>
                <a:lnTo>
                  <a:pt x="290681" y="102510"/>
                </a:lnTo>
                <a:lnTo>
                  <a:pt x="298853" y="100963"/>
                </a:lnTo>
                <a:lnTo>
                  <a:pt x="315045" y="94780"/>
                </a:lnTo>
                <a:lnTo>
                  <a:pt x="321213" y="91222"/>
                </a:lnTo>
                <a:lnTo>
                  <a:pt x="325377" y="87048"/>
                </a:lnTo>
                <a:lnTo>
                  <a:pt x="325377" y="85347"/>
                </a:lnTo>
                <a:lnTo>
                  <a:pt x="272484" y="85347"/>
                </a:lnTo>
                <a:lnTo>
                  <a:pt x="265545" y="82410"/>
                </a:lnTo>
                <a:lnTo>
                  <a:pt x="252129" y="50095"/>
                </a:lnTo>
                <a:lnTo>
                  <a:pt x="252620" y="42381"/>
                </a:lnTo>
                <a:lnTo>
                  <a:pt x="272329" y="17007"/>
                </a:lnTo>
                <a:lnTo>
                  <a:pt x="320228" y="17007"/>
                </a:lnTo>
                <a:lnTo>
                  <a:pt x="317512" y="12833"/>
                </a:lnTo>
                <a:lnTo>
                  <a:pt x="310573" y="7730"/>
                </a:lnTo>
                <a:lnTo>
                  <a:pt x="304759" y="4305"/>
                </a:lnTo>
                <a:lnTo>
                  <a:pt x="297948" y="1894"/>
                </a:lnTo>
                <a:lnTo>
                  <a:pt x="290124" y="468"/>
                </a:lnTo>
                <a:lnTo>
                  <a:pt x="281274" y="0"/>
                </a:lnTo>
                <a:close/>
              </a:path>
              <a:path w="494029" h="102870">
                <a:moveTo>
                  <a:pt x="325377" y="47621"/>
                </a:moveTo>
                <a:lnTo>
                  <a:pt x="281583" y="47621"/>
                </a:lnTo>
                <a:lnTo>
                  <a:pt x="281583" y="64320"/>
                </a:lnTo>
                <a:lnTo>
                  <a:pt x="304868" y="64320"/>
                </a:lnTo>
                <a:lnTo>
                  <a:pt x="304868" y="76843"/>
                </a:lnTo>
                <a:lnTo>
                  <a:pt x="301783" y="79317"/>
                </a:lnTo>
                <a:lnTo>
                  <a:pt x="298082" y="81328"/>
                </a:lnTo>
                <a:lnTo>
                  <a:pt x="293919" y="82873"/>
                </a:lnTo>
                <a:lnTo>
                  <a:pt x="289601" y="84574"/>
                </a:lnTo>
                <a:lnTo>
                  <a:pt x="285283" y="85347"/>
                </a:lnTo>
                <a:lnTo>
                  <a:pt x="325377" y="85347"/>
                </a:lnTo>
                <a:lnTo>
                  <a:pt x="325377" y="47621"/>
                </a:lnTo>
                <a:close/>
              </a:path>
              <a:path w="494029" h="102870">
                <a:moveTo>
                  <a:pt x="320228" y="17007"/>
                </a:moveTo>
                <a:lnTo>
                  <a:pt x="287134" y="17007"/>
                </a:lnTo>
                <a:lnTo>
                  <a:pt x="292068" y="18399"/>
                </a:lnTo>
                <a:lnTo>
                  <a:pt x="295923" y="21337"/>
                </a:lnTo>
                <a:lnTo>
                  <a:pt x="299779" y="24119"/>
                </a:lnTo>
                <a:lnTo>
                  <a:pt x="302400" y="27985"/>
                </a:lnTo>
                <a:lnTo>
                  <a:pt x="303942" y="32778"/>
                </a:lnTo>
                <a:lnTo>
                  <a:pt x="324143" y="29067"/>
                </a:lnTo>
                <a:lnTo>
                  <a:pt x="322139" y="19945"/>
                </a:lnTo>
                <a:lnTo>
                  <a:pt x="320228" y="17007"/>
                </a:lnTo>
                <a:close/>
              </a:path>
              <a:path w="494029" h="102870">
                <a:moveTo>
                  <a:pt x="175950" y="28912"/>
                </a:moveTo>
                <a:lnTo>
                  <a:pt x="156674" y="28912"/>
                </a:lnTo>
                <a:lnTo>
                  <a:pt x="156702" y="81328"/>
                </a:lnTo>
                <a:lnTo>
                  <a:pt x="176104" y="102355"/>
                </a:lnTo>
                <a:lnTo>
                  <a:pt x="185820" y="102355"/>
                </a:lnTo>
                <a:lnTo>
                  <a:pt x="190291" y="101273"/>
                </a:lnTo>
                <a:lnTo>
                  <a:pt x="198927" y="96944"/>
                </a:lnTo>
                <a:lnTo>
                  <a:pt x="202474" y="93851"/>
                </a:lnTo>
                <a:lnTo>
                  <a:pt x="205096" y="90140"/>
                </a:lnTo>
                <a:lnTo>
                  <a:pt x="223137" y="90140"/>
                </a:lnTo>
                <a:lnTo>
                  <a:pt x="223137" y="87976"/>
                </a:lnTo>
                <a:lnTo>
                  <a:pt x="185202" y="87976"/>
                </a:lnTo>
                <a:lnTo>
                  <a:pt x="182890" y="87203"/>
                </a:lnTo>
                <a:lnTo>
                  <a:pt x="175950" y="72050"/>
                </a:lnTo>
                <a:lnTo>
                  <a:pt x="175950" y="28912"/>
                </a:lnTo>
                <a:close/>
              </a:path>
              <a:path w="494029" h="102870">
                <a:moveTo>
                  <a:pt x="223137" y="90140"/>
                </a:moveTo>
                <a:lnTo>
                  <a:pt x="205096" y="90140"/>
                </a:lnTo>
                <a:lnTo>
                  <a:pt x="205096" y="100810"/>
                </a:lnTo>
                <a:lnTo>
                  <a:pt x="223137" y="100810"/>
                </a:lnTo>
                <a:lnTo>
                  <a:pt x="223137" y="90140"/>
                </a:lnTo>
                <a:close/>
              </a:path>
              <a:path w="494029" h="102870">
                <a:moveTo>
                  <a:pt x="223137" y="28912"/>
                </a:moveTo>
                <a:lnTo>
                  <a:pt x="203708" y="28912"/>
                </a:lnTo>
                <a:lnTo>
                  <a:pt x="203708" y="69576"/>
                </a:lnTo>
                <a:lnTo>
                  <a:pt x="203245" y="76070"/>
                </a:lnTo>
                <a:lnTo>
                  <a:pt x="191371" y="87976"/>
                </a:lnTo>
                <a:lnTo>
                  <a:pt x="223137" y="87976"/>
                </a:lnTo>
                <a:lnTo>
                  <a:pt x="223137" y="28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412C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4876800" y="1090840"/>
          <a:ext cx="6851650" cy="4154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7910"/>
                <a:gridCol w="1334769"/>
                <a:gridCol w="1459864"/>
                <a:gridCol w="1490344"/>
                <a:gridCol w="1434465"/>
              </a:tblGrid>
              <a:tr h="290195">
                <a:tc>
                  <a:txBody>
                    <a:bodyPr/>
                    <a:lstStyle/>
                    <a:p>
                      <a:pPr algn="ctr" marR="1111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1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Rank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9050"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52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100" spc="-8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18-</a:t>
                      </a: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24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9050"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143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100" spc="-3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25-</a:t>
                      </a:r>
                      <a:r>
                        <a:rPr dirty="0" sz="1100" spc="-3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39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9050"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1143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1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40-</a:t>
                      </a: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54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9050"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1587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55+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9050"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772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11125">
                        <a:lnSpc>
                          <a:spcPct val="100000"/>
                        </a:lnSpc>
                      </a:pPr>
                      <a:r>
                        <a:rPr dirty="0" sz="1100" spc="-5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4351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59740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34%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0795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40%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2065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62%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7780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75%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772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10489">
                        <a:lnSpc>
                          <a:spcPct val="100000"/>
                        </a:lnSpc>
                      </a:pPr>
                      <a:r>
                        <a:rPr dirty="0" sz="1100" spc="-5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4478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62280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33%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0160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39%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2065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57%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7145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74%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772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098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5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3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4224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565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30%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29%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27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39%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77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45%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772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11125">
                        <a:lnSpc>
                          <a:spcPct val="100000"/>
                        </a:lnSpc>
                      </a:pPr>
                      <a:r>
                        <a:rPr dirty="0" sz="1100" spc="-5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4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4351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63550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28%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0795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29%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2065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32%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7780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37%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772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11760">
                        <a:lnSpc>
                          <a:spcPct val="100000"/>
                        </a:lnSpc>
                      </a:pPr>
                      <a:r>
                        <a:rPr dirty="0" sz="1100" spc="-5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5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14478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63550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28%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0795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27%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2065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29%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59055">
                        <a:lnSpc>
                          <a:spcPct val="100000"/>
                        </a:lnSpc>
                      </a:pPr>
                      <a:r>
                        <a:rPr dirty="0" sz="11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28%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1287462" y="470407"/>
            <a:ext cx="12045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>
                <a:solidFill>
                  <a:srgbClr val="FF412C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412C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412C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412C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412C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27050" y="470407"/>
            <a:ext cx="895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solidFill>
                  <a:srgbClr val="FF412C"/>
                </a:solidFill>
                <a:latin typeface="Arial"/>
                <a:cs typeface="Arial"/>
              </a:rPr>
              <a:t>4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27300" y="1068324"/>
            <a:ext cx="3234690" cy="1836420"/>
          </a:xfrm>
          <a:prstGeom prst="rect"/>
        </p:spPr>
        <p:txBody>
          <a:bodyPr wrap="square" lIns="0" tIns="59055" rIns="0" bIns="0" rtlCol="0" vert="horz">
            <a:spAutoFit/>
          </a:bodyPr>
          <a:lstStyle/>
          <a:p>
            <a:pPr marL="12700" marR="5080">
              <a:lnSpc>
                <a:spcPct val="90400"/>
              </a:lnSpc>
              <a:spcBef>
                <a:spcPts val="465"/>
              </a:spcBef>
            </a:pPr>
            <a:r>
              <a:rPr dirty="0" spc="-150">
                <a:solidFill>
                  <a:srgbClr val="000000"/>
                </a:solidFill>
              </a:rPr>
              <a:t>Online</a:t>
            </a:r>
            <a:r>
              <a:rPr dirty="0" spc="-409">
                <a:solidFill>
                  <a:srgbClr val="000000"/>
                </a:solidFill>
              </a:rPr>
              <a:t> </a:t>
            </a:r>
            <a:r>
              <a:rPr dirty="0" spc="-204">
                <a:solidFill>
                  <a:srgbClr val="000000"/>
                </a:solidFill>
              </a:rPr>
              <a:t>channels </a:t>
            </a:r>
            <a:r>
              <a:rPr dirty="0" spc="-125">
                <a:solidFill>
                  <a:srgbClr val="000000"/>
                </a:solidFill>
              </a:rPr>
              <a:t>driven</a:t>
            </a:r>
            <a:r>
              <a:rPr dirty="0" spc="-405">
                <a:solidFill>
                  <a:srgbClr val="000000"/>
                </a:solidFill>
              </a:rPr>
              <a:t> </a:t>
            </a:r>
            <a:r>
              <a:rPr dirty="0" spc="-25">
                <a:solidFill>
                  <a:srgbClr val="000000"/>
                </a:solidFill>
              </a:rPr>
              <a:t>by </a:t>
            </a:r>
            <a:r>
              <a:rPr dirty="0" spc="-10">
                <a:solidFill>
                  <a:srgbClr val="000000"/>
                </a:solidFill>
              </a:rPr>
              <a:t>younger </a:t>
            </a:r>
            <a:r>
              <a:rPr dirty="0" spc="-80">
                <a:solidFill>
                  <a:srgbClr val="000000"/>
                </a:solidFill>
              </a:rPr>
              <a:t>audience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523414" y="3110484"/>
            <a:ext cx="2992755" cy="6565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ct val="97900"/>
              </a:lnSpc>
              <a:spcBef>
                <a:spcPts val="135"/>
              </a:spcBef>
            </a:pPr>
            <a:r>
              <a:rPr dirty="0" sz="1400">
                <a:latin typeface="Lucida Sans"/>
                <a:cs typeface="Lucida Sans"/>
              </a:rPr>
              <a:t>Social</a:t>
            </a:r>
            <a:r>
              <a:rPr dirty="0" sz="1400" spc="-60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media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 spc="-45">
                <a:latin typeface="Lucida Sans"/>
                <a:cs typeface="Lucida Sans"/>
              </a:rPr>
              <a:t>is</a:t>
            </a:r>
            <a:r>
              <a:rPr dirty="0" sz="1400" spc="-60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the</a:t>
            </a:r>
            <a:r>
              <a:rPr dirty="0" sz="1400" spc="-60">
                <a:latin typeface="Lucida Sans"/>
                <a:cs typeface="Lucida Sans"/>
              </a:rPr>
              <a:t> </a:t>
            </a:r>
            <a:r>
              <a:rPr dirty="0" sz="1400" spc="-30">
                <a:latin typeface="Lucida Sans"/>
                <a:cs typeface="Lucida Sans"/>
              </a:rPr>
              <a:t>most</a:t>
            </a:r>
            <a:r>
              <a:rPr dirty="0" sz="1400" spc="-55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consumed </a:t>
            </a:r>
            <a:r>
              <a:rPr dirty="0" sz="1400" spc="-20">
                <a:latin typeface="Lucida Sans"/>
                <a:cs typeface="Lucida Sans"/>
              </a:rPr>
              <a:t>media</a:t>
            </a:r>
            <a:r>
              <a:rPr dirty="0" sz="1400" spc="-50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channel</a:t>
            </a:r>
            <a:r>
              <a:rPr dirty="0" sz="1400" spc="-40">
                <a:latin typeface="Lucida Sans"/>
                <a:cs typeface="Lucida Sans"/>
              </a:rPr>
              <a:t> for </a:t>
            </a:r>
            <a:r>
              <a:rPr dirty="0" sz="1400" spc="-135">
                <a:latin typeface="Lucida Sans"/>
                <a:cs typeface="Lucida Sans"/>
              </a:rPr>
              <a:t>18-</a:t>
            </a:r>
            <a:r>
              <a:rPr dirty="0" sz="1400" spc="-75">
                <a:latin typeface="Lucida Sans"/>
                <a:cs typeface="Lucida Sans"/>
              </a:rPr>
              <a:t>24’s</a:t>
            </a:r>
            <a:r>
              <a:rPr dirty="0" sz="1400" spc="-40">
                <a:latin typeface="Lucida Sans"/>
                <a:cs typeface="Lucida Sans"/>
              </a:rPr>
              <a:t> </a:t>
            </a:r>
            <a:r>
              <a:rPr dirty="0" sz="1400" spc="-30">
                <a:latin typeface="Lucida Sans"/>
                <a:cs typeface="Lucida Sans"/>
              </a:rPr>
              <a:t>and</a:t>
            </a:r>
            <a:r>
              <a:rPr dirty="0" sz="1400" spc="-50">
                <a:latin typeface="Lucida Sans"/>
                <a:cs typeface="Lucida Sans"/>
              </a:rPr>
              <a:t> </a:t>
            </a:r>
            <a:r>
              <a:rPr dirty="0" sz="1400" spc="-25">
                <a:latin typeface="Lucida Sans"/>
                <a:cs typeface="Lucida Sans"/>
              </a:rPr>
              <a:t>TV </a:t>
            </a:r>
            <a:r>
              <a:rPr dirty="0" sz="1400" spc="-30">
                <a:latin typeface="Lucida Sans"/>
                <a:cs typeface="Lucida Sans"/>
              </a:rPr>
              <a:t>dominates</a:t>
            </a:r>
            <a:r>
              <a:rPr dirty="0" sz="1400" spc="-60">
                <a:latin typeface="Lucida Sans"/>
                <a:cs typeface="Lucida Sans"/>
              </a:rPr>
              <a:t> </a:t>
            </a:r>
            <a:r>
              <a:rPr dirty="0" sz="1400" spc="-40">
                <a:latin typeface="Lucida Sans"/>
                <a:cs typeface="Lucida Sans"/>
              </a:rPr>
              <a:t>for</a:t>
            </a:r>
            <a:r>
              <a:rPr dirty="0" sz="1400" spc="-60">
                <a:latin typeface="Lucida Sans"/>
                <a:cs typeface="Lucida Sans"/>
              </a:rPr>
              <a:t> </a:t>
            </a:r>
            <a:r>
              <a:rPr dirty="0" sz="1400" spc="-25">
                <a:latin typeface="Lucida Sans"/>
                <a:cs typeface="Lucida Sans"/>
              </a:rPr>
              <a:t>those</a:t>
            </a:r>
            <a:r>
              <a:rPr dirty="0" sz="1400" spc="-55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aged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25+.</a:t>
            </a:r>
            <a:endParaRPr sz="1400">
              <a:latin typeface="Lucida Sans"/>
              <a:cs typeface="Lucida Sans"/>
            </a:endParaRPr>
          </a:p>
        </p:txBody>
      </p:sp>
      <p:pic>
        <p:nvPicPr>
          <p:cNvPr id="12" name="object 12" descr="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596" y="5330365"/>
            <a:ext cx="1389779" cy="428130"/>
          </a:xfrm>
          <a:prstGeom prst="rect">
            <a:avLst/>
          </a:prstGeom>
        </p:spPr>
      </p:pic>
      <p:pic>
        <p:nvPicPr>
          <p:cNvPr id="13" name="object 13" descr="">
            <a:hlinkClick r:id="rId5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1596" y="4797425"/>
            <a:ext cx="1844238" cy="428126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59440" y="3066288"/>
            <a:ext cx="304800" cy="301751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5205876" y="6191503"/>
            <a:ext cx="18446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Watched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non-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commercial</a:t>
            </a:r>
            <a:r>
              <a:rPr dirty="0" sz="9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online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TV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208778" y="5399023"/>
            <a:ext cx="16363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Followed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social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channels</a:t>
            </a:r>
            <a:endParaRPr sz="900">
              <a:latin typeface="Lucida Sans"/>
              <a:cs typeface="Lucida Sans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01184" y="5352288"/>
            <a:ext cx="280415" cy="280416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9876406" y="5399023"/>
            <a:ext cx="15887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Browsed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other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websites</a:t>
            </a:r>
            <a:endParaRPr sz="900">
              <a:latin typeface="Lucida Sans"/>
              <a:cs typeface="Lucida Sans"/>
            </a:endParaRPr>
          </a:p>
        </p:txBody>
      </p:sp>
      <p:pic>
        <p:nvPicPr>
          <p:cNvPr id="19" name="object 19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561576" y="5367527"/>
            <a:ext cx="277368" cy="274319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16423" y="6147815"/>
            <a:ext cx="243839" cy="246888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352032" y="1456944"/>
            <a:ext cx="371856" cy="371855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336791" y="3069335"/>
            <a:ext cx="381000" cy="381000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812023" y="2267711"/>
            <a:ext cx="359664" cy="362712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265919" y="2267711"/>
            <a:ext cx="362711" cy="362712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732007" y="2267711"/>
            <a:ext cx="362711" cy="362712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799831" y="3020567"/>
            <a:ext cx="371855" cy="374903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281159" y="3035807"/>
            <a:ext cx="344424" cy="344424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573768" y="5739383"/>
            <a:ext cx="249935" cy="252984"/>
          </a:xfrm>
          <a:prstGeom prst="rect">
            <a:avLst/>
          </a:prstGeom>
        </p:spPr>
      </p:pic>
      <p:grpSp>
        <p:nvGrpSpPr>
          <p:cNvPr id="29" name="object 29" descr=""/>
          <p:cNvGrpSpPr/>
          <p:nvPr/>
        </p:nvGrpSpPr>
        <p:grpSpPr>
          <a:xfrm>
            <a:off x="7812023" y="1487424"/>
            <a:ext cx="360045" cy="363220"/>
            <a:chOff x="7812023" y="1487424"/>
            <a:chExt cx="360045" cy="363220"/>
          </a:xfrm>
        </p:grpSpPr>
        <p:pic>
          <p:nvPicPr>
            <p:cNvPr id="30" name="object 3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812023" y="1487424"/>
              <a:ext cx="359664" cy="362712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7872900" y="1618615"/>
              <a:ext cx="149225" cy="139700"/>
            </a:xfrm>
            <a:custGeom>
              <a:avLst/>
              <a:gdLst/>
              <a:ahLst/>
              <a:cxnLst/>
              <a:rect l="l" t="t" r="r" b="b"/>
              <a:pathLst>
                <a:path w="149225" h="139700">
                  <a:moveTo>
                    <a:pt x="0" y="0"/>
                  </a:moveTo>
                  <a:lnTo>
                    <a:pt x="149225" y="139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7876075" y="1618615"/>
              <a:ext cx="149225" cy="139700"/>
            </a:xfrm>
            <a:custGeom>
              <a:avLst/>
              <a:gdLst/>
              <a:ahLst/>
              <a:cxnLst/>
              <a:rect l="l" t="t" r="r" b="b"/>
              <a:pathLst>
                <a:path w="149225" h="139700">
                  <a:moveTo>
                    <a:pt x="149225" y="0"/>
                  </a:moveTo>
                  <a:lnTo>
                    <a:pt x="0" y="139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3" name="object 33" descr=""/>
          <p:cNvGrpSpPr/>
          <p:nvPr/>
        </p:nvGrpSpPr>
        <p:grpSpPr>
          <a:xfrm>
            <a:off x="9265919" y="1487424"/>
            <a:ext cx="363220" cy="363220"/>
            <a:chOff x="9265919" y="1487424"/>
            <a:chExt cx="363220" cy="363220"/>
          </a:xfrm>
        </p:grpSpPr>
        <p:pic>
          <p:nvPicPr>
            <p:cNvPr id="34" name="object 3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265919" y="1487424"/>
              <a:ext cx="362711" cy="362712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9331823" y="1618615"/>
              <a:ext cx="149225" cy="139700"/>
            </a:xfrm>
            <a:custGeom>
              <a:avLst/>
              <a:gdLst/>
              <a:ahLst/>
              <a:cxnLst/>
              <a:rect l="l" t="t" r="r" b="b"/>
              <a:pathLst>
                <a:path w="149225" h="139700">
                  <a:moveTo>
                    <a:pt x="0" y="0"/>
                  </a:moveTo>
                  <a:lnTo>
                    <a:pt x="149225" y="139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9334998" y="1618615"/>
              <a:ext cx="149225" cy="139700"/>
            </a:xfrm>
            <a:custGeom>
              <a:avLst/>
              <a:gdLst/>
              <a:ahLst/>
              <a:cxnLst/>
              <a:rect l="l" t="t" r="r" b="b"/>
              <a:pathLst>
                <a:path w="149225" h="139700">
                  <a:moveTo>
                    <a:pt x="149225" y="0"/>
                  </a:moveTo>
                  <a:lnTo>
                    <a:pt x="0" y="139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7" name="object 37" descr=""/>
          <p:cNvGrpSpPr/>
          <p:nvPr/>
        </p:nvGrpSpPr>
        <p:grpSpPr>
          <a:xfrm>
            <a:off x="10732007" y="1487424"/>
            <a:ext cx="363220" cy="363220"/>
            <a:chOff x="10732007" y="1487424"/>
            <a:chExt cx="363220" cy="363220"/>
          </a:xfrm>
        </p:grpSpPr>
        <p:pic>
          <p:nvPicPr>
            <p:cNvPr id="38" name="object 3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732007" y="1487424"/>
              <a:ext cx="362711" cy="362712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10796088" y="1618615"/>
              <a:ext cx="149225" cy="139700"/>
            </a:xfrm>
            <a:custGeom>
              <a:avLst/>
              <a:gdLst/>
              <a:ahLst/>
              <a:cxnLst/>
              <a:rect l="l" t="t" r="r" b="b"/>
              <a:pathLst>
                <a:path w="149225" h="139700">
                  <a:moveTo>
                    <a:pt x="0" y="0"/>
                  </a:moveTo>
                  <a:lnTo>
                    <a:pt x="149225" y="139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0799263" y="1618615"/>
              <a:ext cx="149225" cy="139700"/>
            </a:xfrm>
            <a:custGeom>
              <a:avLst/>
              <a:gdLst/>
              <a:ahLst/>
              <a:cxnLst/>
              <a:rect l="l" t="t" r="r" b="b"/>
              <a:pathLst>
                <a:path w="149225" h="139700">
                  <a:moveTo>
                    <a:pt x="149225" y="0"/>
                  </a:moveTo>
                  <a:lnTo>
                    <a:pt x="0" y="139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1" name="object 41" descr=""/>
          <p:cNvGrpSpPr/>
          <p:nvPr/>
        </p:nvGrpSpPr>
        <p:grpSpPr>
          <a:xfrm>
            <a:off x="6355079" y="2267711"/>
            <a:ext cx="363220" cy="363220"/>
            <a:chOff x="6355079" y="2267711"/>
            <a:chExt cx="363220" cy="363220"/>
          </a:xfrm>
        </p:grpSpPr>
        <p:pic>
          <p:nvPicPr>
            <p:cNvPr id="42" name="object 42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355079" y="2267711"/>
              <a:ext cx="362711" cy="362712"/>
            </a:xfrm>
            <a:prstGeom prst="rect">
              <a:avLst/>
            </a:prstGeom>
          </p:spPr>
        </p:pic>
        <p:sp>
          <p:nvSpPr>
            <p:cNvPr id="43" name="object 43" descr=""/>
            <p:cNvSpPr/>
            <p:nvPr/>
          </p:nvSpPr>
          <p:spPr>
            <a:xfrm>
              <a:off x="6420126" y="2401235"/>
              <a:ext cx="149225" cy="139700"/>
            </a:xfrm>
            <a:custGeom>
              <a:avLst/>
              <a:gdLst/>
              <a:ahLst/>
              <a:cxnLst/>
              <a:rect l="l" t="t" r="r" b="b"/>
              <a:pathLst>
                <a:path w="149225" h="139700">
                  <a:moveTo>
                    <a:pt x="0" y="0"/>
                  </a:moveTo>
                  <a:lnTo>
                    <a:pt x="149225" y="139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6423301" y="2401235"/>
              <a:ext cx="149225" cy="139700"/>
            </a:xfrm>
            <a:custGeom>
              <a:avLst/>
              <a:gdLst/>
              <a:ahLst/>
              <a:cxnLst/>
              <a:rect l="l" t="t" r="r" b="b"/>
              <a:pathLst>
                <a:path w="149225" h="139700">
                  <a:moveTo>
                    <a:pt x="149225" y="0"/>
                  </a:moveTo>
                  <a:lnTo>
                    <a:pt x="0" y="139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 descr=""/>
          <p:cNvSpPr txBox="1"/>
          <p:nvPr/>
        </p:nvSpPr>
        <p:spPr>
          <a:xfrm>
            <a:off x="9878683" y="5798311"/>
            <a:ext cx="8820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Listened</a:t>
            </a:r>
            <a:r>
              <a:rPr dirty="0" sz="9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dirty="0" sz="9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radio</a:t>
            </a:r>
            <a:endParaRPr sz="900">
              <a:latin typeface="Lucida Sans"/>
              <a:cs typeface="Lucida Sans"/>
            </a:endParaRPr>
          </a:p>
        </p:txBody>
      </p:sp>
      <p:pic>
        <p:nvPicPr>
          <p:cNvPr id="46" name="object 46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355079" y="3810000"/>
            <a:ext cx="362711" cy="362712"/>
          </a:xfrm>
          <a:prstGeom prst="rect">
            <a:avLst/>
          </a:prstGeom>
        </p:spPr>
      </p:pic>
      <p:pic>
        <p:nvPicPr>
          <p:cNvPr id="47" name="object 47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784592" y="3803903"/>
            <a:ext cx="381000" cy="381000"/>
          </a:xfrm>
          <a:prstGeom prst="rect">
            <a:avLst/>
          </a:prstGeom>
        </p:spPr>
      </p:pic>
      <p:pic>
        <p:nvPicPr>
          <p:cNvPr id="48" name="object 48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262871" y="3803903"/>
            <a:ext cx="381000" cy="381000"/>
          </a:xfrm>
          <a:prstGeom prst="rect">
            <a:avLst/>
          </a:prstGeom>
        </p:spPr>
      </p:pic>
      <p:pic>
        <p:nvPicPr>
          <p:cNvPr id="49" name="object 49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750295" y="3797808"/>
            <a:ext cx="344424" cy="344424"/>
          </a:xfrm>
          <a:prstGeom prst="rect">
            <a:avLst/>
          </a:prstGeom>
        </p:spPr>
      </p:pic>
      <p:pic>
        <p:nvPicPr>
          <p:cNvPr id="50" name="object 50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348984" y="4578096"/>
            <a:ext cx="393191" cy="393192"/>
          </a:xfrm>
          <a:prstGeom prst="rect">
            <a:avLst/>
          </a:prstGeom>
        </p:spPr>
      </p:pic>
      <p:pic>
        <p:nvPicPr>
          <p:cNvPr id="51" name="object 51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272016" y="4572000"/>
            <a:ext cx="362711" cy="365760"/>
          </a:xfrm>
          <a:prstGeom prst="rect">
            <a:avLst/>
          </a:prstGeom>
        </p:spPr>
      </p:pic>
      <p:pic>
        <p:nvPicPr>
          <p:cNvPr id="52" name="object 52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781543" y="4578096"/>
            <a:ext cx="390144" cy="390144"/>
          </a:xfrm>
          <a:prstGeom prst="rect">
            <a:avLst/>
          </a:prstGeom>
        </p:spPr>
      </p:pic>
      <p:sp>
        <p:nvSpPr>
          <p:cNvPr id="53" name="object 53" descr=""/>
          <p:cNvSpPr txBox="1"/>
          <p:nvPr/>
        </p:nvSpPr>
        <p:spPr>
          <a:xfrm>
            <a:off x="7559909" y="5399023"/>
            <a:ext cx="15049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Watched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non-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commercial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TV</a:t>
            </a:r>
            <a:endParaRPr sz="900">
              <a:latin typeface="Lucida Sans"/>
              <a:cs typeface="Lucida Sans"/>
            </a:endParaRPr>
          </a:p>
        </p:txBody>
      </p:sp>
      <p:grpSp>
        <p:nvGrpSpPr>
          <p:cNvPr id="54" name="object 54" descr=""/>
          <p:cNvGrpSpPr/>
          <p:nvPr/>
        </p:nvGrpSpPr>
        <p:grpSpPr>
          <a:xfrm>
            <a:off x="7229856" y="5327903"/>
            <a:ext cx="283845" cy="280670"/>
            <a:chOff x="7229856" y="5327903"/>
            <a:chExt cx="283845" cy="280670"/>
          </a:xfrm>
        </p:grpSpPr>
        <p:pic>
          <p:nvPicPr>
            <p:cNvPr id="55" name="object 55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229856" y="5327903"/>
              <a:ext cx="283464" cy="280416"/>
            </a:xfrm>
            <a:prstGeom prst="rect">
              <a:avLst/>
            </a:prstGeom>
          </p:spPr>
        </p:pic>
        <p:sp>
          <p:nvSpPr>
            <p:cNvPr id="56" name="object 56" descr=""/>
            <p:cNvSpPr/>
            <p:nvPr/>
          </p:nvSpPr>
          <p:spPr>
            <a:xfrm>
              <a:off x="7280244" y="5431138"/>
              <a:ext cx="115570" cy="107950"/>
            </a:xfrm>
            <a:custGeom>
              <a:avLst/>
              <a:gdLst/>
              <a:ahLst/>
              <a:cxnLst/>
              <a:rect l="l" t="t" r="r" b="b"/>
              <a:pathLst>
                <a:path w="115570" h="107950">
                  <a:moveTo>
                    <a:pt x="0" y="0"/>
                  </a:moveTo>
                  <a:lnTo>
                    <a:pt x="115311" y="10795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7282698" y="5431138"/>
              <a:ext cx="115570" cy="107950"/>
            </a:xfrm>
            <a:custGeom>
              <a:avLst/>
              <a:gdLst/>
              <a:ahLst/>
              <a:cxnLst/>
              <a:rect l="l" t="t" r="r" b="b"/>
              <a:pathLst>
                <a:path w="115570" h="107950">
                  <a:moveTo>
                    <a:pt x="115311" y="0"/>
                  </a:moveTo>
                  <a:lnTo>
                    <a:pt x="0" y="10795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8" name="object 58" descr=""/>
          <p:cNvSpPr txBox="1"/>
          <p:nvPr/>
        </p:nvSpPr>
        <p:spPr>
          <a:xfrm>
            <a:off x="5205876" y="5801359"/>
            <a:ext cx="12738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Watched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commercial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TV</a:t>
            </a:r>
            <a:endParaRPr sz="900">
              <a:latin typeface="Lucida Sans"/>
              <a:cs typeface="Lucida Sans"/>
            </a:endParaRPr>
          </a:p>
        </p:txBody>
      </p:sp>
      <p:pic>
        <p:nvPicPr>
          <p:cNvPr id="59" name="object 59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876800" y="5730239"/>
            <a:ext cx="280415" cy="280416"/>
          </a:xfrm>
          <a:prstGeom prst="rect">
            <a:avLst/>
          </a:prstGeom>
        </p:spPr>
      </p:pic>
      <p:sp>
        <p:nvSpPr>
          <p:cNvPr id="60" name="object 60" descr=""/>
          <p:cNvSpPr txBox="1"/>
          <p:nvPr/>
        </p:nvSpPr>
        <p:spPr>
          <a:xfrm>
            <a:off x="7559285" y="5801359"/>
            <a:ext cx="15887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Browsed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other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websites</a:t>
            </a:r>
            <a:endParaRPr sz="900">
              <a:latin typeface="Lucida Sans"/>
              <a:cs typeface="Lucida Sans"/>
            </a:endParaRPr>
          </a:p>
        </p:txBody>
      </p:sp>
      <p:pic>
        <p:nvPicPr>
          <p:cNvPr id="61" name="object 61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239000" y="5769863"/>
            <a:ext cx="274320" cy="274320"/>
          </a:xfrm>
          <a:prstGeom prst="rect">
            <a:avLst/>
          </a:prstGeom>
        </p:spPr>
      </p:pic>
      <p:sp>
        <p:nvSpPr>
          <p:cNvPr id="62" name="object 62" descr=""/>
          <p:cNvSpPr txBox="1"/>
          <p:nvPr/>
        </p:nvSpPr>
        <p:spPr>
          <a:xfrm>
            <a:off x="7551542" y="6191503"/>
            <a:ext cx="180276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Read</a:t>
            </a:r>
            <a:r>
              <a:rPr dirty="0" sz="9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an</a:t>
            </a:r>
            <a:r>
              <a:rPr dirty="0" sz="9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online </a:t>
            </a:r>
            <a:r>
              <a:rPr dirty="0" sz="900" spc="-55">
                <a:solidFill>
                  <a:srgbClr val="FFFFFF"/>
                </a:solidFill>
                <a:latin typeface="Lucida Sans"/>
                <a:cs typeface="Lucida Sans"/>
              </a:rPr>
              <a:t>national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newspaper</a:t>
            </a:r>
            <a:endParaRPr sz="900">
              <a:latin typeface="Lucida Sans"/>
              <a:cs typeface="Lucida Sans"/>
            </a:endParaRPr>
          </a:p>
        </p:txBody>
      </p:sp>
      <p:pic>
        <p:nvPicPr>
          <p:cNvPr id="63" name="object 63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242047" y="6132576"/>
            <a:ext cx="249935" cy="249936"/>
          </a:xfrm>
          <a:prstGeom prst="rect">
            <a:avLst/>
          </a:prstGeom>
        </p:spPr>
      </p:pic>
      <p:grpSp>
        <p:nvGrpSpPr>
          <p:cNvPr id="64" name="object 64" descr=""/>
          <p:cNvGrpSpPr/>
          <p:nvPr/>
        </p:nvGrpSpPr>
        <p:grpSpPr>
          <a:xfrm>
            <a:off x="9570719" y="6135623"/>
            <a:ext cx="250190" cy="250190"/>
            <a:chOff x="9570719" y="6135623"/>
            <a:chExt cx="250190" cy="250190"/>
          </a:xfrm>
        </p:grpSpPr>
        <p:pic>
          <p:nvPicPr>
            <p:cNvPr id="65" name="object 65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570719" y="6135623"/>
              <a:ext cx="249935" cy="249936"/>
            </a:xfrm>
            <a:prstGeom prst="rect">
              <a:avLst/>
            </a:prstGeom>
          </p:spPr>
        </p:pic>
        <p:sp>
          <p:nvSpPr>
            <p:cNvPr id="66" name="object 66" descr=""/>
            <p:cNvSpPr/>
            <p:nvPr/>
          </p:nvSpPr>
          <p:spPr>
            <a:xfrm>
              <a:off x="9608109" y="6240763"/>
              <a:ext cx="115570" cy="107950"/>
            </a:xfrm>
            <a:custGeom>
              <a:avLst/>
              <a:gdLst/>
              <a:ahLst/>
              <a:cxnLst/>
              <a:rect l="l" t="t" r="r" b="b"/>
              <a:pathLst>
                <a:path w="115570" h="107950">
                  <a:moveTo>
                    <a:pt x="0" y="0"/>
                  </a:moveTo>
                  <a:lnTo>
                    <a:pt x="115311" y="10795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9610562" y="6240763"/>
              <a:ext cx="115570" cy="107950"/>
            </a:xfrm>
            <a:custGeom>
              <a:avLst/>
              <a:gdLst/>
              <a:ahLst/>
              <a:cxnLst/>
              <a:rect l="l" t="t" r="r" b="b"/>
              <a:pathLst>
                <a:path w="115570" h="107950">
                  <a:moveTo>
                    <a:pt x="115311" y="0"/>
                  </a:moveTo>
                  <a:lnTo>
                    <a:pt x="0" y="10795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8" name="object 68" descr=""/>
          <p:cNvSpPr txBox="1"/>
          <p:nvPr/>
        </p:nvSpPr>
        <p:spPr>
          <a:xfrm>
            <a:off x="9875639" y="6191503"/>
            <a:ext cx="17437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Listened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to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non-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commercial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radio</a:t>
            </a:r>
            <a:endParaRPr sz="900">
              <a:latin typeface="Lucida Sans"/>
              <a:cs typeface="Lucida Sans"/>
            </a:endParaRPr>
          </a:p>
        </p:txBody>
      </p:sp>
      <p:grpSp>
        <p:nvGrpSpPr>
          <p:cNvPr id="69" name="object 69" descr=""/>
          <p:cNvGrpSpPr/>
          <p:nvPr/>
        </p:nvGrpSpPr>
        <p:grpSpPr>
          <a:xfrm>
            <a:off x="10738104" y="4565903"/>
            <a:ext cx="344805" cy="344805"/>
            <a:chOff x="10738104" y="4565903"/>
            <a:chExt cx="344805" cy="344805"/>
          </a:xfrm>
        </p:grpSpPr>
        <p:pic>
          <p:nvPicPr>
            <p:cNvPr id="70" name="object 70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738104" y="4565903"/>
              <a:ext cx="344424" cy="344424"/>
            </a:xfrm>
            <a:prstGeom prst="rect">
              <a:avLst/>
            </a:prstGeom>
          </p:spPr>
        </p:pic>
        <p:sp>
          <p:nvSpPr>
            <p:cNvPr id="71" name="object 71" descr=""/>
            <p:cNvSpPr/>
            <p:nvPr/>
          </p:nvSpPr>
          <p:spPr>
            <a:xfrm>
              <a:off x="10792784" y="4717210"/>
              <a:ext cx="149225" cy="139700"/>
            </a:xfrm>
            <a:custGeom>
              <a:avLst/>
              <a:gdLst/>
              <a:ahLst/>
              <a:cxnLst/>
              <a:rect l="l" t="t" r="r" b="b"/>
              <a:pathLst>
                <a:path w="149225" h="139700">
                  <a:moveTo>
                    <a:pt x="0" y="0"/>
                  </a:moveTo>
                  <a:lnTo>
                    <a:pt x="149225" y="139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0795959" y="4717210"/>
              <a:ext cx="149225" cy="139700"/>
            </a:xfrm>
            <a:custGeom>
              <a:avLst/>
              <a:gdLst/>
              <a:ahLst/>
              <a:cxnLst/>
              <a:rect l="l" t="t" r="r" b="b"/>
              <a:pathLst>
                <a:path w="149225" h="139700">
                  <a:moveTo>
                    <a:pt x="149225" y="0"/>
                  </a:moveTo>
                  <a:lnTo>
                    <a:pt x="0" y="139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3" name="object 73" descr=""/>
          <p:cNvSpPr txBox="1"/>
          <p:nvPr/>
        </p:nvSpPr>
        <p:spPr>
          <a:xfrm>
            <a:off x="527050" y="6069583"/>
            <a:ext cx="3036570" cy="29083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 marR="5080">
              <a:lnSpc>
                <a:spcPts val="1010"/>
              </a:lnSpc>
              <a:spcBef>
                <a:spcPts val="190"/>
              </a:spcBef>
            </a:pPr>
            <a:r>
              <a:rPr dirty="0" sz="900" spc="-25">
                <a:latin typeface="Lucida Sans"/>
                <a:cs typeface="Lucida Sans"/>
              </a:rPr>
              <a:t>Datasets</a:t>
            </a:r>
            <a:r>
              <a:rPr dirty="0" sz="900" spc="-10">
                <a:latin typeface="Lucida Sans"/>
                <a:cs typeface="Lucida Sans"/>
              </a:rPr>
              <a:t> </a:t>
            </a:r>
            <a:r>
              <a:rPr dirty="0" sz="900">
                <a:latin typeface="Lucida Sans"/>
                <a:cs typeface="Lucida Sans"/>
              </a:rPr>
              <a:t>accessed</a:t>
            </a:r>
            <a:r>
              <a:rPr dirty="0" sz="900" spc="-20">
                <a:latin typeface="Lucida Sans"/>
                <a:cs typeface="Lucida Sans"/>
              </a:rPr>
              <a:t> </a:t>
            </a:r>
            <a:r>
              <a:rPr dirty="0" sz="900">
                <a:latin typeface="Lucida Sans"/>
                <a:cs typeface="Lucida Sans"/>
              </a:rPr>
              <a:t>–</a:t>
            </a:r>
            <a:r>
              <a:rPr dirty="0" sz="900" spc="-15">
                <a:latin typeface="Lucida Sans"/>
                <a:cs typeface="Lucida Sans"/>
              </a:rPr>
              <a:t> </a:t>
            </a:r>
            <a:r>
              <a:rPr dirty="0" sz="900" spc="-10">
                <a:latin typeface="Lucida Sans"/>
                <a:cs typeface="Lucida Sans"/>
              </a:rPr>
              <a:t>YouGov</a:t>
            </a:r>
            <a:r>
              <a:rPr dirty="0" sz="900" spc="-20">
                <a:latin typeface="Lucida Sans"/>
                <a:cs typeface="Lucida Sans"/>
              </a:rPr>
              <a:t> </a:t>
            </a:r>
            <a:r>
              <a:rPr dirty="0" sz="900" spc="-35">
                <a:latin typeface="Lucida Sans"/>
                <a:cs typeface="Lucida Sans"/>
              </a:rPr>
              <a:t>Profiles+</a:t>
            </a:r>
            <a:r>
              <a:rPr dirty="0" sz="900" spc="-20">
                <a:latin typeface="Lucida Sans"/>
                <a:cs typeface="Lucida Sans"/>
              </a:rPr>
              <a:t> </a:t>
            </a:r>
            <a:r>
              <a:rPr dirty="0" sz="900">
                <a:latin typeface="Lucida Sans"/>
                <a:cs typeface="Lucida Sans"/>
              </a:rPr>
              <a:t>GB:</a:t>
            </a:r>
            <a:r>
              <a:rPr dirty="0" sz="900" spc="-15">
                <a:latin typeface="Lucida Sans"/>
                <a:cs typeface="Lucida Sans"/>
              </a:rPr>
              <a:t> </a:t>
            </a:r>
            <a:r>
              <a:rPr dirty="0" sz="900" spc="-10">
                <a:latin typeface="Lucida Sans"/>
                <a:cs typeface="Lucida Sans"/>
              </a:rPr>
              <a:t>December</a:t>
            </a:r>
            <a:r>
              <a:rPr dirty="0" sz="900" spc="-15">
                <a:latin typeface="Lucida Sans"/>
                <a:cs typeface="Lucida Sans"/>
              </a:rPr>
              <a:t> </a:t>
            </a:r>
            <a:r>
              <a:rPr dirty="0" sz="900" spc="-55">
                <a:latin typeface="Lucida Sans"/>
                <a:cs typeface="Lucida Sans"/>
              </a:rPr>
              <a:t>31, </a:t>
            </a:r>
            <a:r>
              <a:rPr dirty="0" sz="900" spc="-45">
                <a:latin typeface="Lucida Sans"/>
                <a:cs typeface="Lucida Sans"/>
              </a:rPr>
              <a:t>2023.</a:t>
            </a:r>
            <a:r>
              <a:rPr dirty="0" sz="900" spc="-50">
                <a:latin typeface="Lucida Sans"/>
                <a:cs typeface="Lucida Sans"/>
              </a:rPr>
              <a:t> (N&gt; </a:t>
            </a:r>
            <a:r>
              <a:rPr dirty="0" sz="900" spc="-10">
                <a:latin typeface="Lucida Sans"/>
                <a:cs typeface="Lucida Sans"/>
              </a:rPr>
              <a:t>1,500)</a:t>
            </a:r>
            <a:endParaRPr sz="9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157043" y="491597"/>
            <a:ext cx="494030" cy="102870"/>
          </a:xfrm>
          <a:custGeom>
            <a:avLst/>
            <a:gdLst/>
            <a:ahLst/>
            <a:cxnLst/>
            <a:rect l="l" t="t" r="r" b="b"/>
            <a:pathLst>
              <a:path w="494029" h="102870">
                <a:moveTo>
                  <a:pt x="485289" y="5875"/>
                </a:moveTo>
                <a:lnTo>
                  <a:pt x="482051" y="5875"/>
                </a:lnTo>
                <a:lnTo>
                  <a:pt x="480509" y="6339"/>
                </a:lnTo>
                <a:lnTo>
                  <a:pt x="478967" y="7112"/>
                </a:lnTo>
                <a:lnTo>
                  <a:pt x="477271" y="7885"/>
                </a:lnTo>
                <a:lnTo>
                  <a:pt x="476037" y="9122"/>
                </a:lnTo>
                <a:lnTo>
                  <a:pt x="475267" y="10667"/>
                </a:lnTo>
                <a:lnTo>
                  <a:pt x="474341" y="12214"/>
                </a:lnTo>
                <a:lnTo>
                  <a:pt x="473878" y="13760"/>
                </a:lnTo>
                <a:lnTo>
                  <a:pt x="473878" y="17162"/>
                </a:lnTo>
                <a:lnTo>
                  <a:pt x="474341" y="18708"/>
                </a:lnTo>
                <a:lnTo>
                  <a:pt x="475267" y="20255"/>
                </a:lnTo>
                <a:lnTo>
                  <a:pt x="476037" y="21800"/>
                </a:lnTo>
                <a:lnTo>
                  <a:pt x="477271" y="23037"/>
                </a:lnTo>
                <a:lnTo>
                  <a:pt x="478814" y="23811"/>
                </a:lnTo>
                <a:lnTo>
                  <a:pt x="480355" y="24738"/>
                </a:lnTo>
                <a:lnTo>
                  <a:pt x="482051" y="25048"/>
                </a:lnTo>
                <a:lnTo>
                  <a:pt x="485444" y="25048"/>
                </a:lnTo>
                <a:lnTo>
                  <a:pt x="486986" y="24738"/>
                </a:lnTo>
                <a:lnTo>
                  <a:pt x="488528" y="23811"/>
                </a:lnTo>
                <a:lnTo>
                  <a:pt x="489146" y="23501"/>
                </a:lnTo>
                <a:lnTo>
                  <a:pt x="482359" y="23501"/>
                </a:lnTo>
                <a:lnTo>
                  <a:pt x="480973" y="23192"/>
                </a:lnTo>
                <a:lnTo>
                  <a:pt x="479585" y="22419"/>
                </a:lnTo>
                <a:lnTo>
                  <a:pt x="478350" y="21800"/>
                </a:lnTo>
                <a:lnTo>
                  <a:pt x="477271" y="20718"/>
                </a:lnTo>
                <a:lnTo>
                  <a:pt x="476655" y="19481"/>
                </a:lnTo>
                <a:lnTo>
                  <a:pt x="475884" y="18244"/>
                </a:lnTo>
                <a:lnTo>
                  <a:pt x="475644" y="17162"/>
                </a:lnTo>
                <a:lnTo>
                  <a:pt x="475652" y="13760"/>
                </a:lnTo>
                <a:lnTo>
                  <a:pt x="475884" y="12833"/>
                </a:lnTo>
                <a:lnTo>
                  <a:pt x="482359" y="7421"/>
                </a:lnTo>
                <a:lnTo>
                  <a:pt x="489145" y="7421"/>
                </a:lnTo>
                <a:lnTo>
                  <a:pt x="486986" y="6339"/>
                </a:lnTo>
                <a:lnTo>
                  <a:pt x="485289" y="5875"/>
                </a:lnTo>
                <a:close/>
              </a:path>
              <a:path w="494029" h="102870">
                <a:moveTo>
                  <a:pt x="489145" y="7421"/>
                </a:moveTo>
                <a:lnTo>
                  <a:pt x="484982" y="7421"/>
                </a:lnTo>
                <a:lnTo>
                  <a:pt x="486369" y="7885"/>
                </a:lnTo>
                <a:lnTo>
                  <a:pt x="487757" y="8503"/>
                </a:lnTo>
                <a:lnTo>
                  <a:pt x="488991" y="9277"/>
                </a:lnTo>
                <a:lnTo>
                  <a:pt x="490070" y="10204"/>
                </a:lnTo>
                <a:lnTo>
                  <a:pt x="490687" y="11441"/>
                </a:lnTo>
                <a:lnTo>
                  <a:pt x="491458" y="12833"/>
                </a:lnTo>
                <a:lnTo>
                  <a:pt x="491805" y="13760"/>
                </a:lnTo>
                <a:lnTo>
                  <a:pt x="491818" y="17162"/>
                </a:lnTo>
                <a:lnTo>
                  <a:pt x="491458" y="18244"/>
                </a:lnTo>
                <a:lnTo>
                  <a:pt x="490687" y="19481"/>
                </a:lnTo>
                <a:lnTo>
                  <a:pt x="490070" y="20718"/>
                </a:lnTo>
                <a:lnTo>
                  <a:pt x="488991" y="21800"/>
                </a:lnTo>
                <a:lnTo>
                  <a:pt x="487757" y="22419"/>
                </a:lnTo>
                <a:lnTo>
                  <a:pt x="486524" y="23192"/>
                </a:lnTo>
                <a:lnTo>
                  <a:pt x="485136" y="23501"/>
                </a:lnTo>
                <a:lnTo>
                  <a:pt x="489146" y="23501"/>
                </a:lnTo>
                <a:lnTo>
                  <a:pt x="493463" y="17162"/>
                </a:lnTo>
                <a:lnTo>
                  <a:pt x="493463" y="13760"/>
                </a:lnTo>
                <a:lnTo>
                  <a:pt x="493001" y="12214"/>
                </a:lnTo>
                <a:lnTo>
                  <a:pt x="491998" y="10514"/>
                </a:lnTo>
                <a:lnTo>
                  <a:pt x="491304" y="9122"/>
                </a:lnTo>
                <a:lnTo>
                  <a:pt x="490070" y="7885"/>
                </a:lnTo>
                <a:lnTo>
                  <a:pt x="489145" y="7421"/>
                </a:lnTo>
                <a:close/>
              </a:path>
              <a:path w="494029" h="102870">
                <a:moveTo>
                  <a:pt x="485136" y="10514"/>
                </a:moveTo>
                <a:lnTo>
                  <a:pt x="479430" y="10514"/>
                </a:lnTo>
                <a:lnTo>
                  <a:pt x="479430" y="20873"/>
                </a:lnTo>
                <a:lnTo>
                  <a:pt x="481126" y="20873"/>
                </a:lnTo>
                <a:lnTo>
                  <a:pt x="481126" y="16389"/>
                </a:lnTo>
                <a:lnTo>
                  <a:pt x="484828" y="16389"/>
                </a:lnTo>
                <a:lnTo>
                  <a:pt x="484518" y="16234"/>
                </a:lnTo>
                <a:lnTo>
                  <a:pt x="485444" y="16079"/>
                </a:lnTo>
                <a:lnTo>
                  <a:pt x="486215" y="15770"/>
                </a:lnTo>
                <a:lnTo>
                  <a:pt x="486987" y="14997"/>
                </a:lnTo>
                <a:lnTo>
                  <a:pt x="481126" y="14997"/>
                </a:lnTo>
                <a:lnTo>
                  <a:pt x="481126" y="11904"/>
                </a:lnTo>
                <a:lnTo>
                  <a:pt x="487089" y="11904"/>
                </a:lnTo>
                <a:lnTo>
                  <a:pt x="486677" y="11286"/>
                </a:lnTo>
                <a:lnTo>
                  <a:pt x="485753" y="10667"/>
                </a:lnTo>
                <a:lnTo>
                  <a:pt x="485136" y="10514"/>
                </a:lnTo>
                <a:close/>
              </a:path>
              <a:path w="494029" h="102870">
                <a:moveTo>
                  <a:pt x="484828" y="16389"/>
                </a:moveTo>
                <a:lnTo>
                  <a:pt x="482668" y="16389"/>
                </a:lnTo>
                <a:lnTo>
                  <a:pt x="483130" y="16544"/>
                </a:lnTo>
                <a:lnTo>
                  <a:pt x="483439" y="16852"/>
                </a:lnTo>
                <a:lnTo>
                  <a:pt x="483903" y="17162"/>
                </a:lnTo>
                <a:lnTo>
                  <a:pt x="484518" y="17934"/>
                </a:lnTo>
                <a:lnTo>
                  <a:pt x="485289" y="19171"/>
                </a:lnTo>
                <a:lnTo>
                  <a:pt x="486215" y="20873"/>
                </a:lnTo>
                <a:lnTo>
                  <a:pt x="488219" y="20873"/>
                </a:lnTo>
                <a:lnTo>
                  <a:pt x="486898" y="18708"/>
                </a:lnTo>
                <a:lnTo>
                  <a:pt x="486369" y="17781"/>
                </a:lnTo>
                <a:lnTo>
                  <a:pt x="485753" y="17162"/>
                </a:lnTo>
                <a:lnTo>
                  <a:pt x="485444" y="16697"/>
                </a:lnTo>
                <a:lnTo>
                  <a:pt x="484828" y="16389"/>
                </a:lnTo>
                <a:close/>
              </a:path>
              <a:path w="494029" h="102870">
                <a:moveTo>
                  <a:pt x="487089" y="11904"/>
                </a:moveTo>
                <a:lnTo>
                  <a:pt x="484365" y="11904"/>
                </a:lnTo>
                <a:lnTo>
                  <a:pt x="485289" y="12369"/>
                </a:lnTo>
                <a:lnTo>
                  <a:pt x="485444" y="12523"/>
                </a:lnTo>
                <a:lnTo>
                  <a:pt x="485599" y="12833"/>
                </a:lnTo>
                <a:lnTo>
                  <a:pt x="485675" y="14070"/>
                </a:lnTo>
                <a:lnTo>
                  <a:pt x="485598" y="14225"/>
                </a:lnTo>
                <a:lnTo>
                  <a:pt x="485136" y="14533"/>
                </a:lnTo>
                <a:lnTo>
                  <a:pt x="484827" y="14843"/>
                </a:lnTo>
                <a:lnTo>
                  <a:pt x="484210" y="14997"/>
                </a:lnTo>
                <a:lnTo>
                  <a:pt x="486987" y="14997"/>
                </a:lnTo>
                <a:lnTo>
                  <a:pt x="487295" y="14688"/>
                </a:lnTo>
                <a:lnTo>
                  <a:pt x="487410" y="14225"/>
                </a:lnTo>
                <a:lnTo>
                  <a:pt x="487295" y="12214"/>
                </a:lnTo>
                <a:lnTo>
                  <a:pt x="487089" y="11904"/>
                </a:lnTo>
                <a:close/>
              </a:path>
              <a:path w="494029" h="102870">
                <a:moveTo>
                  <a:pt x="368710" y="27367"/>
                </a:moveTo>
                <a:lnTo>
                  <a:pt x="361462" y="27367"/>
                </a:lnTo>
                <a:lnTo>
                  <a:pt x="354985" y="28912"/>
                </a:lnTo>
                <a:lnTo>
                  <a:pt x="343574" y="35097"/>
                </a:lnTo>
                <a:lnTo>
                  <a:pt x="338947" y="39582"/>
                </a:lnTo>
                <a:lnTo>
                  <a:pt x="335864" y="45457"/>
                </a:lnTo>
                <a:lnTo>
                  <a:pt x="332625" y="51487"/>
                </a:lnTo>
                <a:lnTo>
                  <a:pt x="331227" y="56949"/>
                </a:lnTo>
                <a:lnTo>
                  <a:pt x="331177" y="72487"/>
                </a:lnTo>
                <a:lnTo>
                  <a:pt x="332625" y="79162"/>
                </a:lnTo>
                <a:lnTo>
                  <a:pt x="335947" y="85039"/>
                </a:lnTo>
                <a:lnTo>
                  <a:pt x="338947" y="90605"/>
                </a:lnTo>
                <a:lnTo>
                  <a:pt x="343574" y="94933"/>
                </a:lnTo>
                <a:lnTo>
                  <a:pt x="349742" y="98026"/>
                </a:lnTo>
                <a:lnTo>
                  <a:pt x="355756" y="100963"/>
                </a:lnTo>
                <a:lnTo>
                  <a:pt x="362078" y="102355"/>
                </a:lnTo>
                <a:lnTo>
                  <a:pt x="368863" y="102355"/>
                </a:lnTo>
                <a:lnTo>
                  <a:pt x="399620" y="86894"/>
                </a:lnTo>
                <a:lnTo>
                  <a:pt x="363774" y="86894"/>
                </a:lnTo>
                <a:lnTo>
                  <a:pt x="359456" y="85039"/>
                </a:lnTo>
                <a:lnTo>
                  <a:pt x="356064" y="81328"/>
                </a:lnTo>
                <a:lnTo>
                  <a:pt x="352672" y="77462"/>
                </a:lnTo>
                <a:lnTo>
                  <a:pt x="350975" y="72050"/>
                </a:lnTo>
                <a:lnTo>
                  <a:pt x="351070" y="57517"/>
                </a:lnTo>
                <a:lnTo>
                  <a:pt x="352672" y="52260"/>
                </a:lnTo>
                <a:lnTo>
                  <a:pt x="356064" y="48549"/>
                </a:lnTo>
                <a:lnTo>
                  <a:pt x="359456" y="44683"/>
                </a:lnTo>
                <a:lnTo>
                  <a:pt x="363774" y="42828"/>
                </a:lnTo>
                <a:lnTo>
                  <a:pt x="399883" y="42828"/>
                </a:lnTo>
                <a:lnTo>
                  <a:pt x="395850" y="37881"/>
                </a:lnTo>
                <a:lnTo>
                  <a:pt x="390156" y="33303"/>
                </a:lnTo>
                <a:lnTo>
                  <a:pt x="383726" y="30015"/>
                </a:lnTo>
                <a:lnTo>
                  <a:pt x="376572" y="28031"/>
                </a:lnTo>
                <a:lnTo>
                  <a:pt x="368710" y="27367"/>
                </a:lnTo>
                <a:close/>
              </a:path>
              <a:path w="494029" h="102870">
                <a:moveTo>
                  <a:pt x="423915" y="28912"/>
                </a:moveTo>
                <a:lnTo>
                  <a:pt x="403715" y="28912"/>
                </a:lnTo>
                <a:lnTo>
                  <a:pt x="433167" y="100810"/>
                </a:lnTo>
                <a:lnTo>
                  <a:pt x="450439" y="100810"/>
                </a:lnTo>
                <a:lnTo>
                  <a:pt x="459667" y="77925"/>
                </a:lnTo>
                <a:lnTo>
                  <a:pt x="441650" y="77925"/>
                </a:lnTo>
                <a:lnTo>
                  <a:pt x="437794" y="65712"/>
                </a:lnTo>
                <a:lnTo>
                  <a:pt x="423915" y="28912"/>
                </a:lnTo>
                <a:close/>
              </a:path>
              <a:path w="494029" h="102870">
                <a:moveTo>
                  <a:pt x="399883" y="42828"/>
                </a:moveTo>
                <a:lnTo>
                  <a:pt x="373799" y="42828"/>
                </a:lnTo>
                <a:lnTo>
                  <a:pt x="377962" y="44683"/>
                </a:lnTo>
                <a:lnTo>
                  <a:pt x="381354" y="48549"/>
                </a:lnTo>
                <a:lnTo>
                  <a:pt x="384747" y="52260"/>
                </a:lnTo>
                <a:lnTo>
                  <a:pt x="386545" y="57517"/>
                </a:lnTo>
                <a:lnTo>
                  <a:pt x="386546" y="72050"/>
                </a:lnTo>
                <a:lnTo>
                  <a:pt x="384747" y="77462"/>
                </a:lnTo>
                <a:lnTo>
                  <a:pt x="381354" y="81328"/>
                </a:lnTo>
                <a:lnTo>
                  <a:pt x="377962" y="85039"/>
                </a:lnTo>
                <a:lnTo>
                  <a:pt x="373799" y="86894"/>
                </a:lnTo>
                <a:lnTo>
                  <a:pt x="399620" y="86894"/>
                </a:lnTo>
                <a:lnTo>
                  <a:pt x="406272" y="63856"/>
                </a:lnTo>
                <a:lnTo>
                  <a:pt x="405695" y="56949"/>
                </a:lnTo>
                <a:lnTo>
                  <a:pt x="403753" y="49921"/>
                </a:lnTo>
                <a:lnTo>
                  <a:pt x="400481" y="43561"/>
                </a:lnTo>
                <a:lnTo>
                  <a:pt x="399883" y="42828"/>
                </a:lnTo>
                <a:close/>
              </a:path>
              <a:path w="494029" h="102870">
                <a:moveTo>
                  <a:pt x="479430" y="28912"/>
                </a:moveTo>
                <a:lnTo>
                  <a:pt x="459691" y="28912"/>
                </a:lnTo>
                <a:lnTo>
                  <a:pt x="445813" y="65712"/>
                </a:lnTo>
                <a:lnTo>
                  <a:pt x="444271" y="69731"/>
                </a:lnTo>
                <a:lnTo>
                  <a:pt x="442729" y="74679"/>
                </a:lnTo>
                <a:lnTo>
                  <a:pt x="441650" y="77925"/>
                </a:lnTo>
                <a:lnTo>
                  <a:pt x="459667" y="77925"/>
                </a:lnTo>
                <a:lnTo>
                  <a:pt x="479430" y="28912"/>
                </a:lnTo>
                <a:close/>
              </a:path>
              <a:path w="494029" h="102870">
                <a:moveTo>
                  <a:pt x="112726" y="27367"/>
                </a:moveTo>
                <a:lnTo>
                  <a:pt x="105632" y="27367"/>
                </a:lnTo>
                <a:lnTo>
                  <a:pt x="99155" y="28912"/>
                </a:lnTo>
                <a:lnTo>
                  <a:pt x="75348" y="72487"/>
                </a:lnTo>
                <a:lnTo>
                  <a:pt x="76795" y="79162"/>
                </a:lnTo>
                <a:lnTo>
                  <a:pt x="106249" y="102355"/>
                </a:lnTo>
                <a:lnTo>
                  <a:pt x="112880" y="102355"/>
                </a:lnTo>
                <a:lnTo>
                  <a:pt x="143712" y="86894"/>
                </a:lnTo>
                <a:lnTo>
                  <a:pt x="107791" y="86894"/>
                </a:lnTo>
                <a:lnTo>
                  <a:pt x="103473" y="85039"/>
                </a:lnTo>
                <a:lnTo>
                  <a:pt x="100081" y="81328"/>
                </a:lnTo>
                <a:lnTo>
                  <a:pt x="96688" y="77462"/>
                </a:lnTo>
                <a:lnTo>
                  <a:pt x="94992" y="72050"/>
                </a:lnTo>
                <a:lnTo>
                  <a:pt x="95086" y="57517"/>
                </a:lnTo>
                <a:lnTo>
                  <a:pt x="96688" y="52260"/>
                </a:lnTo>
                <a:lnTo>
                  <a:pt x="100081" y="48549"/>
                </a:lnTo>
                <a:lnTo>
                  <a:pt x="103473" y="44683"/>
                </a:lnTo>
                <a:lnTo>
                  <a:pt x="107791" y="42828"/>
                </a:lnTo>
                <a:lnTo>
                  <a:pt x="143920" y="42828"/>
                </a:lnTo>
                <a:lnTo>
                  <a:pt x="139866" y="37881"/>
                </a:lnTo>
                <a:lnTo>
                  <a:pt x="134194" y="33303"/>
                </a:lnTo>
                <a:lnTo>
                  <a:pt x="127799" y="30015"/>
                </a:lnTo>
                <a:lnTo>
                  <a:pt x="120653" y="28031"/>
                </a:lnTo>
                <a:lnTo>
                  <a:pt x="112726" y="27367"/>
                </a:lnTo>
                <a:close/>
              </a:path>
              <a:path w="494029" h="102870">
                <a:moveTo>
                  <a:pt x="23749" y="1545"/>
                </a:moveTo>
                <a:lnTo>
                  <a:pt x="0" y="1545"/>
                </a:lnTo>
                <a:lnTo>
                  <a:pt x="36855" y="59063"/>
                </a:lnTo>
                <a:lnTo>
                  <a:pt x="36855" y="100810"/>
                </a:lnTo>
                <a:lnTo>
                  <a:pt x="57210" y="100810"/>
                </a:lnTo>
                <a:lnTo>
                  <a:pt x="57309" y="59063"/>
                </a:lnTo>
                <a:lnTo>
                  <a:pt x="69017" y="40819"/>
                </a:lnTo>
                <a:lnTo>
                  <a:pt x="47496" y="40819"/>
                </a:lnTo>
                <a:lnTo>
                  <a:pt x="23749" y="1545"/>
                </a:lnTo>
                <a:close/>
              </a:path>
              <a:path w="494029" h="102870">
                <a:moveTo>
                  <a:pt x="143920" y="42828"/>
                </a:moveTo>
                <a:lnTo>
                  <a:pt x="117815" y="42828"/>
                </a:lnTo>
                <a:lnTo>
                  <a:pt x="122132" y="44683"/>
                </a:lnTo>
                <a:lnTo>
                  <a:pt x="125525" y="48549"/>
                </a:lnTo>
                <a:lnTo>
                  <a:pt x="128917" y="52260"/>
                </a:lnTo>
                <a:lnTo>
                  <a:pt x="130565" y="57517"/>
                </a:lnTo>
                <a:lnTo>
                  <a:pt x="130567" y="72050"/>
                </a:lnTo>
                <a:lnTo>
                  <a:pt x="128917" y="77462"/>
                </a:lnTo>
                <a:lnTo>
                  <a:pt x="125525" y="81328"/>
                </a:lnTo>
                <a:lnTo>
                  <a:pt x="122132" y="85039"/>
                </a:lnTo>
                <a:lnTo>
                  <a:pt x="117815" y="86894"/>
                </a:lnTo>
                <a:lnTo>
                  <a:pt x="143712" y="86894"/>
                </a:lnTo>
                <a:lnTo>
                  <a:pt x="144456" y="86002"/>
                </a:lnTo>
                <a:lnTo>
                  <a:pt x="147827" y="79607"/>
                </a:lnTo>
                <a:lnTo>
                  <a:pt x="149838" y="72487"/>
                </a:lnTo>
                <a:lnTo>
                  <a:pt x="150480" y="64938"/>
                </a:lnTo>
                <a:lnTo>
                  <a:pt x="150439" y="63856"/>
                </a:lnTo>
                <a:lnTo>
                  <a:pt x="149841" y="56949"/>
                </a:lnTo>
                <a:lnTo>
                  <a:pt x="147846" y="49921"/>
                </a:lnTo>
                <a:lnTo>
                  <a:pt x="144521" y="43561"/>
                </a:lnTo>
                <a:lnTo>
                  <a:pt x="143920" y="42828"/>
                </a:lnTo>
                <a:close/>
              </a:path>
              <a:path w="494029" h="102870">
                <a:moveTo>
                  <a:pt x="94221" y="1545"/>
                </a:moveTo>
                <a:lnTo>
                  <a:pt x="70782" y="1545"/>
                </a:lnTo>
                <a:lnTo>
                  <a:pt x="47496" y="40819"/>
                </a:lnTo>
                <a:lnTo>
                  <a:pt x="69017" y="40819"/>
                </a:lnTo>
                <a:lnTo>
                  <a:pt x="94221" y="1545"/>
                </a:lnTo>
                <a:close/>
              </a:path>
              <a:path w="494029" h="102870">
                <a:moveTo>
                  <a:pt x="281274" y="0"/>
                </a:moveTo>
                <a:lnTo>
                  <a:pt x="271713" y="0"/>
                </a:lnTo>
                <a:lnTo>
                  <a:pt x="263540" y="1545"/>
                </a:lnTo>
                <a:lnTo>
                  <a:pt x="234954" y="29581"/>
                </a:lnTo>
                <a:lnTo>
                  <a:pt x="231311" y="50868"/>
                </a:lnTo>
                <a:lnTo>
                  <a:pt x="231663" y="57913"/>
                </a:lnTo>
                <a:lnTo>
                  <a:pt x="249293" y="92397"/>
                </a:lnTo>
                <a:lnTo>
                  <a:pt x="282354" y="102510"/>
                </a:lnTo>
                <a:lnTo>
                  <a:pt x="290681" y="102510"/>
                </a:lnTo>
                <a:lnTo>
                  <a:pt x="298853" y="100963"/>
                </a:lnTo>
                <a:lnTo>
                  <a:pt x="315045" y="94780"/>
                </a:lnTo>
                <a:lnTo>
                  <a:pt x="321213" y="91222"/>
                </a:lnTo>
                <a:lnTo>
                  <a:pt x="325377" y="87048"/>
                </a:lnTo>
                <a:lnTo>
                  <a:pt x="325377" y="85347"/>
                </a:lnTo>
                <a:lnTo>
                  <a:pt x="272484" y="85347"/>
                </a:lnTo>
                <a:lnTo>
                  <a:pt x="265545" y="82410"/>
                </a:lnTo>
                <a:lnTo>
                  <a:pt x="252129" y="50095"/>
                </a:lnTo>
                <a:lnTo>
                  <a:pt x="252620" y="42381"/>
                </a:lnTo>
                <a:lnTo>
                  <a:pt x="272329" y="17007"/>
                </a:lnTo>
                <a:lnTo>
                  <a:pt x="320228" y="17007"/>
                </a:lnTo>
                <a:lnTo>
                  <a:pt x="317512" y="12833"/>
                </a:lnTo>
                <a:lnTo>
                  <a:pt x="310573" y="7730"/>
                </a:lnTo>
                <a:lnTo>
                  <a:pt x="304759" y="4305"/>
                </a:lnTo>
                <a:lnTo>
                  <a:pt x="297948" y="1894"/>
                </a:lnTo>
                <a:lnTo>
                  <a:pt x="290124" y="468"/>
                </a:lnTo>
                <a:lnTo>
                  <a:pt x="281274" y="0"/>
                </a:lnTo>
                <a:close/>
              </a:path>
              <a:path w="494029" h="102870">
                <a:moveTo>
                  <a:pt x="325377" y="47621"/>
                </a:moveTo>
                <a:lnTo>
                  <a:pt x="281583" y="47621"/>
                </a:lnTo>
                <a:lnTo>
                  <a:pt x="281583" y="64320"/>
                </a:lnTo>
                <a:lnTo>
                  <a:pt x="304868" y="64320"/>
                </a:lnTo>
                <a:lnTo>
                  <a:pt x="304868" y="76843"/>
                </a:lnTo>
                <a:lnTo>
                  <a:pt x="301783" y="79317"/>
                </a:lnTo>
                <a:lnTo>
                  <a:pt x="298082" y="81328"/>
                </a:lnTo>
                <a:lnTo>
                  <a:pt x="293919" y="82873"/>
                </a:lnTo>
                <a:lnTo>
                  <a:pt x="289601" y="84574"/>
                </a:lnTo>
                <a:lnTo>
                  <a:pt x="285283" y="85347"/>
                </a:lnTo>
                <a:lnTo>
                  <a:pt x="325377" y="85347"/>
                </a:lnTo>
                <a:lnTo>
                  <a:pt x="325377" y="47621"/>
                </a:lnTo>
                <a:close/>
              </a:path>
              <a:path w="494029" h="102870">
                <a:moveTo>
                  <a:pt x="320228" y="17007"/>
                </a:moveTo>
                <a:lnTo>
                  <a:pt x="287134" y="17007"/>
                </a:lnTo>
                <a:lnTo>
                  <a:pt x="292068" y="18399"/>
                </a:lnTo>
                <a:lnTo>
                  <a:pt x="295923" y="21337"/>
                </a:lnTo>
                <a:lnTo>
                  <a:pt x="299779" y="24119"/>
                </a:lnTo>
                <a:lnTo>
                  <a:pt x="302400" y="27985"/>
                </a:lnTo>
                <a:lnTo>
                  <a:pt x="303942" y="32778"/>
                </a:lnTo>
                <a:lnTo>
                  <a:pt x="324143" y="29067"/>
                </a:lnTo>
                <a:lnTo>
                  <a:pt x="322139" y="19945"/>
                </a:lnTo>
                <a:lnTo>
                  <a:pt x="320228" y="17007"/>
                </a:lnTo>
                <a:close/>
              </a:path>
              <a:path w="494029" h="102870">
                <a:moveTo>
                  <a:pt x="175950" y="28912"/>
                </a:moveTo>
                <a:lnTo>
                  <a:pt x="156674" y="28912"/>
                </a:lnTo>
                <a:lnTo>
                  <a:pt x="156702" y="81328"/>
                </a:lnTo>
                <a:lnTo>
                  <a:pt x="176104" y="102355"/>
                </a:lnTo>
                <a:lnTo>
                  <a:pt x="185820" y="102355"/>
                </a:lnTo>
                <a:lnTo>
                  <a:pt x="190291" y="101273"/>
                </a:lnTo>
                <a:lnTo>
                  <a:pt x="198927" y="96944"/>
                </a:lnTo>
                <a:lnTo>
                  <a:pt x="202474" y="93851"/>
                </a:lnTo>
                <a:lnTo>
                  <a:pt x="205096" y="90140"/>
                </a:lnTo>
                <a:lnTo>
                  <a:pt x="223137" y="90140"/>
                </a:lnTo>
                <a:lnTo>
                  <a:pt x="223137" y="87976"/>
                </a:lnTo>
                <a:lnTo>
                  <a:pt x="185202" y="87976"/>
                </a:lnTo>
                <a:lnTo>
                  <a:pt x="182890" y="87203"/>
                </a:lnTo>
                <a:lnTo>
                  <a:pt x="175950" y="72050"/>
                </a:lnTo>
                <a:lnTo>
                  <a:pt x="175950" y="28912"/>
                </a:lnTo>
                <a:close/>
              </a:path>
              <a:path w="494029" h="102870">
                <a:moveTo>
                  <a:pt x="223137" y="90140"/>
                </a:moveTo>
                <a:lnTo>
                  <a:pt x="205096" y="90140"/>
                </a:lnTo>
                <a:lnTo>
                  <a:pt x="205096" y="100810"/>
                </a:lnTo>
                <a:lnTo>
                  <a:pt x="223137" y="100810"/>
                </a:lnTo>
                <a:lnTo>
                  <a:pt x="223137" y="90140"/>
                </a:lnTo>
                <a:close/>
              </a:path>
              <a:path w="494029" h="102870">
                <a:moveTo>
                  <a:pt x="223137" y="28912"/>
                </a:moveTo>
                <a:lnTo>
                  <a:pt x="203708" y="28912"/>
                </a:lnTo>
                <a:lnTo>
                  <a:pt x="203708" y="69576"/>
                </a:lnTo>
                <a:lnTo>
                  <a:pt x="203245" y="76070"/>
                </a:lnTo>
                <a:lnTo>
                  <a:pt x="191371" y="87976"/>
                </a:lnTo>
                <a:lnTo>
                  <a:pt x="223137" y="87976"/>
                </a:lnTo>
                <a:lnTo>
                  <a:pt x="223137" y="28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4455" rIns="0" bIns="0" rtlCol="0" vert="horz">
            <a:spAutoFit/>
          </a:bodyPr>
          <a:lstStyle/>
          <a:p>
            <a:pPr marL="12065" marR="5080">
              <a:lnSpc>
                <a:spcPts val="3290"/>
              </a:lnSpc>
              <a:spcBef>
                <a:spcPts val="665"/>
              </a:spcBef>
            </a:pPr>
            <a:r>
              <a:rPr dirty="0" spc="-150"/>
              <a:t>Online</a:t>
            </a:r>
            <a:r>
              <a:rPr dirty="0" spc="-409"/>
              <a:t> </a:t>
            </a:r>
            <a:r>
              <a:rPr dirty="0" spc="-114"/>
              <a:t>fully</a:t>
            </a:r>
            <a:r>
              <a:rPr dirty="0" spc="-405"/>
              <a:t> </a:t>
            </a:r>
            <a:r>
              <a:rPr dirty="0" spc="-185"/>
              <a:t>entrenched</a:t>
            </a:r>
            <a:r>
              <a:rPr dirty="0" spc="-409"/>
              <a:t> </a:t>
            </a:r>
            <a:r>
              <a:rPr dirty="0" spc="-310"/>
              <a:t>as</a:t>
            </a:r>
            <a:r>
              <a:rPr dirty="0" spc="-409"/>
              <a:t> </a:t>
            </a:r>
            <a:r>
              <a:rPr dirty="0" spc="-185"/>
              <a:t>leader</a:t>
            </a:r>
            <a:r>
              <a:rPr dirty="0" spc="-400"/>
              <a:t> </a:t>
            </a:r>
            <a:r>
              <a:rPr dirty="0" spc="-25"/>
              <a:t>in </a:t>
            </a:r>
            <a:r>
              <a:rPr dirty="0" spc="-165"/>
              <a:t>advertising</a:t>
            </a:r>
            <a:r>
              <a:rPr dirty="0" spc="-365"/>
              <a:t> </a:t>
            </a:r>
            <a:r>
              <a:rPr dirty="0" spc="-70"/>
              <a:t>attention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537216" y="1827276"/>
            <a:ext cx="738124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Online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outranks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TV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as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advertising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channel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Lucida Sans"/>
                <a:cs typeface="Lucida Sans"/>
              </a:rPr>
              <a:t>that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grabs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attention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consumers.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37216" y="6203696"/>
            <a:ext cx="73082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Datasets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accessed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–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YouGov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Profiles+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GB: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0">
                <a:solidFill>
                  <a:srgbClr val="FFFFFF"/>
                </a:solidFill>
                <a:latin typeface="Lucida Sans"/>
                <a:cs typeface="Lucida Sans"/>
              </a:rPr>
              <a:t>31,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2023,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60">
                <a:solidFill>
                  <a:srgbClr val="FFFFFF"/>
                </a:solidFill>
                <a:latin typeface="Lucida Sans"/>
                <a:cs typeface="Lucida Sans"/>
              </a:rPr>
              <a:t>25,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55">
                <a:solidFill>
                  <a:srgbClr val="FFFFFF"/>
                </a:solidFill>
                <a:latin typeface="Lucida Sans"/>
                <a:cs typeface="Lucida Sans"/>
              </a:rPr>
              <a:t>2022,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26,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80">
                <a:solidFill>
                  <a:srgbClr val="FFFFFF"/>
                </a:solidFill>
                <a:latin typeface="Lucida Sans"/>
                <a:cs typeface="Lucida Sans"/>
              </a:rPr>
              <a:t>2021,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75">
                <a:solidFill>
                  <a:srgbClr val="FFFFFF"/>
                </a:solidFill>
                <a:latin typeface="Lucida Sans"/>
                <a:cs typeface="Lucida Sans"/>
              </a:rPr>
              <a:t>27,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2020. 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(N&gt;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8,000)</a:t>
            </a:r>
            <a:endParaRPr sz="900">
              <a:latin typeface="Lucida Sans"/>
              <a:cs typeface="Lucida Sans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298704" y="2151887"/>
            <a:ext cx="11595100" cy="4023360"/>
            <a:chOff x="298704" y="2151887"/>
            <a:chExt cx="11595100" cy="4023360"/>
          </a:xfrm>
        </p:grpSpPr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8704" y="2151887"/>
              <a:ext cx="11594592" cy="402336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539750" y="2318603"/>
              <a:ext cx="11112500" cy="3692525"/>
            </a:xfrm>
            <a:custGeom>
              <a:avLst/>
              <a:gdLst/>
              <a:ahLst/>
              <a:cxnLst/>
              <a:rect l="l" t="t" r="r" b="b"/>
              <a:pathLst>
                <a:path w="11112500" h="3692525">
                  <a:moveTo>
                    <a:pt x="10969097" y="0"/>
                  </a:moveTo>
                  <a:lnTo>
                    <a:pt x="143402" y="0"/>
                  </a:lnTo>
                  <a:lnTo>
                    <a:pt x="98076" y="7310"/>
                  </a:lnTo>
                  <a:lnTo>
                    <a:pt x="58710" y="27668"/>
                  </a:lnTo>
                  <a:lnTo>
                    <a:pt x="27668" y="58711"/>
                  </a:lnTo>
                  <a:lnTo>
                    <a:pt x="7310" y="98076"/>
                  </a:lnTo>
                  <a:lnTo>
                    <a:pt x="0" y="143403"/>
                  </a:lnTo>
                  <a:lnTo>
                    <a:pt x="0" y="3548826"/>
                  </a:lnTo>
                  <a:lnTo>
                    <a:pt x="7310" y="3594152"/>
                  </a:lnTo>
                  <a:lnTo>
                    <a:pt x="27668" y="3633518"/>
                  </a:lnTo>
                  <a:lnTo>
                    <a:pt x="58710" y="3664560"/>
                  </a:lnTo>
                  <a:lnTo>
                    <a:pt x="98076" y="3684918"/>
                  </a:lnTo>
                  <a:lnTo>
                    <a:pt x="143402" y="3692229"/>
                  </a:lnTo>
                  <a:lnTo>
                    <a:pt x="10969097" y="3692229"/>
                  </a:lnTo>
                  <a:lnTo>
                    <a:pt x="11014423" y="3684918"/>
                  </a:lnTo>
                  <a:lnTo>
                    <a:pt x="11053789" y="3664560"/>
                  </a:lnTo>
                  <a:lnTo>
                    <a:pt x="11084831" y="3633518"/>
                  </a:lnTo>
                  <a:lnTo>
                    <a:pt x="11105189" y="3594152"/>
                  </a:lnTo>
                  <a:lnTo>
                    <a:pt x="11112500" y="3548826"/>
                  </a:lnTo>
                  <a:lnTo>
                    <a:pt x="11112500" y="143403"/>
                  </a:lnTo>
                  <a:lnTo>
                    <a:pt x="11105189" y="98076"/>
                  </a:lnTo>
                  <a:lnTo>
                    <a:pt x="11084831" y="58711"/>
                  </a:lnTo>
                  <a:lnTo>
                    <a:pt x="11053789" y="27668"/>
                  </a:lnTo>
                  <a:lnTo>
                    <a:pt x="11014423" y="7310"/>
                  </a:lnTo>
                  <a:lnTo>
                    <a:pt x="109690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955046" y="5326378"/>
              <a:ext cx="9753600" cy="0"/>
            </a:xfrm>
            <a:custGeom>
              <a:avLst/>
              <a:gdLst/>
              <a:ahLst/>
              <a:cxnLst/>
              <a:rect l="l" t="t" r="r" b="b"/>
              <a:pathLst>
                <a:path w="9753600" h="0">
                  <a:moveTo>
                    <a:pt x="0" y="0"/>
                  </a:moveTo>
                  <a:lnTo>
                    <a:pt x="9753189" y="1"/>
                  </a:lnTo>
                </a:path>
              </a:pathLst>
            </a:custGeom>
            <a:ln w="9525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174195" y="3366165"/>
              <a:ext cx="7315200" cy="1400175"/>
            </a:xfrm>
            <a:custGeom>
              <a:avLst/>
              <a:gdLst/>
              <a:ahLst/>
              <a:cxnLst/>
              <a:rect l="l" t="t" r="r" b="b"/>
              <a:pathLst>
                <a:path w="7315200" h="1400175">
                  <a:moveTo>
                    <a:pt x="0" y="1400152"/>
                  </a:moveTo>
                  <a:lnTo>
                    <a:pt x="2437428" y="1120490"/>
                  </a:lnTo>
                  <a:lnTo>
                    <a:pt x="4875828" y="1400152"/>
                  </a:lnTo>
                  <a:lnTo>
                    <a:pt x="7314891" y="0"/>
                  </a:lnTo>
                </a:path>
              </a:pathLst>
            </a:custGeom>
            <a:ln w="28575">
              <a:solidFill>
                <a:srgbClr val="FF412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2174195" y="3646196"/>
              <a:ext cx="7315200" cy="1120140"/>
            </a:xfrm>
            <a:custGeom>
              <a:avLst/>
              <a:gdLst/>
              <a:ahLst/>
              <a:cxnLst/>
              <a:rect l="l" t="t" r="r" b="b"/>
              <a:pathLst>
                <a:path w="7315200" h="1120139">
                  <a:moveTo>
                    <a:pt x="0" y="0"/>
                  </a:moveTo>
                  <a:lnTo>
                    <a:pt x="2437428" y="0"/>
                  </a:lnTo>
                  <a:lnTo>
                    <a:pt x="4875828" y="1120121"/>
                  </a:lnTo>
                  <a:lnTo>
                    <a:pt x="7314891" y="1120121"/>
                  </a:lnTo>
                </a:path>
              </a:pathLst>
            </a:custGeom>
            <a:ln w="28575">
              <a:solidFill>
                <a:srgbClr val="9F2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527050" y="470407"/>
            <a:ext cx="19653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2795" algn="l"/>
              </a:tabLst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029352" y="4498848"/>
            <a:ext cx="2901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55">
                <a:latin typeface="Arial Black"/>
                <a:cs typeface="Arial Black"/>
              </a:rPr>
              <a:t>21%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4456123" y="4218432"/>
            <a:ext cx="3130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95">
                <a:latin typeface="Arial Black"/>
                <a:cs typeface="Arial Black"/>
              </a:rPr>
              <a:t>22%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9328591" y="3096767"/>
            <a:ext cx="3213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latin typeface="Arial Black"/>
                <a:cs typeface="Arial Black"/>
              </a:rPr>
              <a:t>26%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016715" y="3377184"/>
            <a:ext cx="3155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0">
                <a:latin typeface="Arial Black"/>
                <a:cs typeface="Arial Black"/>
              </a:rPr>
              <a:t>25%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4455012" y="3377184"/>
            <a:ext cx="3155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0">
                <a:latin typeface="Arial Black"/>
                <a:cs typeface="Arial Black"/>
              </a:rPr>
              <a:t>25%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6905946" y="4498848"/>
            <a:ext cx="2901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55">
                <a:latin typeface="Arial Black"/>
                <a:cs typeface="Arial Black"/>
              </a:rPr>
              <a:t>21%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9344243" y="4498848"/>
            <a:ext cx="2901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55">
                <a:latin typeface="Arial Black"/>
                <a:cs typeface="Arial Black"/>
              </a:rPr>
              <a:t>21%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988965" y="5364479"/>
            <a:ext cx="37401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0">
                <a:latin typeface="Lucida Sans"/>
                <a:cs typeface="Lucida Sans"/>
              </a:rPr>
              <a:t>2020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4446948" y="5364479"/>
            <a:ext cx="3340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0">
                <a:latin typeface="Lucida Sans"/>
                <a:cs typeface="Lucida Sans"/>
              </a:rPr>
              <a:t>2021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9309223" y="5364479"/>
            <a:ext cx="3632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0">
                <a:latin typeface="Lucida Sans"/>
                <a:cs typeface="Lucida Sans"/>
              </a:rPr>
              <a:t>2023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3446783" y="2490723"/>
            <a:ext cx="496570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10">
                <a:latin typeface="Arial Black"/>
                <a:cs typeface="Arial Black"/>
              </a:rPr>
              <a:t>Main</a:t>
            </a:r>
            <a:r>
              <a:rPr dirty="0" sz="1600" spc="-135">
                <a:latin typeface="Arial Black"/>
                <a:cs typeface="Arial Black"/>
              </a:rPr>
              <a:t> </a:t>
            </a:r>
            <a:r>
              <a:rPr dirty="0" sz="1600" spc="-110">
                <a:latin typeface="Arial Black"/>
                <a:cs typeface="Arial Black"/>
              </a:rPr>
              <a:t>advertising</a:t>
            </a:r>
            <a:r>
              <a:rPr dirty="0" sz="1600" spc="-135">
                <a:latin typeface="Arial Black"/>
                <a:cs typeface="Arial Black"/>
              </a:rPr>
              <a:t> </a:t>
            </a:r>
            <a:r>
              <a:rPr dirty="0" sz="1600" spc="-120">
                <a:latin typeface="Arial Black"/>
                <a:cs typeface="Arial Black"/>
              </a:rPr>
              <a:t>channel</a:t>
            </a:r>
            <a:r>
              <a:rPr dirty="0" sz="1600" spc="-130">
                <a:latin typeface="Arial Black"/>
                <a:cs typeface="Arial Black"/>
              </a:rPr>
              <a:t> that</a:t>
            </a:r>
            <a:r>
              <a:rPr dirty="0" sz="1600" spc="-135">
                <a:latin typeface="Arial Black"/>
                <a:cs typeface="Arial Black"/>
              </a:rPr>
              <a:t> </a:t>
            </a:r>
            <a:r>
              <a:rPr dirty="0" sz="1600" spc="-114">
                <a:latin typeface="Arial Black"/>
                <a:cs typeface="Arial Black"/>
              </a:rPr>
              <a:t>grabs</a:t>
            </a:r>
            <a:r>
              <a:rPr dirty="0" sz="1600" spc="-130">
                <a:latin typeface="Arial Black"/>
                <a:cs typeface="Arial Black"/>
              </a:rPr>
              <a:t> </a:t>
            </a:r>
            <a:r>
              <a:rPr dirty="0" sz="1600" spc="-85">
                <a:latin typeface="Arial Black"/>
                <a:cs typeface="Arial Black"/>
              </a:rPr>
              <a:t>your</a:t>
            </a:r>
            <a:r>
              <a:rPr dirty="0" sz="1600" spc="-135">
                <a:latin typeface="Arial Black"/>
                <a:cs typeface="Arial Black"/>
              </a:rPr>
              <a:t> </a:t>
            </a:r>
            <a:r>
              <a:rPr dirty="0" sz="1600" spc="-75">
                <a:latin typeface="Arial Black"/>
                <a:cs typeface="Arial Black"/>
              </a:rPr>
              <a:t>attention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5325474" y="5747763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 h="0">
                <a:moveTo>
                  <a:pt x="0" y="0"/>
                </a:moveTo>
                <a:lnTo>
                  <a:pt x="243840" y="1"/>
                </a:lnTo>
              </a:path>
            </a:pathLst>
          </a:custGeom>
          <a:ln w="28575">
            <a:solidFill>
              <a:srgbClr val="FF412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/>
          <p:nvPr/>
        </p:nvSpPr>
        <p:spPr>
          <a:xfrm>
            <a:off x="5582330" y="5635752"/>
            <a:ext cx="461009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Lucida Sans"/>
                <a:cs typeface="Lucida Sans"/>
              </a:rPr>
              <a:t>Online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6320706" y="5747763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 h="0">
                <a:moveTo>
                  <a:pt x="0" y="0"/>
                </a:moveTo>
                <a:lnTo>
                  <a:pt x="243840" y="1"/>
                </a:lnTo>
              </a:path>
            </a:pathLst>
          </a:custGeom>
          <a:ln w="28575">
            <a:solidFill>
              <a:srgbClr val="9F29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 txBox="1"/>
          <p:nvPr/>
        </p:nvSpPr>
        <p:spPr>
          <a:xfrm>
            <a:off x="6577562" y="5364479"/>
            <a:ext cx="715010" cy="46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67310">
              <a:lnSpc>
                <a:spcPct val="100000"/>
              </a:lnSpc>
              <a:spcBef>
                <a:spcPts val="100"/>
              </a:spcBef>
            </a:pPr>
            <a:r>
              <a:rPr dirty="0" sz="1100" spc="-20">
                <a:latin typeface="Lucida Sans"/>
                <a:cs typeface="Lucida Sans"/>
              </a:rPr>
              <a:t>2022</a:t>
            </a:r>
            <a:endParaRPr sz="1100">
              <a:latin typeface="Lucida Sans"/>
              <a:cs typeface="Lucida Sans"/>
            </a:endParaRPr>
          </a:p>
          <a:p>
            <a:pPr algn="r" marR="5080">
              <a:lnSpc>
                <a:spcPct val="100000"/>
              </a:lnSpc>
              <a:spcBef>
                <a:spcPts val="815"/>
              </a:spcBef>
            </a:pPr>
            <a:r>
              <a:rPr dirty="0" sz="1100" spc="-60">
                <a:latin typeface="Lucida Sans"/>
                <a:cs typeface="Lucida Sans"/>
              </a:rPr>
              <a:t>TV</a:t>
            </a:r>
            <a:r>
              <a:rPr dirty="0" sz="1100" spc="-70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adverts</a:t>
            </a:r>
            <a:endParaRPr sz="1100">
              <a:latin typeface="Lucida Sans"/>
              <a:cs typeface="Lucida Sans"/>
            </a:endParaRPr>
          </a:p>
        </p:txBody>
      </p:sp>
      <p:pic>
        <p:nvPicPr>
          <p:cNvPr id="30" name="object 3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04564" y="1351721"/>
            <a:ext cx="2587435" cy="550627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157043" y="491597"/>
            <a:ext cx="494030" cy="102870"/>
          </a:xfrm>
          <a:custGeom>
            <a:avLst/>
            <a:gdLst/>
            <a:ahLst/>
            <a:cxnLst/>
            <a:rect l="l" t="t" r="r" b="b"/>
            <a:pathLst>
              <a:path w="494029" h="102870">
                <a:moveTo>
                  <a:pt x="485289" y="5875"/>
                </a:moveTo>
                <a:lnTo>
                  <a:pt x="482051" y="5875"/>
                </a:lnTo>
                <a:lnTo>
                  <a:pt x="480509" y="6339"/>
                </a:lnTo>
                <a:lnTo>
                  <a:pt x="478967" y="7112"/>
                </a:lnTo>
                <a:lnTo>
                  <a:pt x="477271" y="7885"/>
                </a:lnTo>
                <a:lnTo>
                  <a:pt x="476037" y="9122"/>
                </a:lnTo>
                <a:lnTo>
                  <a:pt x="475267" y="10667"/>
                </a:lnTo>
                <a:lnTo>
                  <a:pt x="474341" y="12214"/>
                </a:lnTo>
                <a:lnTo>
                  <a:pt x="473878" y="13760"/>
                </a:lnTo>
                <a:lnTo>
                  <a:pt x="473878" y="17162"/>
                </a:lnTo>
                <a:lnTo>
                  <a:pt x="474341" y="18708"/>
                </a:lnTo>
                <a:lnTo>
                  <a:pt x="475267" y="20255"/>
                </a:lnTo>
                <a:lnTo>
                  <a:pt x="476037" y="21800"/>
                </a:lnTo>
                <a:lnTo>
                  <a:pt x="477271" y="23037"/>
                </a:lnTo>
                <a:lnTo>
                  <a:pt x="478814" y="23811"/>
                </a:lnTo>
                <a:lnTo>
                  <a:pt x="480355" y="24738"/>
                </a:lnTo>
                <a:lnTo>
                  <a:pt x="482051" y="25048"/>
                </a:lnTo>
                <a:lnTo>
                  <a:pt x="485444" y="25048"/>
                </a:lnTo>
                <a:lnTo>
                  <a:pt x="486986" y="24738"/>
                </a:lnTo>
                <a:lnTo>
                  <a:pt x="488528" y="23811"/>
                </a:lnTo>
                <a:lnTo>
                  <a:pt x="489146" y="23501"/>
                </a:lnTo>
                <a:lnTo>
                  <a:pt x="482359" y="23501"/>
                </a:lnTo>
                <a:lnTo>
                  <a:pt x="480973" y="23192"/>
                </a:lnTo>
                <a:lnTo>
                  <a:pt x="479585" y="22419"/>
                </a:lnTo>
                <a:lnTo>
                  <a:pt x="478350" y="21800"/>
                </a:lnTo>
                <a:lnTo>
                  <a:pt x="477271" y="20718"/>
                </a:lnTo>
                <a:lnTo>
                  <a:pt x="476655" y="19481"/>
                </a:lnTo>
                <a:lnTo>
                  <a:pt x="475884" y="18244"/>
                </a:lnTo>
                <a:lnTo>
                  <a:pt x="475644" y="17162"/>
                </a:lnTo>
                <a:lnTo>
                  <a:pt x="475652" y="13760"/>
                </a:lnTo>
                <a:lnTo>
                  <a:pt x="475884" y="12833"/>
                </a:lnTo>
                <a:lnTo>
                  <a:pt x="482359" y="7421"/>
                </a:lnTo>
                <a:lnTo>
                  <a:pt x="489145" y="7421"/>
                </a:lnTo>
                <a:lnTo>
                  <a:pt x="486986" y="6339"/>
                </a:lnTo>
                <a:lnTo>
                  <a:pt x="485289" y="5875"/>
                </a:lnTo>
                <a:close/>
              </a:path>
              <a:path w="494029" h="102870">
                <a:moveTo>
                  <a:pt x="489145" y="7421"/>
                </a:moveTo>
                <a:lnTo>
                  <a:pt x="484982" y="7421"/>
                </a:lnTo>
                <a:lnTo>
                  <a:pt x="486369" y="7885"/>
                </a:lnTo>
                <a:lnTo>
                  <a:pt x="487757" y="8503"/>
                </a:lnTo>
                <a:lnTo>
                  <a:pt x="488991" y="9277"/>
                </a:lnTo>
                <a:lnTo>
                  <a:pt x="490070" y="10204"/>
                </a:lnTo>
                <a:lnTo>
                  <a:pt x="490687" y="11441"/>
                </a:lnTo>
                <a:lnTo>
                  <a:pt x="491458" y="12833"/>
                </a:lnTo>
                <a:lnTo>
                  <a:pt x="491805" y="13760"/>
                </a:lnTo>
                <a:lnTo>
                  <a:pt x="491818" y="17162"/>
                </a:lnTo>
                <a:lnTo>
                  <a:pt x="491458" y="18244"/>
                </a:lnTo>
                <a:lnTo>
                  <a:pt x="490687" y="19481"/>
                </a:lnTo>
                <a:lnTo>
                  <a:pt x="490070" y="20718"/>
                </a:lnTo>
                <a:lnTo>
                  <a:pt x="488991" y="21800"/>
                </a:lnTo>
                <a:lnTo>
                  <a:pt x="487757" y="22419"/>
                </a:lnTo>
                <a:lnTo>
                  <a:pt x="486524" y="23192"/>
                </a:lnTo>
                <a:lnTo>
                  <a:pt x="485136" y="23501"/>
                </a:lnTo>
                <a:lnTo>
                  <a:pt x="489146" y="23501"/>
                </a:lnTo>
                <a:lnTo>
                  <a:pt x="493463" y="17162"/>
                </a:lnTo>
                <a:lnTo>
                  <a:pt x="493463" y="13760"/>
                </a:lnTo>
                <a:lnTo>
                  <a:pt x="493001" y="12214"/>
                </a:lnTo>
                <a:lnTo>
                  <a:pt x="491998" y="10514"/>
                </a:lnTo>
                <a:lnTo>
                  <a:pt x="491304" y="9122"/>
                </a:lnTo>
                <a:lnTo>
                  <a:pt x="490070" y="7885"/>
                </a:lnTo>
                <a:lnTo>
                  <a:pt x="489145" y="7421"/>
                </a:lnTo>
                <a:close/>
              </a:path>
              <a:path w="494029" h="102870">
                <a:moveTo>
                  <a:pt x="485136" y="10514"/>
                </a:moveTo>
                <a:lnTo>
                  <a:pt x="479430" y="10514"/>
                </a:lnTo>
                <a:lnTo>
                  <a:pt x="479430" y="20873"/>
                </a:lnTo>
                <a:lnTo>
                  <a:pt x="481126" y="20873"/>
                </a:lnTo>
                <a:lnTo>
                  <a:pt x="481126" y="16389"/>
                </a:lnTo>
                <a:lnTo>
                  <a:pt x="484828" y="16389"/>
                </a:lnTo>
                <a:lnTo>
                  <a:pt x="484518" y="16234"/>
                </a:lnTo>
                <a:lnTo>
                  <a:pt x="485444" y="16079"/>
                </a:lnTo>
                <a:lnTo>
                  <a:pt x="486215" y="15770"/>
                </a:lnTo>
                <a:lnTo>
                  <a:pt x="486987" y="14997"/>
                </a:lnTo>
                <a:lnTo>
                  <a:pt x="481126" y="14997"/>
                </a:lnTo>
                <a:lnTo>
                  <a:pt x="481126" y="11904"/>
                </a:lnTo>
                <a:lnTo>
                  <a:pt x="487089" y="11904"/>
                </a:lnTo>
                <a:lnTo>
                  <a:pt x="486677" y="11286"/>
                </a:lnTo>
                <a:lnTo>
                  <a:pt x="485753" y="10667"/>
                </a:lnTo>
                <a:lnTo>
                  <a:pt x="485136" y="10514"/>
                </a:lnTo>
                <a:close/>
              </a:path>
              <a:path w="494029" h="102870">
                <a:moveTo>
                  <a:pt x="484828" y="16389"/>
                </a:moveTo>
                <a:lnTo>
                  <a:pt x="482668" y="16389"/>
                </a:lnTo>
                <a:lnTo>
                  <a:pt x="483130" y="16544"/>
                </a:lnTo>
                <a:lnTo>
                  <a:pt x="483439" y="16852"/>
                </a:lnTo>
                <a:lnTo>
                  <a:pt x="483903" y="17162"/>
                </a:lnTo>
                <a:lnTo>
                  <a:pt x="484518" y="17934"/>
                </a:lnTo>
                <a:lnTo>
                  <a:pt x="485289" y="19171"/>
                </a:lnTo>
                <a:lnTo>
                  <a:pt x="486215" y="20873"/>
                </a:lnTo>
                <a:lnTo>
                  <a:pt x="488219" y="20873"/>
                </a:lnTo>
                <a:lnTo>
                  <a:pt x="486898" y="18708"/>
                </a:lnTo>
                <a:lnTo>
                  <a:pt x="486369" y="17781"/>
                </a:lnTo>
                <a:lnTo>
                  <a:pt x="485753" y="17162"/>
                </a:lnTo>
                <a:lnTo>
                  <a:pt x="485444" y="16697"/>
                </a:lnTo>
                <a:lnTo>
                  <a:pt x="484828" y="16389"/>
                </a:lnTo>
                <a:close/>
              </a:path>
              <a:path w="494029" h="102870">
                <a:moveTo>
                  <a:pt x="487089" y="11904"/>
                </a:moveTo>
                <a:lnTo>
                  <a:pt x="484365" y="11904"/>
                </a:lnTo>
                <a:lnTo>
                  <a:pt x="485289" y="12369"/>
                </a:lnTo>
                <a:lnTo>
                  <a:pt x="485444" y="12523"/>
                </a:lnTo>
                <a:lnTo>
                  <a:pt x="485599" y="12833"/>
                </a:lnTo>
                <a:lnTo>
                  <a:pt x="485675" y="14070"/>
                </a:lnTo>
                <a:lnTo>
                  <a:pt x="485598" y="14225"/>
                </a:lnTo>
                <a:lnTo>
                  <a:pt x="485136" y="14533"/>
                </a:lnTo>
                <a:lnTo>
                  <a:pt x="484827" y="14843"/>
                </a:lnTo>
                <a:lnTo>
                  <a:pt x="484210" y="14997"/>
                </a:lnTo>
                <a:lnTo>
                  <a:pt x="486987" y="14997"/>
                </a:lnTo>
                <a:lnTo>
                  <a:pt x="487295" y="14688"/>
                </a:lnTo>
                <a:lnTo>
                  <a:pt x="487410" y="14225"/>
                </a:lnTo>
                <a:lnTo>
                  <a:pt x="487295" y="12214"/>
                </a:lnTo>
                <a:lnTo>
                  <a:pt x="487089" y="11904"/>
                </a:lnTo>
                <a:close/>
              </a:path>
              <a:path w="494029" h="102870">
                <a:moveTo>
                  <a:pt x="368710" y="27367"/>
                </a:moveTo>
                <a:lnTo>
                  <a:pt x="361462" y="27367"/>
                </a:lnTo>
                <a:lnTo>
                  <a:pt x="354985" y="28912"/>
                </a:lnTo>
                <a:lnTo>
                  <a:pt x="343574" y="35097"/>
                </a:lnTo>
                <a:lnTo>
                  <a:pt x="338947" y="39582"/>
                </a:lnTo>
                <a:lnTo>
                  <a:pt x="335864" y="45457"/>
                </a:lnTo>
                <a:lnTo>
                  <a:pt x="332625" y="51487"/>
                </a:lnTo>
                <a:lnTo>
                  <a:pt x="331227" y="56949"/>
                </a:lnTo>
                <a:lnTo>
                  <a:pt x="331177" y="72487"/>
                </a:lnTo>
                <a:lnTo>
                  <a:pt x="332625" y="79162"/>
                </a:lnTo>
                <a:lnTo>
                  <a:pt x="335947" y="85039"/>
                </a:lnTo>
                <a:lnTo>
                  <a:pt x="338947" y="90605"/>
                </a:lnTo>
                <a:lnTo>
                  <a:pt x="343574" y="94933"/>
                </a:lnTo>
                <a:lnTo>
                  <a:pt x="349742" y="98026"/>
                </a:lnTo>
                <a:lnTo>
                  <a:pt x="355756" y="100963"/>
                </a:lnTo>
                <a:lnTo>
                  <a:pt x="362078" y="102355"/>
                </a:lnTo>
                <a:lnTo>
                  <a:pt x="368863" y="102355"/>
                </a:lnTo>
                <a:lnTo>
                  <a:pt x="399620" y="86894"/>
                </a:lnTo>
                <a:lnTo>
                  <a:pt x="363774" y="86894"/>
                </a:lnTo>
                <a:lnTo>
                  <a:pt x="359456" y="85039"/>
                </a:lnTo>
                <a:lnTo>
                  <a:pt x="356064" y="81328"/>
                </a:lnTo>
                <a:lnTo>
                  <a:pt x="352672" y="77462"/>
                </a:lnTo>
                <a:lnTo>
                  <a:pt x="350975" y="72050"/>
                </a:lnTo>
                <a:lnTo>
                  <a:pt x="351070" y="57517"/>
                </a:lnTo>
                <a:lnTo>
                  <a:pt x="352672" y="52260"/>
                </a:lnTo>
                <a:lnTo>
                  <a:pt x="356064" y="48549"/>
                </a:lnTo>
                <a:lnTo>
                  <a:pt x="359456" y="44683"/>
                </a:lnTo>
                <a:lnTo>
                  <a:pt x="363774" y="42828"/>
                </a:lnTo>
                <a:lnTo>
                  <a:pt x="399883" y="42828"/>
                </a:lnTo>
                <a:lnTo>
                  <a:pt x="395850" y="37881"/>
                </a:lnTo>
                <a:lnTo>
                  <a:pt x="390156" y="33303"/>
                </a:lnTo>
                <a:lnTo>
                  <a:pt x="383726" y="30015"/>
                </a:lnTo>
                <a:lnTo>
                  <a:pt x="376572" y="28031"/>
                </a:lnTo>
                <a:lnTo>
                  <a:pt x="368710" y="27367"/>
                </a:lnTo>
                <a:close/>
              </a:path>
              <a:path w="494029" h="102870">
                <a:moveTo>
                  <a:pt x="423915" y="28912"/>
                </a:moveTo>
                <a:lnTo>
                  <a:pt x="403715" y="28912"/>
                </a:lnTo>
                <a:lnTo>
                  <a:pt x="433167" y="100810"/>
                </a:lnTo>
                <a:lnTo>
                  <a:pt x="450439" y="100810"/>
                </a:lnTo>
                <a:lnTo>
                  <a:pt x="459667" y="77925"/>
                </a:lnTo>
                <a:lnTo>
                  <a:pt x="441650" y="77925"/>
                </a:lnTo>
                <a:lnTo>
                  <a:pt x="437794" y="65712"/>
                </a:lnTo>
                <a:lnTo>
                  <a:pt x="423915" y="28912"/>
                </a:lnTo>
                <a:close/>
              </a:path>
              <a:path w="494029" h="102870">
                <a:moveTo>
                  <a:pt x="399883" y="42828"/>
                </a:moveTo>
                <a:lnTo>
                  <a:pt x="373799" y="42828"/>
                </a:lnTo>
                <a:lnTo>
                  <a:pt x="377962" y="44683"/>
                </a:lnTo>
                <a:lnTo>
                  <a:pt x="381354" y="48549"/>
                </a:lnTo>
                <a:lnTo>
                  <a:pt x="384747" y="52260"/>
                </a:lnTo>
                <a:lnTo>
                  <a:pt x="386545" y="57517"/>
                </a:lnTo>
                <a:lnTo>
                  <a:pt x="386546" y="72050"/>
                </a:lnTo>
                <a:lnTo>
                  <a:pt x="384747" y="77462"/>
                </a:lnTo>
                <a:lnTo>
                  <a:pt x="381354" y="81328"/>
                </a:lnTo>
                <a:lnTo>
                  <a:pt x="377962" y="85039"/>
                </a:lnTo>
                <a:lnTo>
                  <a:pt x="373799" y="86894"/>
                </a:lnTo>
                <a:lnTo>
                  <a:pt x="399620" y="86894"/>
                </a:lnTo>
                <a:lnTo>
                  <a:pt x="406272" y="63856"/>
                </a:lnTo>
                <a:lnTo>
                  <a:pt x="405695" y="56949"/>
                </a:lnTo>
                <a:lnTo>
                  <a:pt x="403753" y="49921"/>
                </a:lnTo>
                <a:lnTo>
                  <a:pt x="400481" y="43561"/>
                </a:lnTo>
                <a:lnTo>
                  <a:pt x="399883" y="42828"/>
                </a:lnTo>
                <a:close/>
              </a:path>
              <a:path w="494029" h="102870">
                <a:moveTo>
                  <a:pt x="479430" y="28912"/>
                </a:moveTo>
                <a:lnTo>
                  <a:pt x="459691" y="28912"/>
                </a:lnTo>
                <a:lnTo>
                  <a:pt x="445813" y="65712"/>
                </a:lnTo>
                <a:lnTo>
                  <a:pt x="444271" y="69731"/>
                </a:lnTo>
                <a:lnTo>
                  <a:pt x="442729" y="74679"/>
                </a:lnTo>
                <a:lnTo>
                  <a:pt x="441650" y="77925"/>
                </a:lnTo>
                <a:lnTo>
                  <a:pt x="459667" y="77925"/>
                </a:lnTo>
                <a:lnTo>
                  <a:pt x="479430" y="28912"/>
                </a:lnTo>
                <a:close/>
              </a:path>
              <a:path w="494029" h="102870">
                <a:moveTo>
                  <a:pt x="112726" y="27367"/>
                </a:moveTo>
                <a:lnTo>
                  <a:pt x="105632" y="27367"/>
                </a:lnTo>
                <a:lnTo>
                  <a:pt x="99155" y="28912"/>
                </a:lnTo>
                <a:lnTo>
                  <a:pt x="75348" y="72487"/>
                </a:lnTo>
                <a:lnTo>
                  <a:pt x="76795" y="79162"/>
                </a:lnTo>
                <a:lnTo>
                  <a:pt x="106249" y="102355"/>
                </a:lnTo>
                <a:lnTo>
                  <a:pt x="112880" y="102355"/>
                </a:lnTo>
                <a:lnTo>
                  <a:pt x="143712" y="86894"/>
                </a:lnTo>
                <a:lnTo>
                  <a:pt x="107791" y="86894"/>
                </a:lnTo>
                <a:lnTo>
                  <a:pt x="103473" y="85039"/>
                </a:lnTo>
                <a:lnTo>
                  <a:pt x="100081" y="81328"/>
                </a:lnTo>
                <a:lnTo>
                  <a:pt x="96688" y="77462"/>
                </a:lnTo>
                <a:lnTo>
                  <a:pt x="94992" y="72050"/>
                </a:lnTo>
                <a:lnTo>
                  <a:pt x="95086" y="57517"/>
                </a:lnTo>
                <a:lnTo>
                  <a:pt x="96688" y="52260"/>
                </a:lnTo>
                <a:lnTo>
                  <a:pt x="100081" y="48549"/>
                </a:lnTo>
                <a:lnTo>
                  <a:pt x="103473" y="44683"/>
                </a:lnTo>
                <a:lnTo>
                  <a:pt x="107791" y="42828"/>
                </a:lnTo>
                <a:lnTo>
                  <a:pt x="143920" y="42828"/>
                </a:lnTo>
                <a:lnTo>
                  <a:pt x="139866" y="37881"/>
                </a:lnTo>
                <a:lnTo>
                  <a:pt x="134194" y="33303"/>
                </a:lnTo>
                <a:lnTo>
                  <a:pt x="127799" y="30015"/>
                </a:lnTo>
                <a:lnTo>
                  <a:pt x="120653" y="28031"/>
                </a:lnTo>
                <a:lnTo>
                  <a:pt x="112726" y="27367"/>
                </a:lnTo>
                <a:close/>
              </a:path>
              <a:path w="494029" h="102870">
                <a:moveTo>
                  <a:pt x="23749" y="1545"/>
                </a:moveTo>
                <a:lnTo>
                  <a:pt x="0" y="1545"/>
                </a:lnTo>
                <a:lnTo>
                  <a:pt x="36855" y="59063"/>
                </a:lnTo>
                <a:lnTo>
                  <a:pt x="36855" y="100810"/>
                </a:lnTo>
                <a:lnTo>
                  <a:pt x="57210" y="100810"/>
                </a:lnTo>
                <a:lnTo>
                  <a:pt x="57309" y="59063"/>
                </a:lnTo>
                <a:lnTo>
                  <a:pt x="69017" y="40819"/>
                </a:lnTo>
                <a:lnTo>
                  <a:pt x="47496" y="40819"/>
                </a:lnTo>
                <a:lnTo>
                  <a:pt x="23749" y="1545"/>
                </a:lnTo>
                <a:close/>
              </a:path>
              <a:path w="494029" h="102870">
                <a:moveTo>
                  <a:pt x="143920" y="42828"/>
                </a:moveTo>
                <a:lnTo>
                  <a:pt x="117815" y="42828"/>
                </a:lnTo>
                <a:lnTo>
                  <a:pt x="122132" y="44683"/>
                </a:lnTo>
                <a:lnTo>
                  <a:pt x="125525" y="48549"/>
                </a:lnTo>
                <a:lnTo>
                  <a:pt x="128917" y="52260"/>
                </a:lnTo>
                <a:lnTo>
                  <a:pt x="130565" y="57517"/>
                </a:lnTo>
                <a:lnTo>
                  <a:pt x="130567" y="72050"/>
                </a:lnTo>
                <a:lnTo>
                  <a:pt x="128917" y="77462"/>
                </a:lnTo>
                <a:lnTo>
                  <a:pt x="125525" y="81328"/>
                </a:lnTo>
                <a:lnTo>
                  <a:pt x="122132" y="85039"/>
                </a:lnTo>
                <a:lnTo>
                  <a:pt x="117815" y="86894"/>
                </a:lnTo>
                <a:lnTo>
                  <a:pt x="143712" y="86894"/>
                </a:lnTo>
                <a:lnTo>
                  <a:pt x="144456" y="86002"/>
                </a:lnTo>
                <a:lnTo>
                  <a:pt x="147827" y="79607"/>
                </a:lnTo>
                <a:lnTo>
                  <a:pt x="149838" y="72487"/>
                </a:lnTo>
                <a:lnTo>
                  <a:pt x="150480" y="64938"/>
                </a:lnTo>
                <a:lnTo>
                  <a:pt x="150439" y="63856"/>
                </a:lnTo>
                <a:lnTo>
                  <a:pt x="149841" y="56949"/>
                </a:lnTo>
                <a:lnTo>
                  <a:pt x="147846" y="49921"/>
                </a:lnTo>
                <a:lnTo>
                  <a:pt x="144521" y="43561"/>
                </a:lnTo>
                <a:lnTo>
                  <a:pt x="143920" y="42828"/>
                </a:lnTo>
                <a:close/>
              </a:path>
              <a:path w="494029" h="102870">
                <a:moveTo>
                  <a:pt x="94221" y="1545"/>
                </a:moveTo>
                <a:lnTo>
                  <a:pt x="70782" y="1545"/>
                </a:lnTo>
                <a:lnTo>
                  <a:pt x="47496" y="40819"/>
                </a:lnTo>
                <a:lnTo>
                  <a:pt x="69017" y="40819"/>
                </a:lnTo>
                <a:lnTo>
                  <a:pt x="94221" y="1545"/>
                </a:lnTo>
                <a:close/>
              </a:path>
              <a:path w="494029" h="102870">
                <a:moveTo>
                  <a:pt x="281274" y="0"/>
                </a:moveTo>
                <a:lnTo>
                  <a:pt x="271713" y="0"/>
                </a:lnTo>
                <a:lnTo>
                  <a:pt x="263540" y="1545"/>
                </a:lnTo>
                <a:lnTo>
                  <a:pt x="234954" y="29581"/>
                </a:lnTo>
                <a:lnTo>
                  <a:pt x="231311" y="50868"/>
                </a:lnTo>
                <a:lnTo>
                  <a:pt x="231663" y="57913"/>
                </a:lnTo>
                <a:lnTo>
                  <a:pt x="249293" y="92397"/>
                </a:lnTo>
                <a:lnTo>
                  <a:pt x="282354" y="102510"/>
                </a:lnTo>
                <a:lnTo>
                  <a:pt x="290681" y="102510"/>
                </a:lnTo>
                <a:lnTo>
                  <a:pt x="298853" y="100963"/>
                </a:lnTo>
                <a:lnTo>
                  <a:pt x="315045" y="94780"/>
                </a:lnTo>
                <a:lnTo>
                  <a:pt x="321213" y="91222"/>
                </a:lnTo>
                <a:lnTo>
                  <a:pt x="325377" y="87048"/>
                </a:lnTo>
                <a:lnTo>
                  <a:pt x="325377" y="85347"/>
                </a:lnTo>
                <a:lnTo>
                  <a:pt x="272484" y="85347"/>
                </a:lnTo>
                <a:lnTo>
                  <a:pt x="265545" y="82410"/>
                </a:lnTo>
                <a:lnTo>
                  <a:pt x="252129" y="50095"/>
                </a:lnTo>
                <a:lnTo>
                  <a:pt x="252620" y="42381"/>
                </a:lnTo>
                <a:lnTo>
                  <a:pt x="272329" y="17007"/>
                </a:lnTo>
                <a:lnTo>
                  <a:pt x="320228" y="17007"/>
                </a:lnTo>
                <a:lnTo>
                  <a:pt x="317512" y="12833"/>
                </a:lnTo>
                <a:lnTo>
                  <a:pt x="310573" y="7730"/>
                </a:lnTo>
                <a:lnTo>
                  <a:pt x="304759" y="4305"/>
                </a:lnTo>
                <a:lnTo>
                  <a:pt x="297948" y="1894"/>
                </a:lnTo>
                <a:lnTo>
                  <a:pt x="290124" y="468"/>
                </a:lnTo>
                <a:lnTo>
                  <a:pt x="281274" y="0"/>
                </a:lnTo>
                <a:close/>
              </a:path>
              <a:path w="494029" h="102870">
                <a:moveTo>
                  <a:pt x="325377" y="47621"/>
                </a:moveTo>
                <a:lnTo>
                  <a:pt x="281583" y="47621"/>
                </a:lnTo>
                <a:lnTo>
                  <a:pt x="281583" y="64320"/>
                </a:lnTo>
                <a:lnTo>
                  <a:pt x="304868" y="64320"/>
                </a:lnTo>
                <a:lnTo>
                  <a:pt x="304868" y="76843"/>
                </a:lnTo>
                <a:lnTo>
                  <a:pt x="301783" y="79317"/>
                </a:lnTo>
                <a:lnTo>
                  <a:pt x="298082" y="81328"/>
                </a:lnTo>
                <a:lnTo>
                  <a:pt x="293919" y="82873"/>
                </a:lnTo>
                <a:lnTo>
                  <a:pt x="289601" y="84574"/>
                </a:lnTo>
                <a:lnTo>
                  <a:pt x="285283" y="85347"/>
                </a:lnTo>
                <a:lnTo>
                  <a:pt x="325377" y="85347"/>
                </a:lnTo>
                <a:lnTo>
                  <a:pt x="325377" y="47621"/>
                </a:lnTo>
                <a:close/>
              </a:path>
              <a:path w="494029" h="102870">
                <a:moveTo>
                  <a:pt x="320228" y="17007"/>
                </a:moveTo>
                <a:lnTo>
                  <a:pt x="287134" y="17007"/>
                </a:lnTo>
                <a:lnTo>
                  <a:pt x="292068" y="18399"/>
                </a:lnTo>
                <a:lnTo>
                  <a:pt x="295923" y="21337"/>
                </a:lnTo>
                <a:lnTo>
                  <a:pt x="299779" y="24119"/>
                </a:lnTo>
                <a:lnTo>
                  <a:pt x="302400" y="27985"/>
                </a:lnTo>
                <a:lnTo>
                  <a:pt x="303942" y="32778"/>
                </a:lnTo>
                <a:lnTo>
                  <a:pt x="324143" y="29067"/>
                </a:lnTo>
                <a:lnTo>
                  <a:pt x="322139" y="19945"/>
                </a:lnTo>
                <a:lnTo>
                  <a:pt x="320228" y="17007"/>
                </a:lnTo>
                <a:close/>
              </a:path>
              <a:path w="494029" h="102870">
                <a:moveTo>
                  <a:pt x="175950" y="28912"/>
                </a:moveTo>
                <a:lnTo>
                  <a:pt x="156674" y="28912"/>
                </a:lnTo>
                <a:lnTo>
                  <a:pt x="156702" y="81328"/>
                </a:lnTo>
                <a:lnTo>
                  <a:pt x="176104" y="102355"/>
                </a:lnTo>
                <a:lnTo>
                  <a:pt x="185820" y="102355"/>
                </a:lnTo>
                <a:lnTo>
                  <a:pt x="190291" y="101273"/>
                </a:lnTo>
                <a:lnTo>
                  <a:pt x="198927" y="96944"/>
                </a:lnTo>
                <a:lnTo>
                  <a:pt x="202474" y="93851"/>
                </a:lnTo>
                <a:lnTo>
                  <a:pt x="205096" y="90140"/>
                </a:lnTo>
                <a:lnTo>
                  <a:pt x="223137" y="90140"/>
                </a:lnTo>
                <a:lnTo>
                  <a:pt x="223137" y="87976"/>
                </a:lnTo>
                <a:lnTo>
                  <a:pt x="185202" y="87976"/>
                </a:lnTo>
                <a:lnTo>
                  <a:pt x="182890" y="87203"/>
                </a:lnTo>
                <a:lnTo>
                  <a:pt x="175950" y="72050"/>
                </a:lnTo>
                <a:lnTo>
                  <a:pt x="175950" y="28912"/>
                </a:lnTo>
                <a:close/>
              </a:path>
              <a:path w="494029" h="102870">
                <a:moveTo>
                  <a:pt x="223137" y="90140"/>
                </a:moveTo>
                <a:lnTo>
                  <a:pt x="205096" y="90140"/>
                </a:lnTo>
                <a:lnTo>
                  <a:pt x="205096" y="100810"/>
                </a:lnTo>
                <a:lnTo>
                  <a:pt x="223137" y="100810"/>
                </a:lnTo>
                <a:lnTo>
                  <a:pt x="223137" y="90140"/>
                </a:lnTo>
                <a:close/>
              </a:path>
              <a:path w="494029" h="102870">
                <a:moveTo>
                  <a:pt x="223137" y="28912"/>
                </a:moveTo>
                <a:lnTo>
                  <a:pt x="203708" y="28912"/>
                </a:lnTo>
                <a:lnTo>
                  <a:pt x="203708" y="69576"/>
                </a:lnTo>
                <a:lnTo>
                  <a:pt x="203245" y="76070"/>
                </a:lnTo>
                <a:lnTo>
                  <a:pt x="191371" y="87976"/>
                </a:lnTo>
                <a:lnTo>
                  <a:pt x="223137" y="87976"/>
                </a:lnTo>
                <a:lnTo>
                  <a:pt x="223137" y="28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7300" y="818388"/>
            <a:ext cx="902398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10"/>
              <a:t>Impact</a:t>
            </a:r>
            <a:r>
              <a:rPr dirty="0" spc="-400"/>
              <a:t> </a:t>
            </a:r>
            <a:r>
              <a:rPr dirty="0" spc="-95"/>
              <a:t>of</a:t>
            </a:r>
            <a:r>
              <a:rPr dirty="0" spc="-400"/>
              <a:t> </a:t>
            </a:r>
            <a:r>
              <a:rPr dirty="0" spc="-165"/>
              <a:t>advertising</a:t>
            </a:r>
            <a:r>
              <a:rPr dirty="0" spc="-400"/>
              <a:t> </a:t>
            </a:r>
            <a:r>
              <a:rPr dirty="0" spc="-220"/>
              <a:t>channels</a:t>
            </a:r>
            <a:r>
              <a:rPr dirty="0" spc="-400"/>
              <a:t> </a:t>
            </a:r>
            <a:r>
              <a:rPr dirty="0" spc="-85"/>
              <a:t>by</a:t>
            </a:r>
            <a:r>
              <a:rPr dirty="0" spc="-395"/>
              <a:t> </a:t>
            </a:r>
            <a:r>
              <a:rPr dirty="0" spc="-135"/>
              <a:t>generation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527298" y="1458467"/>
            <a:ext cx="83978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Online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dominates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attention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Lucida Sans"/>
                <a:cs typeface="Lucida Sans"/>
              </a:rPr>
              <a:t>for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those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aged</a:t>
            </a:r>
            <a:r>
              <a:rPr dirty="0" sz="1400" spc="-8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under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54,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while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TV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leads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way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Lucida Sans"/>
                <a:cs typeface="Lucida Sans"/>
              </a:rPr>
              <a:t>for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adult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Brits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aged</a:t>
            </a:r>
            <a:r>
              <a:rPr dirty="0" sz="1400" spc="-7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55+.</a:t>
            </a:r>
            <a:endParaRPr sz="1400">
              <a:latin typeface="Lucida Sans"/>
              <a:cs typeface="Lucida Sans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356615" y="1819655"/>
            <a:ext cx="11490960" cy="4395470"/>
            <a:chOff x="356615" y="1819655"/>
            <a:chExt cx="11490960" cy="439547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1819655"/>
              <a:ext cx="5830824" cy="2255520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539750" y="1968037"/>
              <a:ext cx="5464810" cy="1958975"/>
            </a:xfrm>
            <a:custGeom>
              <a:avLst/>
              <a:gdLst/>
              <a:ahLst/>
              <a:cxnLst/>
              <a:rect l="l" t="t" r="r" b="b"/>
              <a:pathLst>
                <a:path w="5464810" h="1958975">
                  <a:moveTo>
                    <a:pt x="5388376" y="0"/>
                  </a:moveTo>
                  <a:lnTo>
                    <a:pt x="76068" y="0"/>
                  </a:lnTo>
                  <a:lnTo>
                    <a:pt x="46459" y="5977"/>
                  </a:lnTo>
                  <a:lnTo>
                    <a:pt x="22279" y="22280"/>
                  </a:lnTo>
                  <a:lnTo>
                    <a:pt x="5977" y="46459"/>
                  </a:lnTo>
                  <a:lnTo>
                    <a:pt x="0" y="76069"/>
                  </a:lnTo>
                  <a:lnTo>
                    <a:pt x="0" y="1882514"/>
                  </a:lnTo>
                  <a:lnTo>
                    <a:pt x="5977" y="1912124"/>
                  </a:lnTo>
                  <a:lnTo>
                    <a:pt x="22279" y="1936303"/>
                  </a:lnTo>
                  <a:lnTo>
                    <a:pt x="46459" y="1952605"/>
                  </a:lnTo>
                  <a:lnTo>
                    <a:pt x="76068" y="1958583"/>
                  </a:lnTo>
                  <a:lnTo>
                    <a:pt x="5388376" y="1958583"/>
                  </a:lnTo>
                  <a:lnTo>
                    <a:pt x="5417985" y="1952605"/>
                  </a:lnTo>
                  <a:lnTo>
                    <a:pt x="5442165" y="1936303"/>
                  </a:lnTo>
                  <a:lnTo>
                    <a:pt x="5458467" y="1912124"/>
                  </a:lnTo>
                  <a:lnTo>
                    <a:pt x="5464445" y="1882514"/>
                  </a:lnTo>
                  <a:lnTo>
                    <a:pt x="5464445" y="76069"/>
                  </a:lnTo>
                  <a:lnTo>
                    <a:pt x="5458467" y="46459"/>
                  </a:lnTo>
                  <a:lnTo>
                    <a:pt x="5442165" y="22280"/>
                  </a:lnTo>
                  <a:lnTo>
                    <a:pt x="5417985" y="5977"/>
                  </a:lnTo>
                  <a:lnTo>
                    <a:pt x="5388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4560" y="1819655"/>
              <a:ext cx="5843016" cy="2255520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6186487" y="1968037"/>
              <a:ext cx="5476875" cy="1958975"/>
            </a:xfrm>
            <a:custGeom>
              <a:avLst/>
              <a:gdLst/>
              <a:ahLst/>
              <a:cxnLst/>
              <a:rect l="l" t="t" r="r" b="b"/>
              <a:pathLst>
                <a:path w="5476875" h="1958975">
                  <a:moveTo>
                    <a:pt x="5400503" y="0"/>
                  </a:moveTo>
                  <a:lnTo>
                    <a:pt x="76069" y="0"/>
                  </a:lnTo>
                  <a:lnTo>
                    <a:pt x="46459" y="5977"/>
                  </a:lnTo>
                  <a:lnTo>
                    <a:pt x="22280" y="22280"/>
                  </a:lnTo>
                  <a:lnTo>
                    <a:pt x="5977" y="46459"/>
                  </a:lnTo>
                  <a:lnTo>
                    <a:pt x="0" y="76069"/>
                  </a:lnTo>
                  <a:lnTo>
                    <a:pt x="0" y="1882513"/>
                  </a:lnTo>
                  <a:lnTo>
                    <a:pt x="5977" y="1912123"/>
                  </a:lnTo>
                  <a:lnTo>
                    <a:pt x="22280" y="1936302"/>
                  </a:lnTo>
                  <a:lnTo>
                    <a:pt x="46459" y="1952604"/>
                  </a:lnTo>
                  <a:lnTo>
                    <a:pt x="76069" y="1958582"/>
                  </a:lnTo>
                  <a:lnTo>
                    <a:pt x="5400503" y="1958582"/>
                  </a:lnTo>
                  <a:lnTo>
                    <a:pt x="5430113" y="1952604"/>
                  </a:lnTo>
                  <a:lnTo>
                    <a:pt x="5454292" y="1936302"/>
                  </a:lnTo>
                  <a:lnTo>
                    <a:pt x="5470594" y="1912123"/>
                  </a:lnTo>
                  <a:lnTo>
                    <a:pt x="5476572" y="1882513"/>
                  </a:lnTo>
                  <a:lnTo>
                    <a:pt x="5476572" y="76069"/>
                  </a:lnTo>
                  <a:lnTo>
                    <a:pt x="5470594" y="46459"/>
                  </a:lnTo>
                  <a:lnTo>
                    <a:pt x="5454292" y="22280"/>
                  </a:lnTo>
                  <a:lnTo>
                    <a:pt x="5430113" y="5977"/>
                  </a:lnTo>
                  <a:lnTo>
                    <a:pt x="54005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615" y="3962399"/>
              <a:ext cx="5830824" cy="2252472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39750" y="4109237"/>
              <a:ext cx="5464810" cy="1958975"/>
            </a:xfrm>
            <a:custGeom>
              <a:avLst/>
              <a:gdLst/>
              <a:ahLst/>
              <a:cxnLst/>
              <a:rect l="l" t="t" r="r" b="b"/>
              <a:pathLst>
                <a:path w="5464810" h="1958975">
                  <a:moveTo>
                    <a:pt x="5388376" y="0"/>
                  </a:moveTo>
                  <a:lnTo>
                    <a:pt x="76068" y="0"/>
                  </a:lnTo>
                  <a:lnTo>
                    <a:pt x="46459" y="5977"/>
                  </a:lnTo>
                  <a:lnTo>
                    <a:pt x="22279" y="22280"/>
                  </a:lnTo>
                  <a:lnTo>
                    <a:pt x="5977" y="46459"/>
                  </a:lnTo>
                  <a:lnTo>
                    <a:pt x="0" y="76069"/>
                  </a:lnTo>
                  <a:lnTo>
                    <a:pt x="0" y="1882515"/>
                  </a:lnTo>
                  <a:lnTo>
                    <a:pt x="5977" y="1912124"/>
                  </a:lnTo>
                  <a:lnTo>
                    <a:pt x="22279" y="1936303"/>
                  </a:lnTo>
                  <a:lnTo>
                    <a:pt x="46459" y="1952605"/>
                  </a:lnTo>
                  <a:lnTo>
                    <a:pt x="76068" y="1958583"/>
                  </a:lnTo>
                  <a:lnTo>
                    <a:pt x="5388376" y="1958583"/>
                  </a:lnTo>
                  <a:lnTo>
                    <a:pt x="5417985" y="1952605"/>
                  </a:lnTo>
                  <a:lnTo>
                    <a:pt x="5442165" y="1936303"/>
                  </a:lnTo>
                  <a:lnTo>
                    <a:pt x="5458467" y="1912124"/>
                  </a:lnTo>
                  <a:lnTo>
                    <a:pt x="5464445" y="1882515"/>
                  </a:lnTo>
                  <a:lnTo>
                    <a:pt x="5464445" y="76069"/>
                  </a:lnTo>
                  <a:lnTo>
                    <a:pt x="5458467" y="46459"/>
                  </a:lnTo>
                  <a:lnTo>
                    <a:pt x="5442165" y="22280"/>
                  </a:lnTo>
                  <a:lnTo>
                    <a:pt x="5417985" y="5977"/>
                  </a:lnTo>
                  <a:lnTo>
                    <a:pt x="5388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4560" y="3962399"/>
              <a:ext cx="5843016" cy="2252472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6186487" y="4109237"/>
              <a:ext cx="5476875" cy="1958975"/>
            </a:xfrm>
            <a:custGeom>
              <a:avLst/>
              <a:gdLst/>
              <a:ahLst/>
              <a:cxnLst/>
              <a:rect l="l" t="t" r="r" b="b"/>
              <a:pathLst>
                <a:path w="5476875" h="1958975">
                  <a:moveTo>
                    <a:pt x="5400503" y="0"/>
                  </a:moveTo>
                  <a:lnTo>
                    <a:pt x="76069" y="0"/>
                  </a:lnTo>
                  <a:lnTo>
                    <a:pt x="46459" y="5977"/>
                  </a:lnTo>
                  <a:lnTo>
                    <a:pt x="22280" y="22280"/>
                  </a:lnTo>
                  <a:lnTo>
                    <a:pt x="5977" y="46460"/>
                  </a:lnTo>
                  <a:lnTo>
                    <a:pt x="0" y="76070"/>
                  </a:lnTo>
                  <a:lnTo>
                    <a:pt x="0" y="1882513"/>
                  </a:lnTo>
                  <a:lnTo>
                    <a:pt x="5977" y="1912123"/>
                  </a:lnTo>
                  <a:lnTo>
                    <a:pt x="22280" y="1936303"/>
                  </a:lnTo>
                  <a:lnTo>
                    <a:pt x="46459" y="1952605"/>
                  </a:lnTo>
                  <a:lnTo>
                    <a:pt x="76069" y="1958583"/>
                  </a:lnTo>
                  <a:lnTo>
                    <a:pt x="5400503" y="1958583"/>
                  </a:lnTo>
                  <a:lnTo>
                    <a:pt x="5430113" y="1952605"/>
                  </a:lnTo>
                  <a:lnTo>
                    <a:pt x="5454292" y="1936303"/>
                  </a:lnTo>
                  <a:lnTo>
                    <a:pt x="5470594" y="1912123"/>
                  </a:lnTo>
                  <a:lnTo>
                    <a:pt x="5476572" y="1882513"/>
                  </a:lnTo>
                  <a:lnTo>
                    <a:pt x="5476572" y="76070"/>
                  </a:lnTo>
                  <a:lnTo>
                    <a:pt x="5470594" y="46460"/>
                  </a:lnTo>
                  <a:lnTo>
                    <a:pt x="5454292" y="22280"/>
                  </a:lnTo>
                  <a:lnTo>
                    <a:pt x="5430113" y="5977"/>
                  </a:lnTo>
                  <a:lnTo>
                    <a:pt x="54005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896112" y="2517647"/>
              <a:ext cx="4754880" cy="981075"/>
            </a:xfrm>
            <a:custGeom>
              <a:avLst/>
              <a:gdLst/>
              <a:ahLst/>
              <a:cxnLst/>
              <a:rect l="l" t="t" r="r" b="b"/>
              <a:pathLst>
                <a:path w="4754880" h="981075">
                  <a:moveTo>
                    <a:pt x="432816" y="0"/>
                  </a:moveTo>
                  <a:lnTo>
                    <a:pt x="0" y="0"/>
                  </a:lnTo>
                  <a:lnTo>
                    <a:pt x="0" y="980617"/>
                  </a:lnTo>
                  <a:lnTo>
                    <a:pt x="432816" y="980617"/>
                  </a:lnTo>
                  <a:lnTo>
                    <a:pt x="432816" y="0"/>
                  </a:lnTo>
                  <a:close/>
                </a:path>
                <a:path w="4754880" h="981075">
                  <a:moveTo>
                    <a:pt x="1295400" y="429768"/>
                  </a:moveTo>
                  <a:lnTo>
                    <a:pt x="862584" y="429768"/>
                  </a:lnTo>
                  <a:lnTo>
                    <a:pt x="862584" y="980617"/>
                  </a:lnTo>
                  <a:lnTo>
                    <a:pt x="1295400" y="980617"/>
                  </a:lnTo>
                  <a:lnTo>
                    <a:pt x="1295400" y="429768"/>
                  </a:lnTo>
                  <a:close/>
                </a:path>
                <a:path w="4754880" h="981075">
                  <a:moveTo>
                    <a:pt x="2161032" y="588264"/>
                  </a:moveTo>
                  <a:lnTo>
                    <a:pt x="1728216" y="588264"/>
                  </a:lnTo>
                  <a:lnTo>
                    <a:pt x="1728216" y="980617"/>
                  </a:lnTo>
                  <a:lnTo>
                    <a:pt x="2161032" y="980617"/>
                  </a:lnTo>
                  <a:lnTo>
                    <a:pt x="2161032" y="588264"/>
                  </a:lnTo>
                  <a:close/>
                </a:path>
                <a:path w="4754880" h="981075">
                  <a:moveTo>
                    <a:pt x="3023616" y="606552"/>
                  </a:moveTo>
                  <a:lnTo>
                    <a:pt x="2593848" y="606552"/>
                  </a:lnTo>
                  <a:lnTo>
                    <a:pt x="2593848" y="980617"/>
                  </a:lnTo>
                  <a:lnTo>
                    <a:pt x="3023616" y="980617"/>
                  </a:lnTo>
                  <a:lnTo>
                    <a:pt x="3023616" y="606552"/>
                  </a:lnTo>
                  <a:close/>
                </a:path>
                <a:path w="4754880" h="981075">
                  <a:moveTo>
                    <a:pt x="3889248" y="624840"/>
                  </a:moveTo>
                  <a:lnTo>
                    <a:pt x="3456432" y="624840"/>
                  </a:lnTo>
                  <a:lnTo>
                    <a:pt x="3456432" y="980617"/>
                  </a:lnTo>
                  <a:lnTo>
                    <a:pt x="3889248" y="980617"/>
                  </a:lnTo>
                  <a:lnTo>
                    <a:pt x="3889248" y="624840"/>
                  </a:lnTo>
                  <a:close/>
                </a:path>
                <a:path w="4754880" h="981075">
                  <a:moveTo>
                    <a:pt x="4754880" y="713232"/>
                  </a:moveTo>
                  <a:lnTo>
                    <a:pt x="4322064" y="713232"/>
                  </a:lnTo>
                  <a:lnTo>
                    <a:pt x="4322064" y="980617"/>
                  </a:lnTo>
                  <a:lnTo>
                    <a:pt x="4754880" y="980617"/>
                  </a:lnTo>
                  <a:lnTo>
                    <a:pt x="4754880" y="713232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79450" y="3498265"/>
              <a:ext cx="5186680" cy="0"/>
            </a:xfrm>
            <a:custGeom>
              <a:avLst/>
              <a:gdLst/>
              <a:ahLst/>
              <a:cxnLst/>
              <a:rect l="l" t="t" r="r" b="b"/>
              <a:pathLst>
                <a:path w="5186680" h="0">
                  <a:moveTo>
                    <a:pt x="0" y="0"/>
                  </a:moveTo>
                  <a:lnTo>
                    <a:pt x="5186363" y="1"/>
                  </a:lnTo>
                </a:path>
              </a:pathLst>
            </a:custGeom>
            <a:ln w="9525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527050" y="470407"/>
            <a:ext cx="19653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2795" algn="l"/>
              </a:tabLst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840849" y="2722371"/>
            <a:ext cx="2705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14">
                <a:latin typeface="Arial Black"/>
                <a:cs typeface="Arial Black"/>
              </a:rPr>
              <a:t>31%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2697115" y="2883915"/>
            <a:ext cx="287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80">
                <a:latin typeface="Arial Black"/>
                <a:cs typeface="Arial Black"/>
              </a:rPr>
              <a:t>22%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3571985" y="2902203"/>
            <a:ext cx="26606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35">
                <a:latin typeface="Arial Black"/>
                <a:cs typeface="Arial Black"/>
              </a:rPr>
              <a:t>21%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4418472" y="2920491"/>
            <a:ext cx="3016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latin typeface="Arial Black"/>
                <a:cs typeface="Arial Black"/>
              </a:rPr>
              <a:t>20%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5299757" y="3008884"/>
            <a:ext cx="2679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30">
                <a:latin typeface="Arial Black"/>
                <a:cs typeface="Arial Black"/>
              </a:rPr>
              <a:t>15%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922606" y="3521455"/>
            <a:ext cx="3829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Lucida Sans"/>
                <a:cs typeface="Lucida Sans"/>
              </a:rPr>
              <a:t>Online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1679875" y="3521455"/>
            <a:ext cx="5886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5">
                <a:latin typeface="Lucida Sans"/>
                <a:cs typeface="Lucida Sans"/>
              </a:rPr>
              <a:t>TV</a:t>
            </a:r>
            <a:r>
              <a:rPr dirty="0" sz="900" spc="-60">
                <a:latin typeface="Lucida Sans"/>
                <a:cs typeface="Lucida Sans"/>
              </a:rPr>
              <a:t> </a:t>
            </a:r>
            <a:r>
              <a:rPr dirty="0" sz="900" spc="-10">
                <a:latin typeface="Lucida Sans"/>
                <a:cs typeface="Lucida Sans"/>
              </a:rPr>
              <a:t>adverts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2621963" y="3521455"/>
            <a:ext cx="4432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Lucida Sans"/>
                <a:cs typeface="Lucida Sans"/>
              </a:rPr>
              <a:t>Cinema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3454160" y="3521455"/>
            <a:ext cx="5035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Lucida Sans"/>
                <a:cs typeface="Lucida Sans"/>
              </a:rPr>
              <a:t>Billboard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4232035" y="3521455"/>
            <a:ext cx="639445" cy="29083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 marR="5080" indent="103505">
              <a:lnSpc>
                <a:spcPts val="1010"/>
              </a:lnSpc>
              <a:spcBef>
                <a:spcPts val="190"/>
              </a:spcBef>
            </a:pPr>
            <a:r>
              <a:rPr dirty="0" sz="900" spc="-10">
                <a:latin typeface="Lucida Sans"/>
                <a:cs typeface="Lucida Sans"/>
              </a:rPr>
              <a:t>In-store </a:t>
            </a:r>
            <a:r>
              <a:rPr dirty="0" sz="900" spc="-30">
                <a:latin typeface="Lucida Sans"/>
                <a:cs typeface="Lucida Sans"/>
              </a:rPr>
              <a:t>promotions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5178757" y="3521455"/>
            <a:ext cx="5124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Lucida Sans"/>
                <a:cs typeface="Lucida Sans"/>
              </a:rPr>
              <a:t>Podcasts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663098" y="2004262"/>
            <a:ext cx="594360" cy="469265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400" spc="-95">
                <a:latin typeface="Arial Black"/>
                <a:cs typeface="Arial Black"/>
              </a:rPr>
              <a:t>18-</a:t>
            </a:r>
            <a:r>
              <a:rPr dirty="0" sz="1400" spc="-35">
                <a:latin typeface="Arial Black"/>
                <a:cs typeface="Arial Black"/>
              </a:rPr>
              <a:t>24</a:t>
            </a:r>
            <a:endParaRPr sz="1400">
              <a:latin typeface="Arial Black"/>
              <a:cs typeface="Arial Black"/>
            </a:endParaRPr>
          </a:p>
          <a:p>
            <a:pPr marL="315595">
              <a:lnSpc>
                <a:spcPct val="100000"/>
              </a:lnSpc>
              <a:spcBef>
                <a:spcPts val="259"/>
              </a:spcBef>
            </a:pPr>
            <a:r>
              <a:rPr dirty="0" sz="1000" spc="-70">
                <a:latin typeface="Arial Black"/>
                <a:cs typeface="Arial Black"/>
              </a:rPr>
              <a:t>55%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31" name="object 31" descr=""/>
          <p:cNvGrpSpPr/>
          <p:nvPr/>
        </p:nvGrpSpPr>
        <p:grpSpPr>
          <a:xfrm>
            <a:off x="6321425" y="2645664"/>
            <a:ext cx="5196205" cy="871219"/>
            <a:chOff x="6321425" y="2645664"/>
            <a:chExt cx="5196205" cy="871219"/>
          </a:xfrm>
        </p:grpSpPr>
        <p:sp>
          <p:nvSpPr>
            <p:cNvPr id="32" name="object 32" descr=""/>
            <p:cNvSpPr/>
            <p:nvPr/>
          </p:nvSpPr>
          <p:spPr>
            <a:xfrm>
              <a:off x="6540995" y="2645663"/>
              <a:ext cx="4755515" cy="866775"/>
            </a:xfrm>
            <a:custGeom>
              <a:avLst/>
              <a:gdLst/>
              <a:ahLst/>
              <a:cxnLst/>
              <a:rect l="l" t="t" r="r" b="b"/>
              <a:pathLst>
                <a:path w="4755515" h="866775">
                  <a:moveTo>
                    <a:pt x="432828" y="0"/>
                  </a:moveTo>
                  <a:lnTo>
                    <a:pt x="0" y="0"/>
                  </a:lnTo>
                  <a:lnTo>
                    <a:pt x="0" y="866190"/>
                  </a:lnTo>
                  <a:lnTo>
                    <a:pt x="432828" y="866190"/>
                  </a:lnTo>
                  <a:lnTo>
                    <a:pt x="432828" y="0"/>
                  </a:lnTo>
                  <a:close/>
                </a:path>
                <a:path w="4755515" h="866775">
                  <a:moveTo>
                    <a:pt x="1298460" y="252984"/>
                  </a:moveTo>
                  <a:lnTo>
                    <a:pt x="865644" y="252984"/>
                  </a:lnTo>
                  <a:lnTo>
                    <a:pt x="865644" y="866190"/>
                  </a:lnTo>
                  <a:lnTo>
                    <a:pt x="1298460" y="866190"/>
                  </a:lnTo>
                  <a:lnTo>
                    <a:pt x="1298460" y="252984"/>
                  </a:lnTo>
                  <a:close/>
                </a:path>
                <a:path w="4755515" h="866775">
                  <a:moveTo>
                    <a:pt x="2161044" y="542544"/>
                  </a:moveTo>
                  <a:lnTo>
                    <a:pt x="1731276" y="542544"/>
                  </a:lnTo>
                  <a:lnTo>
                    <a:pt x="1731276" y="866190"/>
                  </a:lnTo>
                  <a:lnTo>
                    <a:pt x="2161044" y="866190"/>
                  </a:lnTo>
                  <a:lnTo>
                    <a:pt x="2161044" y="542544"/>
                  </a:lnTo>
                  <a:close/>
                </a:path>
                <a:path w="4755515" h="866775">
                  <a:moveTo>
                    <a:pt x="3026676" y="560832"/>
                  </a:moveTo>
                  <a:lnTo>
                    <a:pt x="2593860" y="560832"/>
                  </a:lnTo>
                  <a:lnTo>
                    <a:pt x="2593860" y="866190"/>
                  </a:lnTo>
                  <a:lnTo>
                    <a:pt x="3026676" y="866190"/>
                  </a:lnTo>
                  <a:lnTo>
                    <a:pt x="3026676" y="560832"/>
                  </a:lnTo>
                  <a:close/>
                </a:path>
                <a:path w="4755515" h="866775">
                  <a:moveTo>
                    <a:pt x="3892308" y="576072"/>
                  </a:moveTo>
                  <a:lnTo>
                    <a:pt x="3459492" y="576072"/>
                  </a:lnTo>
                  <a:lnTo>
                    <a:pt x="3459492" y="866190"/>
                  </a:lnTo>
                  <a:lnTo>
                    <a:pt x="3892308" y="866190"/>
                  </a:lnTo>
                  <a:lnTo>
                    <a:pt x="3892308" y="576072"/>
                  </a:lnTo>
                  <a:close/>
                </a:path>
                <a:path w="4755515" h="866775">
                  <a:moveTo>
                    <a:pt x="4754892" y="576072"/>
                  </a:moveTo>
                  <a:lnTo>
                    <a:pt x="4322076" y="576072"/>
                  </a:lnTo>
                  <a:lnTo>
                    <a:pt x="4322076" y="866190"/>
                  </a:lnTo>
                  <a:lnTo>
                    <a:pt x="4754892" y="866190"/>
                  </a:lnTo>
                  <a:lnTo>
                    <a:pt x="4754892" y="576072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6326187" y="3511852"/>
              <a:ext cx="5186680" cy="0"/>
            </a:xfrm>
            <a:custGeom>
              <a:avLst/>
              <a:gdLst/>
              <a:ahLst/>
              <a:cxnLst/>
              <a:rect l="l" t="t" r="r" b="b"/>
              <a:pathLst>
                <a:path w="5186680" h="0">
                  <a:moveTo>
                    <a:pt x="0" y="0"/>
                  </a:moveTo>
                  <a:lnTo>
                    <a:pt x="5186362" y="1"/>
                  </a:lnTo>
                </a:path>
              </a:pathLst>
            </a:custGeom>
            <a:ln w="9525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 descr=""/>
          <p:cNvSpPr txBox="1"/>
          <p:nvPr/>
        </p:nvSpPr>
        <p:spPr>
          <a:xfrm>
            <a:off x="7473108" y="2676652"/>
            <a:ext cx="2997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5">
                <a:latin typeface="Arial Black"/>
                <a:cs typeface="Arial Black"/>
              </a:rPr>
              <a:t>34%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8351662" y="2966211"/>
            <a:ext cx="2711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20">
                <a:latin typeface="Arial Black"/>
                <a:cs typeface="Arial Black"/>
              </a:rPr>
              <a:t>18%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9221200" y="2981452"/>
            <a:ext cx="2609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40">
                <a:latin typeface="Arial Black"/>
                <a:cs typeface="Arial Black"/>
              </a:rPr>
              <a:t>17%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10079371" y="2999740"/>
            <a:ext cx="2736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14">
                <a:latin typeface="Arial Black"/>
                <a:cs typeface="Arial Black"/>
              </a:rPr>
              <a:t>16%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10943765" y="2999740"/>
            <a:ext cx="2736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14">
                <a:latin typeface="Arial Black"/>
                <a:cs typeface="Arial Black"/>
              </a:rPr>
              <a:t>16%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6569345" y="3536695"/>
            <a:ext cx="3829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Lucida Sans"/>
                <a:cs typeface="Lucida Sans"/>
              </a:rPr>
              <a:t>Online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7326613" y="3536695"/>
            <a:ext cx="5886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5">
                <a:latin typeface="Lucida Sans"/>
                <a:cs typeface="Lucida Sans"/>
              </a:rPr>
              <a:t>TV</a:t>
            </a:r>
            <a:r>
              <a:rPr dirty="0" sz="900" spc="-60">
                <a:latin typeface="Lucida Sans"/>
                <a:cs typeface="Lucida Sans"/>
              </a:rPr>
              <a:t> </a:t>
            </a:r>
            <a:r>
              <a:rPr dirty="0" sz="900" spc="-10">
                <a:latin typeface="Lucida Sans"/>
                <a:cs typeface="Lucida Sans"/>
              </a:rPr>
              <a:t>adverts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8322801" y="3536695"/>
            <a:ext cx="3232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0">
                <a:latin typeface="Lucida Sans"/>
                <a:cs typeface="Lucida Sans"/>
              </a:rPr>
              <a:t>Radio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9029523" y="3536695"/>
            <a:ext cx="639445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 indent="103505">
              <a:lnSpc>
                <a:spcPts val="980"/>
              </a:lnSpc>
              <a:spcBef>
                <a:spcPts val="215"/>
              </a:spcBef>
            </a:pPr>
            <a:r>
              <a:rPr dirty="0" sz="900" spc="-10">
                <a:latin typeface="Lucida Sans"/>
                <a:cs typeface="Lucida Sans"/>
              </a:rPr>
              <a:t>In-store </a:t>
            </a:r>
            <a:r>
              <a:rPr dirty="0" sz="900" spc="-30">
                <a:latin typeface="Lucida Sans"/>
                <a:cs typeface="Lucida Sans"/>
              </a:rPr>
              <a:t>promotions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9997488" y="3536695"/>
            <a:ext cx="4432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Lucida Sans"/>
                <a:cs typeface="Lucida Sans"/>
              </a:rPr>
              <a:t>Cinema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10802253" y="3536695"/>
            <a:ext cx="5505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0">
                <a:latin typeface="Lucida Sans"/>
                <a:cs typeface="Lucida Sans"/>
              </a:rPr>
              <a:t>Billboards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6319836" y="2049779"/>
            <a:ext cx="588645" cy="551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0">
                <a:latin typeface="Arial Black"/>
                <a:cs typeface="Arial Black"/>
              </a:rPr>
              <a:t>25-</a:t>
            </a:r>
            <a:r>
              <a:rPr dirty="0" sz="1400" spc="-25">
                <a:latin typeface="Arial Black"/>
                <a:cs typeface="Arial Black"/>
              </a:rPr>
              <a:t>39</a:t>
            </a:r>
            <a:endParaRPr sz="1400">
              <a:latin typeface="Arial Black"/>
              <a:cs typeface="Arial Black"/>
            </a:endParaRPr>
          </a:p>
          <a:p>
            <a:pPr marL="300990">
              <a:lnSpc>
                <a:spcPct val="100000"/>
              </a:lnSpc>
              <a:spcBef>
                <a:spcPts val="1265"/>
              </a:spcBef>
            </a:pPr>
            <a:r>
              <a:rPr dirty="0" sz="1000" spc="-45">
                <a:latin typeface="Arial Black"/>
                <a:cs typeface="Arial Black"/>
              </a:rPr>
              <a:t>48%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46" name="object 46" descr=""/>
          <p:cNvGrpSpPr/>
          <p:nvPr/>
        </p:nvGrpSpPr>
        <p:grpSpPr>
          <a:xfrm>
            <a:off x="674687" y="4639055"/>
            <a:ext cx="5196205" cy="1005840"/>
            <a:chOff x="674687" y="4639055"/>
            <a:chExt cx="5196205" cy="1005840"/>
          </a:xfrm>
        </p:grpSpPr>
        <p:sp>
          <p:nvSpPr>
            <p:cNvPr id="47" name="object 47" descr=""/>
            <p:cNvSpPr/>
            <p:nvPr/>
          </p:nvSpPr>
          <p:spPr>
            <a:xfrm>
              <a:off x="896112" y="4639055"/>
              <a:ext cx="4754880" cy="1001394"/>
            </a:xfrm>
            <a:custGeom>
              <a:avLst/>
              <a:gdLst/>
              <a:ahLst/>
              <a:cxnLst/>
              <a:rect l="l" t="t" r="r" b="b"/>
              <a:pathLst>
                <a:path w="4754880" h="1001395">
                  <a:moveTo>
                    <a:pt x="432816" y="0"/>
                  </a:moveTo>
                  <a:lnTo>
                    <a:pt x="0" y="0"/>
                  </a:lnTo>
                  <a:lnTo>
                    <a:pt x="0" y="1001064"/>
                  </a:lnTo>
                  <a:lnTo>
                    <a:pt x="432816" y="1001064"/>
                  </a:lnTo>
                  <a:lnTo>
                    <a:pt x="432816" y="0"/>
                  </a:lnTo>
                  <a:close/>
                </a:path>
                <a:path w="4754880" h="1001395">
                  <a:moveTo>
                    <a:pt x="1295400" y="64008"/>
                  </a:moveTo>
                  <a:lnTo>
                    <a:pt x="862584" y="64008"/>
                  </a:lnTo>
                  <a:lnTo>
                    <a:pt x="862584" y="1001064"/>
                  </a:lnTo>
                  <a:lnTo>
                    <a:pt x="1295400" y="1001064"/>
                  </a:lnTo>
                  <a:lnTo>
                    <a:pt x="1295400" y="64008"/>
                  </a:lnTo>
                  <a:close/>
                </a:path>
                <a:path w="4754880" h="1001395">
                  <a:moveTo>
                    <a:pt x="2161032" y="435864"/>
                  </a:moveTo>
                  <a:lnTo>
                    <a:pt x="1728216" y="435864"/>
                  </a:lnTo>
                  <a:lnTo>
                    <a:pt x="1728216" y="1001064"/>
                  </a:lnTo>
                  <a:lnTo>
                    <a:pt x="2161032" y="1001064"/>
                  </a:lnTo>
                  <a:lnTo>
                    <a:pt x="2161032" y="435864"/>
                  </a:lnTo>
                  <a:close/>
                </a:path>
                <a:path w="4754880" h="1001395">
                  <a:moveTo>
                    <a:pt x="3023616" y="588264"/>
                  </a:moveTo>
                  <a:lnTo>
                    <a:pt x="2593848" y="588264"/>
                  </a:lnTo>
                  <a:lnTo>
                    <a:pt x="2593848" y="1001064"/>
                  </a:lnTo>
                  <a:lnTo>
                    <a:pt x="3023616" y="1001064"/>
                  </a:lnTo>
                  <a:lnTo>
                    <a:pt x="3023616" y="588264"/>
                  </a:lnTo>
                  <a:close/>
                </a:path>
                <a:path w="4754880" h="1001395">
                  <a:moveTo>
                    <a:pt x="3889248" y="609600"/>
                  </a:moveTo>
                  <a:lnTo>
                    <a:pt x="3456432" y="609600"/>
                  </a:lnTo>
                  <a:lnTo>
                    <a:pt x="3456432" y="1001064"/>
                  </a:lnTo>
                  <a:lnTo>
                    <a:pt x="3889248" y="1001064"/>
                  </a:lnTo>
                  <a:lnTo>
                    <a:pt x="3889248" y="609600"/>
                  </a:lnTo>
                  <a:close/>
                </a:path>
                <a:path w="4754880" h="1001395">
                  <a:moveTo>
                    <a:pt x="4754880" y="694944"/>
                  </a:moveTo>
                  <a:lnTo>
                    <a:pt x="4322064" y="694944"/>
                  </a:lnTo>
                  <a:lnTo>
                    <a:pt x="4322064" y="1001064"/>
                  </a:lnTo>
                  <a:lnTo>
                    <a:pt x="4754880" y="1001064"/>
                  </a:lnTo>
                  <a:lnTo>
                    <a:pt x="4754880" y="694944"/>
                  </a:lnTo>
                  <a:close/>
                </a:path>
              </a:pathLst>
            </a:custGeom>
            <a:solidFill>
              <a:srgbClr val="06A6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679450" y="5640111"/>
              <a:ext cx="5186680" cy="0"/>
            </a:xfrm>
            <a:custGeom>
              <a:avLst/>
              <a:gdLst/>
              <a:ahLst/>
              <a:cxnLst/>
              <a:rect l="l" t="t" r="r" b="b"/>
              <a:pathLst>
                <a:path w="5186680" h="0">
                  <a:moveTo>
                    <a:pt x="0" y="0"/>
                  </a:moveTo>
                  <a:lnTo>
                    <a:pt x="5186363" y="1"/>
                  </a:lnTo>
                </a:path>
              </a:pathLst>
            </a:custGeom>
            <a:ln w="9525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9" name="object 49" descr=""/>
          <p:cNvSpPr txBox="1"/>
          <p:nvPr/>
        </p:nvSpPr>
        <p:spPr>
          <a:xfrm>
            <a:off x="1826371" y="4481067"/>
            <a:ext cx="2997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5">
                <a:latin typeface="Arial Black"/>
                <a:cs typeface="Arial Black"/>
              </a:rPr>
              <a:t>43%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2693367" y="4852923"/>
            <a:ext cx="294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60">
                <a:latin typeface="Arial Black"/>
                <a:cs typeface="Arial Black"/>
              </a:rPr>
              <a:t>26%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3568175" y="5005323"/>
            <a:ext cx="2736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14">
                <a:latin typeface="Arial Black"/>
                <a:cs typeface="Arial Black"/>
              </a:rPr>
              <a:t>19%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4433712" y="5026660"/>
            <a:ext cx="2711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20">
                <a:latin typeface="Arial Black"/>
                <a:cs typeface="Arial Black"/>
              </a:rPr>
              <a:t>18%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5296775" y="5112003"/>
            <a:ext cx="2736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14">
                <a:latin typeface="Arial Black"/>
                <a:cs typeface="Arial Black"/>
              </a:rPr>
              <a:t>14%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922606" y="5664200"/>
            <a:ext cx="3829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Lucida Sans"/>
                <a:cs typeface="Lucida Sans"/>
              </a:rPr>
              <a:t>Online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1679875" y="5664200"/>
            <a:ext cx="5886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5">
                <a:latin typeface="Lucida Sans"/>
                <a:cs typeface="Lucida Sans"/>
              </a:rPr>
              <a:t>TV</a:t>
            </a:r>
            <a:r>
              <a:rPr dirty="0" sz="900" spc="-60">
                <a:latin typeface="Lucida Sans"/>
                <a:cs typeface="Lucida Sans"/>
              </a:rPr>
              <a:t> </a:t>
            </a:r>
            <a:r>
              <a:rPr dirty="0" sz="900" spc="-10">
                <a:latin typeface="Lucida Sans"/>
                <a:cs typeface="Lucida Sans"/>
              </a:rPr>
              <a:t>adverts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56" name="object 56" descr=""/>
          <p:cNvSpPr txBox="1"/>
          <p:nvPr/>
        </p:nvSpPr>
        <p:spPr>
          <a:xfrm>
            <a:off x="2676065" y="5664200"/>
            <a:ext cx="3232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0">
                <a:latin typeface="Lucida Sans"/>
                <a:cs typeface="Lucida Sans"/>
              </a:rPr>
              <a:t>Radio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57" name="object 57" descr=""/>
          <p:cNvSpPr txBox="1"/>
          <p:nvPr/>
        </p:nvSpPr>
        <p:spPr>
          <a:xfrm>
            <a:off x="3382786" y="5664200"/>
            <a:ext cx="639445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 indent="103505">
              <a:lnSpc>
                <a:spcPts val="980"/>
              </a:lnSpc>
              <a:spcBef>
                <a:spcPts val="215"/>
              </a:spcBef>
            </a:pPr>
            <a:r>
              <a:rPr dirty="0" sz="900" spc="-10">
                <a:latin typeface="Lucida Sans"/>
                <a:cs typeface="Lucida Sans"/>
              </a:rPr>
              <a:t>In-store </a:t>
            </a:r>
            <a:r>
              <a:rPr dirty="0" sz="900" spc="-30">
                <a:latin typeface="Lucida Sans"/>
                <a:cs typeface="Lucida Sans"/>
              </a:rPr>
              <a:t>promotions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4291121" y="5664200"/>
            <a:ext cx="5505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0">
                <a:latin typeface="Lucida Sans"/>
                <a:cs typeface="Lucida Sans"/>
              </a:rPr>
              <a:t>Billboards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5132528" y="5664200"/>
            <a:ext cx="6013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Lucida Sans"/>
                <a:cs typeface="Lucida Sans"/>
              </a:rPr>
              <a:t>Direct</a:t>
            </a:r>
            <a:r>
              <a:rPr dirty="0" sz="900" spc="-50">
                <a:latin typeface="Lucida Sans"/>
                <a:cs typeface="Lucida Sans"/>
              </a:rPr>
              <a:t> </a:t>
            </a:r>
            <a:r>
              <a:rPr dirty="0" sz="900" spc="-20">
                <a:latin typeface="Lucida Sans"/>
                <a:cs typeface="Lucida Sans"/>
              </a:rPr>
              <a:t>mail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672846" y="4125671"/>
            <a:ext cx="589915" cy="469265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400" spc="50">
                <a:latin typeface="Arial Black"/>
                <a:cs typeface="Arial Black"/>
              </a:rPr>
              <a:t>40-</a:t>
            </a:r>
            <a:r>
              <a:rPr dirty="0" sz="1400" spc="-25">
                <a:latin typeface="Arial Black"/>
                <a:cs typeface="Arial Black"/>
              </a:rPr>
              <a:t>54</a:t>
            </a:r>
            <a:endParaRPr sz="1400">
              <a:latin typeface="Arial Black"/>
              <a:cs typeface="Arial Black"/>
            </a:endParaRPr>
          </a:p>
          <a:p>
            <a:pPr marL="300355">
              <a:lnSpc>
                <a:spcPct val="100000"/>
              </a:lnSpc>
              <a:spcBef>
                <a:spcPts val="259"/>
              </a:spcBef>
            </a:pPr>
            <a:r>
              <a:rPr dirty="0" sz="1000" spc="-40">
                <a:latin typeface="Arial Black"/>
                <a:cs typeface="Arial Black"/>
              </a:rPr>
              <a:t>46%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61" name="object 61" descr=""/>
          <p:cNvGrpSpPr/>
          <p:nvPr/>
        </p:nvGrpSpPr>
        <p:grpSpPr>
          <a:xfrm>
            <a:off x="6326188" y="4767071"/>
            <a:ext cx="5186680" cy="872490"/>
            <a:chOff x="6326188" y="4767071"/>
            <a:chExt cx="5186680" cy="872490"/>
          </a:xfrm>
        </p:grpSpPr>
        <p:sp>
          <p:nvSpPr>
            <p:cNvPr id="62" name="object 62" descr=""/>
            <p:cNvSpPr/>
            <p:nvPr/>
          </p:nvSpPr>
          <p:spPr>
            <a:xfrm>
              <a:off x="6540995" y="4767071"/>
              <a:ext cx="4755515" cy="867410"/>
            </a:xfrm>
            <a:custGeom>
              <a:avLst/>
              <a:gdLst/>
              <a:ahLst/>
              <a:cxnLst/>
              <a:rect l="l" t="t" r="r" b="b"/>
              <a:pathLst>
                <a:path w="4755515" h="867410">
                  <a:moveTo>
                    <a:pt x="432828" y="0"/>
                  </a:moveTo>
                  <a:lnTo>
                    <a:pt x="0" y="0"/>
                  </a:lnTo>
                  <a:lnTo>
                    <a:pt x="0" y="867232"/>
                  </a:lnTo>
                  <a:lnTo>
                    <a:pt x="432828" y="867232"/>
                  </a:lnTo>
                  <a:lnTo>
                    <a:pt x="432828" y="0"/>
                  </a:lnTo>
                  <a:close/>
                </a:path>
                <a:path w="4755515" h="867410">
                  <a:moveTo>
                    <a:pt x="1298460" y="289560"/>
                  </a:moveTo>
                  <a:lnTo>
                    <a:pt x="865644" y="289560"/>
                  </a:lnTo>
                  <a:lnTo>
                    <a:pt x="865644" y="867232"/>
                  </a:lnTo>
                  <a:lnTo>
                    <a:pt x="1298460" y="867232"/>
                  </a:lnTo>
                  <a:lnTo>
                    <a:pt x="1298460" y="289560"/>
                  </a:lnTo>
                  <a:close/>
                </a:path>
                <a:path w="4755515" h="867410">
                  <a:moveTo>
                    <a:pt x="2161044" y="432816"/>
                  </a:moveTo>
                  <a:lnTo>
                    <a:pt x="1731276" y="432816"/>
                  </a:lnTo>
                  <a:lnTo>
                    <a:pt x="1731276" y="867232"/>
                  </a:lnTo>
                  <a:lnTo>
                    <a:pt x="2161044" y="867232"/>
                  </a:lnTo>
                  <a:lnTo>
                    <a:pt x="2161044" y="432816"/>
                  </a:lnTo>
                  <a:close/>
                </a:path>
                <a:path w="4755515" h="867410">
                  <a:moveTo>
                    <a:pt x="3026676" y="524256"/>
                  </a:moveTo>
                  <a:lnTo>
                    <a:pt x="2593860" y="524256"/>
                  </a:lnTo>
                  <a:lnTo>
                    <a:pt x="2593860" y="867232"/>
                  </a:lnTo>
                  <a:lnTo>
                    <a:pt x="3026676" y="867232"/>
                  </a:lnTo>
                  <a:lnTo>
                    <a:pt x="3026676" y="524256"/>
                  </a:lnTo>
                  <a:close/>
                </a:path>
                <a:path w="4755515" h="867410">
                  <a:moveTo>
                    <a:pt x="3892308" y="542544"/>
                  </a:moveTo>
                  <a:lnTo>
                    <a:pt x="3459492" y="542544"/>
                  </a:lnTo>
                  <a:lnTo>
                    <a:pt x="3459492" y="867232"/>
                  </a:lnTo>
                  <a:lnTo>
                    <a:pt x="3892308" y="867232"/>
                  </a:lnTo>
                  <a:lnTo>
                    <a:pt x="3892308" y="542544"/>
                  </a:lnTo>
                  <a:close/>
                </a:path>
                <a:path w="4755515" h="867410">
                  <a:moveTo>
                    <a:pt x="4754892" y="579120"/>
                  </a:moveTo>
                  <a:lnTo>
                    <a:pt x="4322076" y="579120"/>
                  </a:lnTo>
                  <a:lnTo>
                    <a:pt x="4322076" y="867232"/>
                  </a:lnTo>
                  <a:lnTo>
                    <a:pt x="4754892" y="867232"/>
                  </a:lnTo>
                  <a:lnTo>
                    <a:pt x="4754892" y="579120"/>
                  </a:lnTo>
                  <a:close/>
                </a:path>
              </a:pathLst>
            </a:custGeom>
            <a:solidFill>
              <a:srgbClr val="31CA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6326188" y="5634299"/>
              <a:ext cx="5186680" cy="0"/>
            </a:xfrm>
            <a:custGeom>
              <a:avLst/>
              <a:gdLst/>
              <a:ahLst/>
              <a:cxnLst/>
              <a:rect l="l" t="t" r="r" b="b"/>
              <a:pathLst>
                <a:path w="5186680" h="0">
                  <a:moveTo>
                    <a:pt x="0" y="0"/>
                  </a:moveTo>
                  <a:lnTo>
                    <a:pt x="5186362" y="1"/>
                  </a:lnTo>
                </a:path>
              </a:pathLst>
            </a:custGeom>
            <a:ln w="9525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4" name="object 64" descr=""/>
          <p:cNvSpPr txBox="1"/>
          <p:nvPr/>
        </p:nvSpPr>
        <p:spPr>
          <a:xfrm>
            <a:off x="7477109" y="4834635"/>
            <a:ext cx="29146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70">
                <a:latin typeface="Arial Black"/>
                <a:cs typeface="Arial Black"/>
              </a:rPr>
              <a:t>32%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8339852" y="4977892"/>
            <a:ext cx="294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60">
                <a:latin typeface="Arial Black"/>
                <a:cs typeface="Arial Black"/>
              </a:rPr>
              <a:t>24%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9214912" y="5069332"/>
            <a:ext cx="2736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14">
                <a:latin typeface="Arial Black"/>
                <a:cs typeface="Arial Black"/>
              </a:rPr>
              <a:t>19%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10080451" y="5087620"/>
            <a:ext cx="2711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20">
                <a:latin typeface="Arial Black"/>
                <a:cs typeface="Arial Black"/>
              </a:rPr>
              <a:t>18%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68" name="object 68" descr=""/>
          <p:cNvSpPr txBox="1"/>
          <p:nvPr/>
        </p:nvSpPr>
        <p:spPr>
          <a:xfrm>
            <a:off x="10943766" y="5124196"/>
            <a:ext cx="2736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14">
                <a:latin typeface="Arial Black"/>
                <a:cs typeface="Arial Black"/>
              </a:rPr>
              <a:t>16%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69" name="object 69" descr=""/>
          <p:cNvSpPr txBox="1"/>
          <p:nvPr/>
        </p:nvSpPr>
        <p:spPr>
          <a:xfrm>
            <a:off x="6462221" y="5658103"/>
            <a:ext cx="5886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5">
                <a:latin typeface="Lucida Sans"/>
                <a:cs typeface="Lucida Sans"/>
              </a:rPr>
              <a:t>TV</a:t>
            </a:r>
            <a:r>
              <a:rPr dirty="0" sz="900" spc="-60">
                <a:latin typeface="Lucida Sans"/>
                <a:cs typeface="Lucida Sans"/>
              </a:rPr>
              <a:t> </a:t>
            </a:r>
            <a:r>
              <a:rPr dirty="0" sz="900" spc="-10">
                <a:latin typeface="Lucida Sans"/>
                <a:cs typeface="Lucida Sans"/>
              </a:rPr>
              <a:t>adverts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70" name="object 70" descr=""/>
          <p:cNvSpPr txBox="1"/>
          <p:nvPr/>
        </p:nvSpPr>
        <p:spPr>
          <a:xfrm>
            <a:off x="7433740" y="5658103"/>
            <a:ext cx="3829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Lucida Sans"/>
                <a:cs typeface="Lucida Sans"/>
              </a:rPr>
              <a:t>Online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71" name="object 71" descr=""/>
          <p:cNvSpPr txBox="1"/>
          <p:nvPr/>
        </p:nvSpPr>
        <p:spPr>
          <a:xfrm>
            <a:off x="8178561" y="5658103"/>
            <a:ext cx="614680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 indent="103505">
              <a:lnSpc>
                <a:spcPts val="980"/>
              </a:lnSpc>
              <a:spcBef>
                <a:spcPts val="215"/>
              </a:spcBef>
            </a:pPr>
            <a:r>
              <a:rPr dirty="0" sz="900" spc="-30">
                <a:latin typeface="Lucida Sans"/>
                <a:cs typeface="Lucida Sans"/>
              </a:rPr>
              <a:t>Printe</a:t>
            </a:r>
            <a:r>
              <a:rPr dirty="0" sz="900" spc="-160">
                <a:latin typeface="Lucida Sans"/>
                <a:cs typeface="Lucida Sans"/>
              </a:rPr>
              <a:t> </a:t>
            </a:r>
            <a:r>
              <a:rPr dirty="0" sz="900" spc="-50">
                <a:latin typeface="Lucida Sans"/>
                <a:cs typeface="Lucida Sans"/>
              </a:rPr>
              <a:t>d </a:t>
            </a:r>
            <a:r>
              <a:rPr dirty="0" sz="900" spc="-25">
                <a:latin typeface="Lucida Sans"/>
                <a:cs typeface="Lucida Sans"/>
              </a:rPr>
              <a:t>new</a:t>
            </a:r>
            <a:r>
              <a:rPr dirty="0" sz="900" spc="-185">
                <a:latin typeface="Lucida Sans"/>
                <a:cs typeface="Lucida Sans"/>
              </a:rPr>
              <a:t> </a:t>
            </a:r>
            <a:r>
              <a:rPr dirty="0" sz="900" spc="-30">
                <a:latin typeface="Lucida Sans"/>
                <a:cs typeface="Lucida Sans"/>
              </a:rPr>
              <a:t>spaper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72" name="object 72" descr=""/>
          <p:cNvSpPr txBox="1"/>
          <p:nvPr/>
        </p:nvSpPr>
        <p:spPr>
          <a:xfrm>
            <a:off x="9187196" y="5658103"/>
            <a:ext cx="3232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0">
                <a:latin typeface="Lucida Sans"/>
                <a:cs typeface="Lucida Sans"/>
              </a:rPr>
              <a:t>Radio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73" name="object 73" descr=""/>
          <p:cNvSpPr txBox="1"/>
          <p:nvPr/>
        </p:nvSpPr>
        <p:spPr>
          <a:xfrm>
            <a:off x="9893918" y="5658103"/>
            <a:ext cx="639445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 indent="103505">
              <a:lnSpc>
                <a:spcPts val="980"/>
              </a:lnSpc>
              <a:spcBef>
                <a:spcPts val="215"/>
              </a:spcBef>
            </a:pPr>
            <a:r>
              <a:rPr dirty="0" sz="900" spc="-10">
                <a:latin typeface="Lucida Sans"/>
                <a:cs typeface="Lucida Sans"/>
              </a:rPr>
              <a:t>In-store </a:t>
            </a:r>
            <a:r>
              <a:rPr dirty="0" sz="900" spc="-30">
                <a:latin typeface="Lucida Sans"/>
                <a:cs typeface="Lucida Sans"/>
              </a:rPr>
              <a:t>promotions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74" name="object 74" descr=""/>
          <p:cNvSpPr txBox="1"/>
          <p:nvPr/>
        </p:nvSpPr>
        <p:spPr>
          <a:xfrm>
            <a:off x="10779267" y="5658103"/>
            <a:ext cx="6013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Lucida Sans"/>
                <a:cs typeface="Lucida Sans"/>
              </a:rPr>
              <a:t>Direct</a:t>
            </a:r>
            <a:r>
              <a:rPr dirty="0" sz="900" spc="-50">
                <a:latin typeface="Lucida Sans"/>
                <a:cs typeface="Lucida Sans"/>
              </a:rPr>
              <a:t> </a:t>
            </a:r>
            <a:r>
              <a:rPr dirty="0" sz="900" spc="-20">
                <a:latin typeface="Lucida Sans"/>
                <a:cs typeface="Lucida Sans"/>
              </a:rPr>
              <a:t>mail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75" name="object 75" descr=""/>
          <p:cNvSpPr txBox="1"/>
          <p:nvPr/>
        </p:nvSpPr>
        <p:spPr>
          <a:xfrm>
            <a:off x="6318091" y="4171188"/>
            <a:ext cx="590550" cy="551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5">
                <a:latin typeface="Arial Black"/>
                <a:cs typeface="Arial Black"/>
              </a:rPr>
              <a:t>55+</a:t>
            </a:r>
            <a:endParaRPr sz="1400">
              <a:latin typeface="Arial Black"/>
              <a:cs typeface="Arial Black"/>
            </a:endParaRPr>
          </a:p>
          <a:p>
            <a:pPr marL="302895">
              <a:lnSpc>
                <a:spcPct val="100000"/>
              </a:lnSpc>
              <a:spcBef>
                <a:spcPts val="1265"/>
              </a:spcBef>
            </a:pPr>
            <a:r>
              <a:rPr dirty="0" sz="1000" spc="-45">
                <a:latin typeface="Arial Black"/>
                <a:cs typeface="Arial Black"/>
              </a:rPr>
              <a:t>48%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76" name="object 76" descr=""/>
          <p:cNvSpPr txBox="1"/>
          <p:nvPr/>
        </p:nvSpPr>
        <p:spPr>
          <a:xfrm>
            <a:off x="537216" y="6203696"/>
            <a:ext cx="39649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Datasets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accessed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–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YouGov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Profiles+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GB: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0">
                <a:solidFill>
                  <a:srgbClr val="FFFFFF"/>
                </a:solidFill>
                <a:latin typeface="Lucida Sans"/>
                <a:cs typeface="Lucida Sans"/>
              </a:rPr>
              <a:t>31,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2023.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(N&gt;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4,200)</a:t>
            </a:r>
            <a:endParaRPr sz="9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157043" y="491597"/>
            <a:ext cx="494030" cy="102870"/>
          </a:xfrm>
          <a:custGeom>
            <a:avLst/>
            <a:gdLst/>
            <a:ahLst/>
            <a:cxnLst/>
            <a:rect l="l" t="t" r="r" b="b"/>
            <a:pathLst>
              <a:path w="494029" h="102870">
                <a:moveTo>
                  <a:pt x="485289" y="5875"/>
                </a:moveTo>
                <a:lnTo>
                  <a:pt x="482051" y="5875"/>
                </a:lnTo>
                <a:lnTo>
                  <a:pt x="480509" y="6339"/>
                </a:lnTo>
                <a:lnTo>
                  <a:pt x="478967" y="7112"/>
                </a:lnTo>
                <a:lnTo>
                  <a:pt x="477271" y="7885"/>
                </a:lnTo>
                <a:lnTo>
                  <a:pt x="476037" y="9122"/>
                </a:lnTo>
                <a:lnTo>
                  <a:pt x="475267" y="10667"/>
                </a:lnTo>
                <a:lnTo>
                  <a:pt x="474341" y="12214"/>
                </a:lnTo>
                <a:lnTo>
                  <a:pt x="473878" y="13760"/>
                </a:lnTo>
                <a:lnTo>
                  <a:pt x="473878" y="17162"/>
                </a:lnTo>
                <a:lnTo>
                  <a:pt x="474341" y="18708"/>
                </a:lnTo>
                <a:lnTo>
                  <a:pt x="475267" y="20255"/>
                </a:lnTo>
                <a:lnTo>
                  <a:pt x="476037" y="21800"/>
                </a:lnTo>
                <a:lnTo>
                  <a:pt x="477271" y="23037"/>
                </a:lnTo>
                <a:lnTo>
                  <a:pt x="478814" y="23811"/>
                </a:lnTo>
                <a:lnTo>
                  <a:pt x="480355" y="24738"/>
                </a:lnTo>
                <a:lnTo>
                  <a:pt x="482051" y="25048"/>
                </a:lnTo>
                <a:lnTo>
                  <a:pt x="485444" y="25048"/>
                </a:lnTo>
                <a:lnTo>
                  <a:pt x="486986" y="24738"/>
                </a:lnTo>
                <a:lnTo>
                  <a:pt x="488528" y="23811"/>
                </a:lnTo>
                <a:lnTo>
                  <a:pt x="489146" y="23501"/>
                </a:lnTo>
                <a:lnTo>
                  <a:pt x="482359" y="23501"/>
                </a:lnTo>
                <a:lnTo>
                  <a:pt x="480973" y="23192"/>
                </a:lnTo>
                <a:lnTo>
                  <a:pt x="479585" y="22419"/>
                </a:lnTo>
                <a:lnTo>
                  <a:pt x="478350" y="21800"/>
                </a:lnTo>
                <a:lnTo>
                  <a:pt x="477271" y="20718"/>
                </a:lnTo>
                <a:lnTo>
                  <a:pt x="476655" y="19481"/>
                </a:lnTo>
                <a:lnTo>
                  <a:pt x="475884" y="18244"/>
                </a:lnTo>
                <a:lnTo>
                  <a:pt x="475644" y="17162"/>
                </a:lnTo>
                <a:lnTo>
                  <a:pt x="475652" y="13760"/>
                </a:lnTo>
                <a:lnTo>
                  <a:pt x="475884" y="12833"/>
                </a:lnTo>
                <a:lnTo>
                  <a:pt x="482359" y="7421"/>
                </a:lnTo>
                <a:lnTo>
                  <a:pt x="489145" y="7421"/>
                </a:lnTo>
                <a:lnTo>
                  <a:pt x="486986" y="6339"/>
                </a:lnTo>
                <a:lnTo>
                  <a:pt x="485289" y="5875"/>
                </a:lnTo>
                <a:close/>
              </a:path>
              <a:path w="494029" h="102870">
                <a:moveTo>
                  <a:pt x="489145" y="7421"/>
                </a:moveTo>
                <a:lnTo>
                  <a:pt x="484982" y="7421"/>
                </a:lnTo>
                <a:lnTo>
                  <a:pt x="486369" y="7885"/>
                </a:lnTo>
                <a:lnTo>
                  <a:pt x="487757" y="8503"/>
                </a:lnTo>
                <a:lnTo>
                  <a:pt x="488991" y="9277"/>
                </a:lnTo>
                <a:lnTo>
                  <a:pt x="490070" y="10204"/>
                </a:lnTo>
                <a:lnTo>
                  <a:pt x="490687" y="11441"/>
                </a:lnTo>
                <a:lnTo>
                  <a:pt x="491458" y="12833"/>
                </a:lnTo>
                <a:lnTo>
                  <a:pt x="491805" y="13760"/>
                </a:lnTo>
                <a:lnTo>
                  <a:pt x="491818" y="17162"/>
                </a:lnTo>
                <a:lnTo>
                  <a:pt x="491458" y="18244"/>
                </a:lnTo>
                <a:lnTo>
                  <a:pt x="490687" y="19481"/>
                </a:lnTo>
                <a:lnTo>
                  <a:pt x="490070" y="20718"/>
                </a:lnTo>
                <a:lnTo>
                  <a:pt x="488991" y="21800"/>
                </a:lnTo>
                <a:lnTo>
                  <a:pt x="487757" y="22419"/>
                </a:lnTo>
                <a:lnTo>
                  <a:pt x="486524" y="23192"/>
                </a:lnTo>
                <a:lnTo>
                  <a:pt x="485136" y="23501"/>
                </a:lnTo>
                <a:lnTo>
                  <a:pt x="489146" y="23501"/>
                </a:lnTo>
                <a:lnTo>
                  <a:pt x="493463" y="17162"/>
                </a:lnTo>
                <a:lnTo>
                  <a:pt x="493463" y="13760"/>
                </a:lnTo>
                <a:lnTo>
                  <a:pt x="493001" y="12214"/>
                </a:lnTo>
                <a:lnTo>
                  <a:pt x="491998" y="10514"/>
                </a:lnTo>
                <a:lnTo>
                  <a:pt x="491304" y="9122"/>
                </a:lnTo>
                <a:lnTo>
                  <a:pt x="490070" y="7885"/>
                </a:lnTo>
                <a:lnTo>
                  <a:pt x="489145" y="7421"/>
                </a:lnTo>
                <a:close/>
              </a:path>
              <a:path w="494029" h="102870">
                <a:moveTo>
                  <a:pt x="485136" y="10514"/>
                </a:moveTo>
                <a:lnTo>
                  <a:pt x="479430" y="10514"/>
                </a:lnTo>
                <a:lnTo>
                  <a:pt x="479430" y="20873"/>
                </a:lnTo>
                <a:lnTo>
                  <a:pt x="481126" y="20873"/>
                </a:lnTo>
                <a:lnTo>
                  <a:pt x="481126" y="16389"/>
                </a:lnTo>
                <a:lnTo>
                  <a:pt x="484828" y="16389"/>
                </a:lnTo>
                <a:lnTo>
                  <a:pt x="484518" y="16234"/>
                </a:lnTo>
                <a:lnTo>
                  <a:pt x="485444" y="16079"/>
                </a:lnTo>
                <a:lnTo>
                  <a:pt x="486215" y="15770"/>
                </a:lnTo>
                <a:lnTo>
                  <a:pt x="486987" y="14997"/>
                </a:lnTo>
                <a:lnTo>
                  <a:pt x="481126" y="14997"/>
                </a:lnTo>
                <a:lnTo>
                  <a:pt x="481126" y="11904"/>
                </a:lnTo>
                <a:lnTo>
                  <a:pt x="487089" y="11904"/>
                </a:lnTo>
                <a:lnTo>
                  <a:pt x="486677" y="11286"/>
                </a:lnTo>
                <a:lnTo>
                  <a:pt x="485753" y="10667"/>
                </a:lnTo>
                <a:lnTo>
                  <a:pt x="485136" y="10514"/>
                </a:lnTo>
                <a:close/>
              </a:path>
              <a:path w="494029" h="102870">
                <a:moveTo>
                  <a:pt x="484828" y="16389"/>
                </a:moveTo>
                <a:lnTo>
                  <a:pt x="482668" y="16389"/>
                </a:lnTo>
                <a:lnTo>
                  <a:pt x="483130" y="16544"/>
                </a:lnTo>
                <a:lnTo>
                  <a:pt x="483439" y="16852"/>
                </a:lnTo>
                <a:lnTo>
                  <a:pt x="483903" y="17162"/>
                </a:lnTo>
                <a:lnTo>
                  <a:pt x="484518" y="17934"/>
                </a:lnTo>
                <a:lnTo>
                  <a:pt x="485289" y="19171"/>
                </a:lnTo>
                <a:lnTo>
                  <a:pt x="486215" y="20873"/>
                </a:lnTo>
                <a:lnTo>
                  <a:pt x="488219" y="20873"/>
                </a:lnTo>
                <a:lnTo>
                  <a:pt x="486898" y="18708"/>
                </a:lnTo>
                <a:lnTo>
                  <a:pt x="486369" y="17781"/>
                </a:lnTo>
                <a:lnTo>
                  <a:pt x="485753" y="17162"/>
                </a:lnTo>
                <a:lnTo>
                  <a:pt x="485444" y="16697"/>
                </a:lnTo>
                <a:lnTo>
                  <a:pt x="484828" y="16389"/>
                </a:lnTo>
                <a:close/>
              </a:path>
              <a:path w="494029" h="102870">
                <a:moveTo>
                  <a:pt x="487089" y="11904"/>
                </a:moveTo>
                <a:lnTo>
                  <a:pt x="484365" y="11904"/>
                </a:lnTo>
                <a:lnTo>
                  <a:pt x="485289" y="12369"/>
                </a:lnTo>
                <a:lnTo>
                  <a:pt x="485444" y="12523"/>
                </a:lnTo>
                <a:lnTo>
                  <a:pt x="485599" y="12833"/>
                </a:lnTo>
                <a:lnTo>
                  <a:pt x="485675" y="14070"/>
                </a:lnTo>
                <a:lnTo>
                  <a:pt x="485598" y="14225"/>
                </a:lnTo>
                <a:lnTo>
                  <a:pt x="485136" y="14533"/>
                </a:lnTo>
                <a:lnTo>
                  <a:pt x="484827" y="14843"/>
                </a:lnTo>
                <a:lnTo>
                  <a:pt x="484210" y="14997"/>
                </a:lnTo>
                <a:lnTo>
                  <a:pt x="486987" y="14997"/>
                </a:lnTo>
                <a:lnTo>
                  <a:pt x="487295" y="14688"/>
                </a:lnTo>
                <a:lnTo>
                  <a:pt x="487410" y="14225"/>
                </a:lnTo>
                <a:lnTo>
                  <a:pt x="487295" y="12214"/>
                </a:lnTo>
                <a:lnTo>
                  <a:pt x="487089" y="11904"/>
                </a:lnTo>
                <a:close/>
              </a:path>
              <a:path w="494029" h="102870">
                <a:moveTo>
                  <a:pt x="368710" y="27367"/>
                </a:moveTo>
                <a:lnTo>
                  <a:pt x="361462" y="27367"/>
                </a:lnTo>
                <a:lnTo>
                  <a:pt x="354985" y="28912"/>
                </a:lnTo>
                <a:lnTo>
                  <a:pt x="343574" y="35097"/>
                </a:lnTo>
                <a:lnTo>
                  <a:pt x="338947" y="39582"/>
                </a:lnTo>
                <a:lnTo>
                  <a:pt x="335864" y="45457"/>
                </a:lnTo>
                <a:lnTo>
                  <a:pt x="332625" y="51487"/>
                </a:lnTo>
                <a:lnTo>
                  <a:pt x="331227" y="56949"/>
                </a:lnTo>
                <a:lnTo>
                  <a:pt x="331177" y="72487"/>
                </a:lnTo>
                <a:lnTo>
                  <a:pt x="332625" y="79162"/>
                </a:lnTo>
                <a:lnTo>
                  <a:pt x="335947" y="85039"/>
                </a:lnTo>
                <a:lnTo>
                  <a:pt x="338947" y="90605"/>
                </a:lnTo>
                <a:lnTo>
                  <a:pt x="343574" y="94933"/>
                </a:lnTo>
                <a:lnTo>
                  <a:pt x="349742" y="98026"/>
                </a:lnTo>
                <a:lnTo>
                  <a:pt x="355756" y="100963"/>
                </a:lnTo>
                <a:lnTo>
                  <a:pt x="362078" y="102355"/>
                </a:lnTo>
                <a:lnTo>
                  <a:pt x="368863" y="102355"/>
                </a:lnTo>
                <a:lnTo>
                  <a:pt x="399620" y="86894"/>
                </a:lnTo>
                <a:lnTo>
                  <a:pt x="363774" y="86894"/>
                </a:lnTo>
                <a:lnTo>
                  <a:pt x="359456" y="85039"/>
                </a:lnTo>
                <a:lnTo>
                  <a:pt x="356064" y="81328"/>
                </a:lnTo>
                <a:lnTo>
                  <a:pt x="352672" y="77462"/>
                </a:lnTo>
                <a:lnTo>
                  <a:pt x="350975" y="72050"/>
                </a:lnTo>
                <a:lnTo>
                  <a:pt x="351070" y="57517"/>
                </a:lnTo>
                <a:lnTo>
                  <a:pt x="352672" y="52260"/>
                </a:lnTo>
                <a:lnTo>
                  <a:pt x="356064" y="48549"/>
                </a:lnTo>
                <a:lnTo>
                  <a:pt x="359456" y="44683"/>
                </a:lnTo>
                <a:lnTo>
                  <a:pt x="363774" y="42828"/>
                </a:lnTo>
                <a:lnTo>
                  <a:pt x="399883" y="42828"/>
                </a:lnTo>
                <a:lnTo>
                  <a:pt x="395850" y="37881"/>
                </a:lnTo>
                <a:lnTo>
                  <a:pt x="390156" y="33303"/>
                </a:lnTo>
                <a:lnTo>
                  <a:pt x="383726" y="30015"/>
                </a:lnTo>
                <a:lnTo>
                  <a:pt x="376572" y="28031"/>
                </a:lnTo>
                <a:lnTo>
                  <a:pt x="368710" y="27367"/>
                </a:lnTo>
                <a:close/>
              </a:path>
              <a:path w="494029" h="102870">
                <a:moveTo>
                  <a:pt x="423915" y="28912"/>
                </a:moveTo>
                <a:lnTo>
                  <a:pt x="403715" y="28912"/>
                </a:lnTo>
                <a:lnTo>
                  <a:pt x="433167" y="100810"/>
                </a:lnTo>
                <a:lnTo>
                  <a:pt x="450439" y="100810"/>
                </a:lnTo>
                <a:lnTo>
                  <a:pt x="459667" y="77925"/>
                </a:lnTo>
                <a:lnTo>
                  <a:pt x="441650" y="77925"/>
                </a:lnTo>
                <a:lnTo>
                  <a:pt x="437794" y="65712"/>
                </a:lnTo>
                <a:lnTo>
                  <a:pt x="423915" y="28912"/>
                </a:lnTo>
                <a:close/>
              </a:path>
              <a:path w="494029" h="102870">
                <a:moveTo>
                  <a:pt x="399883" y="42828"/>
                </a:moveTo>
                <a:lnTo>
                  <a:pt x="373799" y="42828"/>
                </a:lnTo>
                <a:lnTo>
                  <a:pt x="377962" y="44683"/>
                </a:lnTo>
                <a:lnTo>
                  <a:pt x="381354" y="48549"/>
                </a:lnTo>
                <a:lnTo>
                  <a:pt x="384747" y="52260"/>
                </a:lnTo>
                <a:lnTo>
                  <a:pt x="386545" y="57517"/>
                </a:lnTo>
                <a:lnTo>
                  <a:pt x="386546" y="72050"/>
                </a:lnTo>
                <a:lnTo>
                  <a:pt x="384747" y="77462"/>
                </a:lnTo>
                <a:lnTo>
                  <a:pt x="381354" y="81328"/>
                </a:lnTo>
                <a:lnTo>
                  <a:pt x="377962" y="85039"/>
                </a:lnTo>
                <a:lnTo>
                  <a:pt x="373799" y="86894"/>
                </a:lnTo>
                <a:lnTo>
                  <a:pt x="399620" y="86894"/>
                </a:lnTo>
                <a:lnTo>
                  <a:pt x="406272" y="63856"/>
                </a:lnTo>
                <a:lnTo>
                  <a:pt x="405695" y="56949"/>
                </a:lnTo>
                <a:lnTo>
                  <a:pt x="403753" y="49921"/>
                </a:lnTo>
                <a:lnTo>
                  <a:pt x="400481" y="43561"/>
                </a:lnTo>
                <a:lnTo>
                  <a:pt x="399883" y="42828"/>
                </a:lnTo>
                <a:close/>
              </a:path>
              <a:path w="494029" h="102870">
                <a:moveTo>
                  <a:pt x="479430" y="28912"/>
                </a:moveTo>
                <a:lnTo>
                  <a:pt x="459691" y="28912"/>
                </a:lnTo>
                <a:lnTo>
                  <a:pt x="445813" y="65712"/>
                </a:lnTo>
                <a:lnTo>
                  <a:pt x="444271" y="69731"/>
                </a:lnTo>
                <a:lnTo>
                  <a:pt x="442729" y="74679"/>
                </a:lnTo>
                <a:lnTo>
                  <a:pt x="441650" y="77925"/>
                </a:lnTo>
                <a:lnTo>
                  <a:pt x="459667" y="77925"/>
                </a:lnTo>
                <a:lnTo>
                  <a:pt x="479430" y="28912"/>
                </a:lnTo>
                <a:close/>
              </a:path>
              <a:path w="494029" h="102870">
                <a:moveTo>
                  <a:pt x="112726" y="27367"/>
                </a:moveTo>
                <a:lnTo>
                  <a:pt x="105632" y="27367"/>
                </a:lnTo>
                <a:lnTo>
                  <a:pt x="99155" y="28912"/>
                </a:lnTo>
                <a:lnTo>
                  <a:pt x="75348" y="72487"/>
                </a:lnTo>
                <a:lnTo>
                  <a:pt x="76795" y="79162"/>
                </a:lnTo>
                <a:lnTo>
                  <a:pt x="106249" y="102355"/>
                </a:lnTo>
                <a:lnTo>
                  <a:pt x="112880" y="102355"/>
                </a:lnTo>
                <a:lnTo>
                  <a:pt x="143712" y="86894"/>
                </a:lnTo>
                <a:lnTo>
                  <a:pt x="107791" y="86894"/>
                </a:lnTo>
                <a:lnTo>
                  <a:pt x="103473" y="85039"/>
                </a:lnTo>
                <a:lnTo>
                  <a:pt x="100081" y="81328"/>
                </a:lnTo>
                <a:lnTo>
                  <a:pt x="96688" y="77462"/>
                </a:lnTo>
                <a:lnTo>
                  <a:pt x="94992" y="72050"/>
                </a:lnTo>
                <a:lnTo>
                  <a:pt x="95086" y="57517"/>
                </a:lnTo>
                <a:lnTo>
                  <a:pt x="96688" y="52260"/>
                </a:lnTo>
                <a:lnTo>
                  <a:pt x="100081" y="48549"/>
                </a:lnTo>
                <a:lnTo>
                  <a:pt x="103473" y="44683"/>
                </a:lnTo>
                <a:lnTo>
                  <a:pt x="107791" y="42828"/>
                </a:lnTo>
                <a:lnTo>
                  <a:pt x="143920" y="42828"/>
                </a:lnTo>
                <a:lnTo>
                  <a:pt x="139866" y="37881"/>
                </a:lnTo>
                <a:lnTo>
                  <a:pt x="134194" y="33303"/>
                </a:lnTo>
                <a:lnTo>
                  <a:pt x="127799" y="30015"/>
                </a:lnTo>
                <a:lnTo>
                  <a:pt x="120653" y="28031"/>
                </a:lnTo>
                <a:lnTo>
                  <a:pt x="112726" y="27367"/>
                </a:lnTo>
                <a:close/>
              </a:path>
              <a:path w="494029" h="102870">
                <a:moveTo>
                  <a:pt x="23749" y="1545"/>
                </a:moveTo>
                <a:lnTo>
                  <a:pt x="0" y="1545"/>
                </a:lnTo>
                <a:lnTo>
                  <a:pt x="36855" y="59063"/>
                </a:lnTo>
                <a:lnTo>
                  <a:pt x="36855" y="100810"/>
                </a:lnTo>
                <a:lnTo>
                  <a:pt x="57210" y="100810"/>
                </a:lnTo>
                <a:lnTo>
                  <a:pt x="57309" y="59063"/>
                </a:lnTo>
                <a:lnTo>
                  <a:pt x="69017" y="40819"/>
                </a:lnTo>
                <a:lnTo>
                  <a:pt x="47496" y="40819"/>
                </a:lnTo>
                <a:lnTo>
                  <a:pt x="23749" y="1545"/>
                </a:lnTo>
                <a:close/>
              </a:path>
              <a:path w="494029" h="102870">
                <a:moveTo>
                  <a:pt x="143920" y="42828"/>
                </a:moveTo>
                <a:lnTo>
                  <a:pt x="117815" y="42828"/>
                </a:lnTo>
                <a:lnTo>
                  <a:pt x="122132" y="44683"/>
                </a:lnTo>
                <a:lnTo>
                  <a:pt x="125525" y="48549"/>
                </a:lnTo>
                <a:lnTo>
                  <a:pt x="128917" y="52260"/>
                </a:lnTo>
                <a:lnTo>
                  <a:pt x="130565" y="57517"/>
                </a:lnTo>
                <a:lnTo>
                  <a:pt x="130567" y="72050"/>
                </a:lnTo>
                <a:lnTo>
                  <a:pt x="128917" y="77462"/>
                </a:lnTo>
                <a:lnTo>
                  <a:pt x="125525" y="81328"/>
                </a:lnTo>
                <a:lnTo>
                  <a:pt x="122132" y="85039"/>
                </a:lnTo>
                <a:lnTo>
                  <a:pt x="117815" y="86894"/>
                </a:lnTo>
                <a:lnTo>
                  <a:pt x="143712" y="86894"/>
                </a:lnTo>
                <a:lnTo>
                  <a:pt x="144456" y="86002"/>
                </a:lnTo>
                <a:lnTo>
                  <a:pt x="147827" y="79607"/>
                </a:lnTo>
                <a:lnTo>
                  <a:pt x="149838" y="72487"/>
                </a:lnTo>
                <a:lnTo>
                  <a:pt x="150480" y="64938"/>
                </a:lnTo>
                <a:lnTo>
                  <a:pt x="150439" y="63856"/>
                </a:lnTo>
                <a:lnTo>
                  <a:pt x="149841" y="56949"/>
                </a:lnTo>
                <a:lnTo>
                  <a:pt x="147846" y="49921"/>
                </a:lnTo>
                <a:lnTo>
                  <a:pt x="144521" y="43561"/>
                </a:lnTo>
                <a:lnTo>
                  <a:pt x="143920" y="42828"/>
                </a:lnTo>
                <a:close/>
              </a:path>
              <a:path w="494029" h="102870">
                <a:moveTo>
                  <a:pt x="94221" y="1545"/>
                </a:moveTo>
                <a:lnTo>
                  <a:pt x="70782" y="1545"/>
                </a:lnTo>
                <a:lnTo>
                  <a:pt x="47496" y="40819"/>
                </a:lnTo>
                <a:lnTo>
                  <a:pt x="69017" y="40819"/>
                </a:lnTo>
                <a:lnTo>
                  <a:pt x="94221" y="1545"/>
                </a:lnTo>
                <a:close/>
              </a:path>
              <a:path w="494029" h="102870">
                <a:moveTo>
                  <a:pt x="281274" y="0"/>
                </a:moveTo>
                <a:lnTo>
                  <a:pt x="271713" y="0"/>
                </a:lnTo>
                <a:lnTo>
                  <a:pt x="263540" y="1545"/>
                </a:lnTo>
                <a:lnTo>
                  <a:pt x="234954" y="29581"/>
                </a:lnTo>
                <a:lnTo>
                  <a:pt x="231311" y="50868"/>
                </a:lnTo>
                <a:lnTo>
                  <a:pt x="231663" y="57913"/>
                </a:lnTo>
                <a:lnTo>
                  <a:pt x="249293" y="92397"/>
                </a:lnTo>
                <a:lnTo>
                  <a:pt x="282354" y="102510"/>
                </a:lnTo>
                <a:lnTo>
                  <a:pt x="290681" y="102510"/>
                </a:lnTo>
                <a:lnTo>
                  <a:pt x="298853" y="100963"/>
                </a:lnTo>
                <a:lnTo>
                  <a:pt x="315045" y="94780"/>
                </a:lnTo>
                <a:lnTo>
                  <a:pt x="321213" y="91222"/>
                </a:lnTo>
                <a:lnTo>
                  <a:pt x="325377" y="87048"/>
                </a:lnTo>
                <a:lnTo>
                  <a:pt x="325377" y="85347"/>
                </a:lnTo>
                <a:lnTo>
                  <a:pt x="272484" y="85347"/>
                </a:lnTo>
                <a:lnTo>
                  <a:pt x="265545" y="82410"/>
                </a:lnTo>
                <a:lnTo>
                  <a:pt x="252129" y="50095"/>
                </a:lnTo>
                <a:lnTo>
                  <a:pt x="252620" y="42381"/>
                </a:lnTo>
                <a:lnTo>
                  <a:pt x="272329" y="17007"/>
                </a:lnTo>
                <a:lnTo>
                  <a:pt x="320228" y="17007"/>
                </a:lnTo>
                <a:lnTo>
                  <a:pt x="317512" y="12833"/>
                </a:lnTo>
                <a:lnTo>
                  <a:pt x="310573" y="7730"/>
                </a:lnTo>
                <a:lnTo>
                  <a:pt x="304759" y="4305"/>
                </a:lnTo>
                <a:lnTo>
                  <a:pt x="297948" y="1894"/>
                </a:lnTo>
                <a:lnTo>
                  <a:pt x="290124" y="468"/>
                </a:lnTo>
                <a:lnTo>
                  <a:pt x="281274" y="0"/>
                </a:lnTo>
                <a:close/>
              </a:path>
              <a:path w="494029" h="102870">
                <a:moveTo>
                  <a:pt x="325377" y="47621"/>
                </a:moveTo>
                <a:lnTo>
                  <a:pt x="281583" y="47621"/>
                </a:lnTo>
                <a:lnTo>
                  <a:pt x="281583" y="64320"/>
                </a:lnTo>
                <a:lnTo>
                  <a:pt x="304868" y="64320"/>
                </a:lnTo>
                <a:lnTo>
                  <a:pt x="304868" y="76843"/>
                </a:lnTo>
                <a:lnTo>
                  <a:pt x="301783" y="79317"/>
                </a:lnTo>
                <a:lnTo>
                  <a:pt x="298082" y="81328"/>
                </a:lnTo>
                <a:lnTo>
                  <a:pt x="293919" y="82873"/>
                </a:lnTo>
                <a:lnTo>
                  <a:pt x="289601" y="84574"/>
                </a:lnTo>
                <a:lnTo>
                  <a:pt x="285283" y="85347"/>
                </a:lnTo>
                <a:lnTo>
                  <a:pt x="325377" y="85347"/>
                </a:lnTo>
                <a:lnTo>
                  <a:pt x="325377" y="47621"/>
                </a:lnTo>
                <a:close/>
              </a:path>
              <a:path w="494029" h="102870">
                <a:moveTo>
                  <a:pt x="320228" y="17007"/>
                </a:moveTo>
                <a:lnTo>
                  <a:pt x="287134" y="17007"/>
                </a:lnTo>
                <a:lnTo>
                  <a:pt x="292068" y="18399"/>
                </a:lnTo>
                <a:lnTo>
                  <a:pt x="295923" y="21337"/>
                </a:lnTo>
                <a:lnTo>
                  <a:pt x="299779" y="24119"/>
                </a:lnTo>
                <a:lnTo>
                  <a:pt x="302400" y="27985"/>
                </a:lnTo>
                <a:lnTo>
                  <a:pt x="303942" y="32778"/>
                </a:lnTo>
                <a:lnTo>
                  <a:pt x="324143" y="29067"/>
                </a:lnTo>
                <a:lnTo>
                  <a:pt x="322139" y="19945"/>
                </a:lnTo>
                <a:lnTo>
                  <a:pt x="320228" y="17007"/>
                </a:lnTo>
                <a:close/>
              </a:path>
              <a:path w="494029" h="102870">
                <a:moveTo>
                  <a:pt x="175950" y="28912"/>
                </a:moveTo>
                <a:lnTo>
                  <a:pt x="156674" y="28912"/>
                </a:lnTo>
                <a:lnTo>
                  <a:pt x="156702" y="81328"/>
                </a:lnTo>
                <a:lnTo>
                  <a:pt x="176104" y="102355"/>
                </a:lnTo>
                <a:lnTo>
                  <a:pt x="185820" y="102355"/>
                </a:lnTo>
                <a:lnTo>
                  <a:pt x="190291" y="101273"/>
                </a:lnTo>
                <a:lnTo>
                  <a:pt x="198927" y="96944"/>
                </a:lnTo>
                <a:lnTo>
                  <a:pt x="202474" y="93851"/>
                </a:lnTo>
                <a:lnTo>
                  <a:pt x="205096" y="90140"/>
                </a:lnTo>
                <a:lnTo>
                  <a:pt x="223137" y="90140"/>
                </a:lnTo>
                <a:lnTo>
                  <a:pt x="223137" y="87976"/>
                </a:lnTo>
                <a:lnTo>
                  <a:pt x="185202" y="87976"/>
                </a:lnTo>
                <a:lnTo>
                  <a:pt x="182890" y="87203"/>
                </a:lnTo>
                <a:lnTo>
                  <a:pt x="175950" y="72050"/>
                </a:lnTo>
                <a:lnTo>
                  <a:pt x="175950" y="28912"/>
                </a:lnTo>
                <a:close/>
              </a:path>
              <a:path w="494029" h="102870">
                <a:moveTo>
                  <a:pt x="223137" y="90140"/>
                </a:moveTo>
                <a:lnTo>
                  <a:pt x="205096" y="90140"/>
                </a:lnTo>
                <a:lnTo>
                  <a:pt x="205096" y="100810"/>
                </a:lnTo>
                <a:lnTo>
                  <a:pt x="223137" y="100810"/>
                </a:lnTo>
                <a:lnTo>
                  <a:pt x="223137" y="90140"/>
                </a:lnTo>
                <a:close/>
              </a:path>
              <a:path w="494029" h="102870">
                <a:moveTo>
                  <a:pt x="223137" y="28912"/>
                </a:moveTo>
                <a:lnTo>
                  <a:pt x="203708" y="28912"/>
                </a:lnTo>
                <a:lnTo>
                  <a:pt x="203708" y="69576"/>
                </a:lnTo>
                <a:lnTo>
                  <a:pt x="203245" y="76070"/>
                </a:lnTo>
                <a:lnTo>
                  <a:pt x="191371" y="87976"/>
                </a:lnTo>
                <a:lnTo>
                  <a:pt x="223137" y="87976"/>
                </a:lnTo>
                <a:lnTo>
                  <a:pt x="223137" y="28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4455" rIns="0" bIns="0" rtlCol="0" vert="horz">
            <a:spAutoFit/>
          </a:bodyPr>
          <a:lstStyle/>
          <a:p>
            <a:pPr marL="12700" marR="5080">
              <a:lnSpc>
                <a:spcPts val="3290"/>
              </a:lnSpc>
              <a:spcBef>
                <a:spcPts val="665"/>
              </a:spcBef>
            </a:pPr>
            <a:r>
              <a:rPr dirty="0" spc="-160"/>
              <a:t>Digital</a:t>
            </a:r>
            <a:r>
              <a:rPr dirty="0" spc="-409"/>
              <a:t> </a:t>
            </a:r>
            <a:r>
              <a:rPr dirty="0" spc="-170"/>
              <a:t>platforms</a:t>
            </a:r>
            <a:r>
              <a:rPr dirty="0" spc="-405"/>
              <a:t> </a:t>
            </a:r>
            <a:r>
              <a:rPr dirty="0" spc="-185"/>
              <a:t>continue</a:t>
            </a:r>
            <a:r>
              <a:rPr dirty="0" spc="-400"/>
              <a:t> </a:t>
            </a:r>
            <a:r>
              <a:rPr dirty="0" spc="-175"/>
              <a:t>to</a:t>
            </a:r>
            <a:r>
              <a:rPr dirty="0" spc="-409"/>
              <a:t> </a:t>
            </a:r>
            <a:r>
              <a:rPr dirty="0" spc="-204"/>
              <a:t>reshape</a:t>
            </a:r>
            <a:r>
              <a:rPr dirty="0" spc="-400"/>
              <a:t> </a:t>
            </a:r>
            <a:r>
              <a:rPr dirty="0" spc="-145"/>
              <a:t>content </a:t>
            </a:r>
            <a:r>
              <a:rPr dirty="0" spc="-190"/>
              <a:t>consumption</a:t>
            </a:r>
            <a:r>
              <a:rPr dirty="0" spc="-395"/>
              <a:t> </a:t>
            </a:r>
            <a:r>
              <a:rPr dirty="0" spc="-245"/>
              <a:t>across</a:t>
            </a:r>
            <a:r>
              <a:rPr dirty="0" spc="-390"/>
              <a:t> </a:t>
            </a:r>
            <a:r>
              <a:rPr dirty="0" spc="-195"/>
              <a:t>all</a:t>
            </a:r>
            <a:r>
              <a:rPr dirty="0" spc="-400"/>
              <a:t> </a:t>
            </a:r>
            <a:r>
              <a:rPr dirty="0" spc="-220"/>
              <a:t>age</a:t>
            </a:r>
            <a:r>
              <a:rPr dirty="0" spc="-395"/>
              <a:t> </a:t>
            </a:r>
            <a:r>
              <a:rPr dirty="0" spc="-10"/>
              <a:t>groups</a:t>
            </a:r>
          </a:p>
        </p:txBody>
      </p:sp>
      <p:pic>
        <p:nvPicPr>
          <p:cNvPr id="6" name="object 6" descr="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31575" y="5896469"/>
            <a:ext cx="1389780" cy="428130"/>
          </a:xfrm>
          <a:prstGeom prst="rect">
            <a:avLst/>
          </a:prstGeom>
        </p:spPr>
      </p:pic>
      <p:pic>
        <p:nvPicPr>
          <p:cNvPr id="7" name="object 7" descr="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97346" y="5896472"/>
            <a:ext cx="1844239" cy="42812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537216" y="6203696"/>
            <a:ext cx="50571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Datasets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accessed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–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YouGov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Profiles+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GB: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0">
                <a:solidFill>
                  <a:srgbClr val="FFFFFF"/>
                </a:solidFill>
                <a:latin typeface="Lucida Sans"/>
                <a:cs typeface="Lucida Sans"/>
              </a:rPr>
              <a:t>31,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2023;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75">
                <a:solidFill>
                  <a:srgbClr val="FFFFFF"/>
                </a:solidFill>
                <a:latin typeface="Lucida Sans"/>
                <a:cs typeface="Lucida Sans"/>
              </a:rPr>
              <a:t>27,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2020.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(N&gt;2,600)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27050" y="470407"/>
            <a:ext cx="19653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2795" algn="l"/>
              </a:tabLst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26100" y="1891283"/>
            <a:ext cx="895350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Between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Lucida Sans"/>
                <a:cs typeface="Lucida Sans"/>
              </a:rPr>
              <a:t>2020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2023,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there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 is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clear</a:t>
            </a:r>
            <a:r>
              <a:rPr dirty="0" sz="14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trend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toward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digital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1400" spc="-6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consumption,</a:t>
            </a:r>
            <a:r>
              <a:rPr dirty="0" sz="14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particularly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among</a:t>
            </a:r>
            <a:r>
              <a:rPr dirty="0" sz="14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older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generations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who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Lucida Sans"/>
                <a:cs typeface="Lucida Sans"/>
              </a:rPr>
              <a:t>are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Lucida Sans"/>
                <a:cs typeface="Lucida Sans"/>
              </a:rPr>
              <a:t>adapting</a:t>
            </a:r>
            <a:r>
              <a:rPr dirty="0" sz="1400" spc="-8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digital</a:t>
            </a:r>
            <a:r>
              <a:rPr dirty="0" sz="1400" spc="-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"/>
                <a:cs typeface="Lucida Sans"/>
              </a:rPr>
              <a:t>change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Lucida Sans"/>
                <a:cs typeface="Lucida Sans"/>
              </a:rPr>
              <a:t>at</a:t>
            </a:r>
            <a:r>
              <a:rPr dirty="0" sz="1400" spc="-7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"/>
                <a:cs typeface="Lucida Sans"/>
              </a:rPr>
              <a:t>pace.</a:t>
            </a:r>
            <a:endParaRPr sz="1400">
              <a:latin typeface="Lucida Sans"/>
              <a:cs typeface="Lucida Sans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368808" y="2478023"/>
            <a:ext cx="11478895" cy="3255645"/>
            <a:chOff x="368808" y="2478023"/>
            <a:chExt cx="11478895" cy="3255645"/>
          </a:xfrm>
        </p:grpSpPr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8808" y="2478023"/>
              <a:ext cx="5769864" cy="3255263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52628" y="2637183"/>
              <a:ext cx="5404485" cy="2939415"/>
            </a:xfrm>
            <a:custGeom>
              <a:avLst/>
              <a:gdLst/>
              <a:ahLst/>
              <a:cxnLst/>
              <a:rect l="l" t="t" r="r" b="b"/>
              <a:pathLst>
                <a:path w="5404485" h="2939415">
                  <a:moveTo>
                    <a:pt x="5290183" y="0"/>
                  </a:moveTo>
                  <a:lnTo>
                    <a:pt x="114144" y="0"/>
                  </a:lnTo>
                  <a:lnTo>
                    <a:pt x="69714" y="8970"/>
                  </a:lnTo>
                  <a:lnTo>
                    <a:pt x="33432" y="33432"/>
                  </a:lnTo>
                  <a:lnTo>
                    <a:pt x="8970" y="69714"/>
                  </a:lnTo>
                  <a:lnTo>
                    <a:pt x="0" y="114145"/>
                  </a:lnTo>
                  <a:lnTo>
                    <a:pt x="0" y="2824712"/>
                  </a:lnTo>
                  <a:lnTo>
                    <a:pt x="8970" y="2869142"/>
                  </a:lnTo>
                  <a:lnTo>
                    <a:pt x="33432" y="2905425"/>
                  </a:lnTo>
                  <a:lnTo>
                    <a:pt x="69714" y="2929887"/>
                  </a:lnTo>
                  <a:lnTo>
                    <a:pt x="114144" y="2938857"/>
                  </a:lnTo>
                  <a:lnTo>
                    <a:pt x="5290183" y="2938857"/>
                  </a:lnTo>
                  <a:lnTo>
                    <a:pt x="5334614" y="2929887"/>
                  </a:lnTo>
                  <a:lnTo>
                    <a:pt x="5370896" y="2905425"/>
                  </a:lnTo>
                  <a:lnTo>
                    <a:pt x="5395358" y="2869142"/>
                  </a:lnTo>
                  <a:lnTo>
                    <a:pt x="5404328" y="2824712"/>
                  </a:lnTo>
                  <a:lnTo>
                    <a:pt x="5404328" y="114145"/>
                  </a:lnTo>
                  <a:lnTo>
                    <a:pt x="5395358" y="69714"/>
                  </a:lnTo>
                  <a:lnTo>
                    <a:pt x="5370896" y="33432"/>
                  </a:lnTo>
                  <a:lnTo>
                    <a:pt x="5334614" y="8970"/>
                  </a:lnTo>
                  <a:lnTo>
                    <a:pt x="52901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77711" y="2478023"/>
              <a:ext cx="5769864" cy="3255263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6261750" y="2637183"/>
              <a:ext cx="5404485" cy="2939415"/>
            </a:xfrm>
            <a:custGeom>
              <a:avLst/>
              <a:gdLst/>
              <a:ahLst/>
              <a:cxnLst/>
              <a:rect l="l" t="t" r="r" b="b"/>
              <a:pathLst>
                <a:path w="5404484" h="2939415">
                  <a:moveTo>
                    <a:pt x="5290183" y="0"/>
                  </a:moveTo>
                  <a:lnTo>
                    <a:pt x="114143" y="0"/>
                  </a:lnTo>
                  <a:lnTo>
                    <a:pt x="69713" y="8970"/>
                  </a:lnTo>
                  <a:lnTo>
                    <a:pt x="33431" y="33432"/>
                  </a:lnTo>
                  <a:lnTo>
                    <a:pt x="8969" y="69714"/>
                  </a:lnTo>
                  <a:lnTo>
                    <a:pt x="0" y="114145"/>
                  </a:lnTo>
                  <a:lnTo>
                    <a:pt x="0" y="2824712"/>
                  </a:lnTo>
                  <a:lnTo>
                    <a:pt x="8969" y="2869142"/>
                  </a:lnTo>
                  <a:lnTo>
                    <a:pt x="33431" y="2905425"/>
                  </a:lnTo>
                  <a:lnTo>
                    <a:pt x="69713" y="2929887"/>
                  </a:lnTo>
                  <a:lnTo>
                    <a:pt x="114143" y="2938857"/>
                  </a:lnTo>
                  <a:lnTo>
                    <a:pt x="5290183" y="2938857"/>
                  </a:lnTo>
                  <a:lnTo>
                    <a:pt x="5334614" y="2929887"/>
                  </a:lnTo>
                  <a:lnTo>
                    <a:pt x="5370896" y="2905425"/>
                  </a:lnTo>
                  <a:lnTo>
                    <a:pt x="5395358" y="2869142"/>
                  </a:lnTo>
                  <a:lnTo>
                    <a:pt x="5404328" y="2824712"/>
                  </a:lnTo>
                  <a:lnTo>
                    <a:pt x="5404328" y="114145"/>
                  </a:lnTo>
                  <a:lnTo>
                    <a:pt x="5395358" y="69714"/>
                  </a:lnTo>
                  <a:lnTo>
                    <a:pt x="5370896" y="33432"/>
                  </a:lnTo>
                  <a:lnTo>
                    <a:pt x="5334614" y="8970"/>
                  </a:lnTo>
                  <a:lnTo>
                    <a:pt x="52901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845437" y="3567429"/>
              <a:ext cx="768985" cy="1369060"/>
            </a:xfrm>
            <a:custGeom>
              <a:avLst/>
              <a:gdLst/>
              <a:ahLst/>
              <a:cxnLst/>
              <a:rect l="l" t="t" r="r" b="b"/>
              <a:pathLst>
                <a:path w="768985" h="1369060">
                  <a:moveTo>
                    <a:pt x="256235" y="55486"/>
                  </a:moveTo>
                  <a:lnTo>
                    <a:pt x="0" y="55486"/>
                  </a:lnTo>
                  <a:lnTo>
                    <a:pt x="0" y="1368602"/>
                  </a:lnTo>
                  <a:lnTo>
                    <a:pt x="256235" y="1368602"/>
                  </a:lnTo>
                  <a:lnTo>
                    <a:pt x="256235" y="55486"/>
                  </a:lnTo>
                  <a:close/>
                </a:path>
                <a:path w="768985" h="1369060">
                  <a:moveTo>
                    <a:pt x="768731" y="0"/>
                  </a:moveTo>
                  <a:lnTo>
                    <a:pt x="512483" y="0"/>
                  </a:lnTo>
                  <a:lnTo>
                    <a:pt x="512483" y="1368602"/>
                  </a:lnTo>
                  <a:lnTo>
                    <a:pt x="768731" y="1368602"/>
                  </a:lnTo>
                  <a:lnTo>
                    <a:pt x="768731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2870415" y="3770871"/>
              <a:ext cx="768985" cy="1165225"/>
            </a:xfrm>
            <a:custGeom>
              <a:avLst/>
              <a:gdLst/>
              <a:ahLst/>
              <a:cxnLst/>
              <a:rect l="l" t="t" r="r" b="b"/>
              <a:pathLst>
                <a:path w="768985" h="1165225">
                  <a:moveTo>
                    <a:pt x="256247" y="147955"/>
                  </a:moveTo>
                  <a:lnTo>
                    <a:pt x="0" y="147955"/>
                  </a:lnTo>
                  <a:lnTo>
                    <a:pt x="0" y="1165161"/>
                  </a:lnTo>
                  <a:lnTo>
                    <a:pt x="256247" y="1165161"/>
                  </a:lnTo>
                  <a:lnTo>
                    <a:pt x="256247" y="147955"/>
                  </a:lnTo>
                  <a:close/>
                </a:path>
                <a:path w="768985" h="1165225">
                  <a:moveTo>
                    <a:pt x="768743" y="0"/>
                  </a:moveTo>
                  <a:lnTo>
                    <a:pt x="512495" y="0"/>
                  </a:lnTo>
                  <a:lnTo>
                    <a:pt x="512495" y="1165161"/>
                  </a:lnTo>
                  <a:lnTo>
                    <a:pt x="768743" y="1165161"/>
                  </a:lnTo>
                  <a:lnTo>
                    <a:pt x="768743" y="0"/>
                  </a:lnTo>
                  <a:close/>
                </a:path>
              </a:pathLst>
            </a:custGeom>
            <a:solidFill>
              <a:srgbClr val="06A6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3895407" y="4196245"/>
              <a:ext cx="768985" cy="740410"/>
            </a:xfrm>
            <a:custGeom>
              <a:avLst/>
              <a:gdLst/>
              <a:ahLst/>
              <a:cxnLst/>
              <a:rect l="l" t="t" r="r" b="b"/>
              <a:pathLst>
                <a:path w="768985" h="740410">
                  <a:moveTo>
                    <a:pt x="256247" y="166446"/>
                  </a:moveTo>
                  <a:lnTo>
                    <a:pt x="0" y="166446"/>
                  </a:lnTo>
                  <a:lnTo>
                    <a:pt x="0" y="739787"/>
                  </a:lnTo>
                  <a:lnTo>
                    <a:pt x="256247" y="739787"/>
                  </a:lnTo>
                  <a:lnTo>
                    <a:pt x="256247" y="166446"/>
                  </a:lnTo>
                  <a:close/>
                </a:path>
                <a:path w="768985" h="740410">
                  <a:moveTo>
                    <a:pt x="768731" y="0"/>
                  </a:moveTo>
                  <a:lnTo>
                    <a:pt x="512495" y="0"/>
                  </a:lnTo>
                  <a:lnTo>
                    <a:pt x="512495" y="739787"/>
                  </a:lnTo>
                  <a:lnTo>
                    <a:pt x="768731" y="739787"/>
                  </a:lnTo>
                  <a:lnTo>
                    <a:pt x="768731" y="0"/>
                  </a:lnTo>
                  <a:close/>
                </a:path>
              </a:pathLst>
            </a:custGeom>
            <a:solidFill>
              <a:srgbClr val="31CA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4920386" y="3863339"/>
              <a:ext cx="768985" cy="1073150"/>
            </a:xfrm>
            <a:custGeom>
              <a:avLst/>
              <a:gdLst/>
              <a:ahLst/>
              <a:cxnLst/>
              <a:rect l="l" t="t" r="r" b="b"/>
              <a:pathLst>
                <a:path w="768985" h="1073150">
                  <a:moveTo>
                    <a:pt x="256247" y="110972"/>
                  </a:moveTo>
                  <a:lnTo>
                    <a:pt x="0" y="110972"/>
                  </a:lnTo>
                  <a:lnTo>
                    <a:pt x="0" y="1072692"/>
                  </a:lnTo>
                  <a:lnTo>
                    <a:pt x="256247" y="1072692"/>
                  </a:lnTo>
                  <a:lnTo>
                    <a:pt x="256247" y="110972"/>
                  </a:lnTo>
                  <a:close/>
                </a:path>
                <a:path w="768985" h="1073150">
                  <a:moveTo>
                    <a:pt x="768743" y="0"/>
                  </a:moveTo>
                  <a:lnTo>
                    <a:pt x="512495" y="0"/>
                  </a:lnTo>
                  <a:lnTo>
                    <a:pt x="512495" y="1072692"/>
                  </a:lnTo>
                  <a:lnTo>
                    <a:pt x="768743" y="1072692"/>
                  </a:lnTo>
                  <a:lnTo>
                    <a:pt x="768743" y="0"/>
                  </a:lnTo>
                  <a:close/>
                </a:path>
              </a:pathLst>
            </a:custGeom>
            <a:solidFill>
              <a:srgbClr val="FF23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819912" y="3547871"/>
              <a:ext cx="768350" cy="1388745"/>
            </a:xfrm>
            <a:custGeom>
              <a:avLst/>
              <a:gdLst/>
              <a:ahLst/>
              <a:cxnLst/>
              <a:rect l="l" t="t" r="r" b="b"/>
              <a:pathLst>
                <a:path w="768350" h="1388745">
                  <a:moveTo>
                    <a:pt x="256032" y="0"/>
                  </a:moveTo>
                  <a:lnTo>
                    <a:pt x="0" y="0"/>
                  </a:lnTo>
                  <a:lnTo>
                    <a:pt x="0" y="1388160"/>
                  </a:lnTo>
                  <a:lnTo>
                    <a:pt x="256032" y="1388160"/>
                  </a:lnTo>
                  <a:lnTo>
                    <a:pt x="256032" y="0"/>
                  </a:lnTo>
                  <a:close/>
                </a:path>
                <a:path w="768350" h="1388745">
                  <a:moveTo>
                    <a:pt x="768096" y="76200"/>
                  </a:moveTo>
                  <a:lnTo>
                    <a:pt x="512064" y="76200"/>
                  </a:lnTo>
                  <a:lnTo>
                    <a:pt x="512064" y="1388160"/>
                  </a:lnTo>
                  <a:lnTo>
                    <a:pt x="768096" y="1388160"/>
                  </a:lnTo>
                  <a:lnTo>
                    <a:pt x="768096" y="7620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819606" y="3341623"/>
            <a:ext cx="2584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>
                <a:latin typeface="Arial Black"/>
                <a:cs typeface="Arial Black"/>
              </a:rPr>
              <a:t>75%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342451" y="3414776"/>
            <a:ext cx="7499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4510" algn="l"/>
              </a:tabLst>
            </a:pPr>
            <a:r>
              <a:rPr dirty="0" sz="900" spc="-25">
                <a:latin typeface="Arial Black"/>
                <a:cs typeface="Arial Black"/>
              </a:rPr>
              <a:t>71%</a:t>
            </a:r>
            <a:r>
              <a:rPr dirty="0" sz="900">
                <a:latin typeface="Arial Black"/>
                <a:cs typeface="Arial Black"/>
              </a:rPr>
              <a:t>	</a:t>
            </a:r>
            <a:r>
              <a:rPr dirty="0" sz="900" spc="-125">
                <a:latin typeface="Arial Black"/>
                <a:cs typeface="Arial Black"/>
              </a:rPr>
              <a:t>71%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2354417" y="3359911"/>
            <a:ext cx="2635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5">
                <a:latin typeface="Arial Black"/>
                <a:cs typeface="Arial Black"/>
              </a:rPr>
              <a:t>74%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2866435" y="3710432"/>
            <a:ext cx="2647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5">
                <a:latin typeface="Arial Black"/>
                <a:cs typeface="Arial Black"/>
              </a:rPr>
              <a:t>55%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3375277" y="3561079"/>
            <a:ext cx="2717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5">
                <a:latin typeface="Arial Black"/>
                <a:cs typeface="Arial Black"/>
              </a:rPr>
              <a:t>63%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3900565" y="4155440"/>
            <a:ext cx="24637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10">
                <a:latin typeface="Arial Black"/>
                <a:cs typeface="Arial Black"/>
              </a:rPr>
              <a:t>31%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4395468" y="3987800"/>
            <a:ext cx="2813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Arial Black"/>
                <a:cs typeface="Arial Black"/>
              </a:rPr>
              <a:t>40%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4917326" y="3765295"/>
            <a:ext cx="2628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latin typeface="Arial Black"/>
                <a:cs typeface="Arial Black"/>
              </a:rPr>
              <a:t>52%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5427407" y="3655567"/>
            <a:ext cx="2673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5">
                <a:latin typeface="Arial Black"/>
                <a:cs typeface="Arial Black"/>
              </a:rPr>
              <a:t>58%</a:t>
            </a:r>
            <a:endParaRPr sz="900">
              <a:latin typeface="Arial Black"/>
              <a:cs typeface="Arial Black"/>
            </a:endParaRPr>
          </a:p>
        </p:txBody>
      </p:sp>
      <p:graphicFrame>
        <p:nvGraphicFramePr>
          <p:cNvPr id="30" name="object 30" descr=""/>
          <p:cNvGraphicFramePr>
            <a:graphicFrameLocks noGrp="1"/>
          </p:cNvGraphicFramePr>
          <p:nvPr/>
        </p:nvGraphicFramePr>
        <p:xfrm>
          <a:off x="687566" y="4931595"/>
          <a:ext cx="521081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3619"/>
                <a:gridCol w="1026794"/>
                <a:gridCol w="1023619"/>
                <a:gridCol w="1023619"/>
                <a:gridCol w="1025525"/>
              </a:tblGrid>
              <a:tr h="1924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  <a:tabLst>
                          <a:tab pos="51625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619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  <a:tabLst>
                          <a:tab pos="51625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619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  <a:tabLst>
                          <a:tab pos="51625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619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  <a:tabLst>
                          <a:tab pos="51625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619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  <a:tabLst>
                          <a:tab pos="51625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619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</a:tcPr>
                </a:tc>
              </a:tr>
              <a:tr h="179070">
                <a:tc>
                  <a:txBody>
                    <a:bodyPr/>
                    <a:lstStyle/>
                    <a:p>
                      <a:pPr algn="ctr" marL="635">
                        <a:lnSpc>
                          <a:spcPts val="1075"/>
                        </a:lnSpc>
                        <a:spcBef>
                          <a:spcPts val="229"/>
                        </a:spcBef>
                      </a:pPr>
                      <a:r>
                        <a:rPr dirty="0" sz="900" spc="-95">
                          <a:latin typeface="Lucida Sans"/>
                          <a:cs typeface="Lucida Sans"/>
                        </a:rPr>
                        <a:t>18-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24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ts val="1075"/>
                        </a:lnSpc>
                        <a:spcBef>
                          <a:spcPts val="229"/>
                        </a:spcBef>
                      </a:pPr>
                      <a:r>
                        <a:rPr dirty="0" sz="900" spc="-50">
                          <a:latin typeface="Lucida Sans"/>
                          <a:cs typeface="Lucida Sans"/>
                        </a:rPr>
                        <a:t>25-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39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  <a:spcBef>
                          <a:spcPts val="229"/>
                        </a:spcBef>
                      </a:pPr>
                      <a:r>
                        <a:rPr dirty="0" sz="900">
                          <a:latin typeface="Lucida Sans"/>
                          <a:cs typeface="Lucida Sans"/>
                        </a:rPr>
                        <a:t>40-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54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1075"/>
                        </a:lnSpc>
                        <a:spcBef>
                          <a:spcPts val="229"/>
                        </a:spcBef>
                      </a:pPr>
                      <a:r>
                        <a:rPr dirty="0" sz="900" spc="-25">
                          <a:latin typeface="Lucida Sans"/>
                          <a:cs typeface="Lucida Sans"/>
                        </a:rPr>
                        <a:t>55+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  <a:spcBef>
                          <a:spcPts val="229"/>
                        </a:spcBef>
                      </a:pPr>
                      <a:r>
                        <a:rPr dirty="0" sz="900" spc="-25">
                          <a:latin typeface="Lucida Sans"/>
                          <a:cs typeface="Lucida Sans"/>
                        </a:rPr>
                        <a:t>All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</a:tbl>
          </a:graphicData>
        </a:graphic>
      </p:graphicFrame>
      <p:grpSp>
        <p:nvGrpSpPr>
          <p:cNvPr id="31" name="object 31" descr=""/>
          <p:cNvGrpSpPr/>
          <p:nvPr/>
        </p:nvGrpSpPr>
        <p:grpSpPr>
          <a:xfrm>
            <a:off x="6574535" y="3825240"/>
            <a:ext cx="4745990" cy="1121410"/>
            <a:chOff x="6574535" y="3825240"/>
            <a:chExt cx="4745990" cy="1121410"/>
          </a:xfrm>
        </p:grpSpPr>
        <p:sp>
          <p:nvSpPr>
            <p:cNvPr id="32" name="object 32" descr=""/>
            <p:cNvSpPr/>
            <p:nvPr/>
          </p:nvSpPr>
          <p:spPr>
            <a:xfrm>
              <a:off x="7574775" y="3937457"/>
              <a:ext cx="749300" cy="1009015"/>
            </a:xfrm>
            <a:custGeom>
              <a:avLst/>
              <a:gdLst/>
              <a:ahLst/>
              <a:cxnLst/>
              <a:rect l="l" t="t" r="r" b="b"/>
              <a:pathLst>
                <a:path w="749300" h="1009014">
                  <a:moveTo>
                    <a:pt x="249707" y="149428"/>
                  </a:moveTo>
                  <a:lnTo>
                    <a:pt x="0" y="149428"/>
                  </a:lnTo>
                  <a:lnTo>
                    <a:pt x="0" y="1008646"/>
                  </a:lnTo>
                  <a:lnTo>
                    <a:pt x="249707" y="1008646"/>
                  </a:lnTo>
                  <a:lnTo>
                    <a:pt x="249707" y="149428"/>
                  </a:lnTo>
                  <a:close/>
                </a:path>
                <a:path w="749300" h="1009014">
                  <a:moveTo>
                    <a:pt x="749122" y="0"/>
                  </a:moveTo>
                  <a:lnTo>
                    <a:pt x="499414" y="0"/>
                  </a:lnTo>
                  <a:lnTo>
                    <a:pt x="499414" y="1008646"/>
                  </a:lnTo>
                  <a:lnTo>
                    <a:pt x="749122" y="1008646"/>
                  </a:lnTo>
                  <a:lnTo>
                    <a:pt x="749122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8573605" y="4124248"/>
              <a:ext cx="749300" cy="822325"/>
            </a:xfrm>
            <a:custGeom>
              <a:avLst/>
              <a:gdLst/>
              <a:ahLst/>
              <a:cxnLst/>
              <a:rect l="l" t="t" r="r" b="b"/>
              <a:pathLst>
                <a:path w="749300" h="822325">
                  <a:moveTo>
                    <a:pt x="249707" y="149428"/>
                  </a:moveTo>
                  <a:lnTo>
                    <a:pt x="0" y="149428"/>
                  </a:lnTo>
                  <a:lnTo>
                    <a:pt x="0" y="821855"/>
                  </a:lnTo>
                  <a:lnTo>
                    <a:pt x="249707" y="821855"/>
                  </a:lnTo>
                  <a:lnTo>
                    <a:pt x="249707" y="149428"/>
                  </a:lnTo>
                  <a:close/>
                </a:path>
                <a:path w="749300" h="822325">
                  <a:moveTo>
                    <a:pt x="749122" y="0"/>
                  </a:moveTo>
                  <a:lnTo>
                    <a:pt x="499414" y="0"/>
                  </a:lnTo>
                  <a:lnTo>
                    <a:pt x="499414" y="821855"/>
                  </a:lnTo>
                  <a:lnTo>
                    <a:pt x="749122" y="821855"/>
                  </a:lnTo>
                  <a:lnTo>
                    <a:pt x="749122" y="0"/>
                  </a:lnTo>
                  <a:close/>
                </a:path>
              </a:pathLst>
            </a:custGeom>
            <a:solidFill>
              <a:srgbClr val="06A6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9572434" y="4385754"/>
              <a:ext cx="749300" cy="560705"/>
            </a:xfrm>
            <a:custGeom>
              <a:avLst/>
              <a:gdLst/>
              <a:ahLst/>
              <a:cxnLst/>
              <a:rect l="l" t="t" r="r" b="b"/>
              <a:pathLst>
                <a:path w="749300" h="560704">
                  <a:moveTo>
                    <a:pt x="249707" y="93383"/>
                  </a:moveTo>
                  <a:lnTo>
                    <a:pt x="0" y="93383"/>
                  </a:lnTo>
                  <a:lnTo>
                    <a:pt x="0" y="560349"/>
                  </a:lnTo>
                  <a:lnTo>
                    <a:pt x="249707" y="560349"/>
                  </a:lnTo>
                  <a:lnTo>
                    <a:pt x="249707" y="93383"/>
                  </a:lnTo>
                  <a:close/>
                </a:path>
                <a:path w="749300" h="560704">
                  <a:moveTo>
                    <a:pt x="749122" y="0"/>
                  </a:moveTo>
                  <a:lnTo>
                    <a:pt x="499414" y="0"/>
                  </a:lnTo>
                  <a:lnTo>
                    <a:pt x="499414" y="560349"/>
                  </a:lnTo>
                  <a:lnTo>
                    <a:pt x="749122" y="560349"/>
                  </a:lnTo>
                  <a:lnTo>
                    <a:pt x="749122" y="0"/>
                  </a:lnTo>
                  <a:close/>
                </a:path>
              </a:pathLst>
            </a:custGeom>
            <a:solidFill>
              <a:srgbClr val="31CA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0571264" y="4142930"/>
              <a:ext cx="749300" cy="803275"/>
            </a:xfrm>
            <a:custGeom>
              <a:avLst/>
              <a:gdLst/>
              <a:ahLst/>
              <a:cxnLst/>
              <a:rect l="l" t="t" r="r" b="b"/>
              <a:pathLst>
                <a:path w="749300" h="803275">
                  <a:moveTo>
                    <a:pt x="249707" y="130746"/>
                  </a:moveTo>
                  <a:lnTo>
                    <a:pt x="0" y="130746"/>
                  </a:lnTo>
                  <a:lnTo>
                    <a:pt x="0" y="803173"/>
                  </a:lnTo>
                  <a:lnTo>
                    <a:pt x="249707" y="803173"/>
                  </a:lnTo>
                  <a:lnTo>
                    <a:pt x="249707" y="130746"/>
                  </a:lnTo>
                  <a:close/>
                </a:path>
                <a:path w="749300" h="803275">
                  <a:moveTo>
                    <a:pt x="749122" y="0"/>
                  </a:moveTo>
                  <a:lnTo>
                    <a:pt x="499414" y="0"/>
                  </a:lnTo>
                  <a:lnTo>
                    <a:pt x="499414" y="803173"/>
                  </a:lnTo>
                  <a:lnTo>
                    <a:pt x="749122" y="803173"/>
                  </a:lnTo>
                  <a:lnTo>
                    <a:pt x="749122" y="0"/>
                  </a:lnTo>
                  <a:close/>
                </a:path>
              </a:pathLst>
            </a:custGeom>
            <a:solidFill>
              <a:srgbClr val="FF23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6574523" y="3825240"/>
              <a:ext cx="749935" cy="1121410"/>
            </a:xfrm>
            <a:custGeom>
              <a:avLst/>
              <a:gdLst/>
              <a:ahLst/>
              <a:cxnLst/>
              <a:rect l="l" t="t" r="r" b="b"/>
              <a:pathLst>
                <a:path w="749934" h="1121410">
                  <a:moveTo>
                    <a:pt x="249948" y="185928"/>
                  </a:moveTo>
                  <a:lnTo>
                    <a:pt x="0" y="185928"/>
                  </a:lnTo>
                  <a:lnTo>
                    <a:pt x="0" y="1120863"/>
                  </a:lnTo>
                  <a:lnTo>
                    <a:pt x="249948" y="1120863"/>
                  </a:lnTo>
                  <a:lnTo>
                    <a:pt x="249948" y="185928"/>
                  </a:lnTo>
                  <a:close/>
                </a:path>
                <a:path w="749934" h="1121410">
                  <a:moveTo>
                    <a:pt x="749820" y="0"/>
                  </a:moveTo>
                  <a:lnTo>
                    <a:pt x="499884" y="0"/>
                  </a:lnTo>
                  <a:lnTo>
                    <a:pt x="499884" y="1120863"/>
                  </a:lnTo>
                  <a:lnTo>
                    <a:pt x="749820" y="1120863"/>
                  </a:lnTo>
                  <a:lnTo>
                    <a:pt x="749820" y="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 txBox="1"/>
          <p:nvPr/>
        </p:nvSpPr>
        <p:spPr>
          <a:xfrm>
            <a:off x="6562914" y="3804920"/>
            <a:ext cx="2762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Arial Black"/>
                <a:cs typeface="Arial Black"/>
              </a:rPr>
              <a:t>50%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7059883" y="3615944"/>
            <a:ext cx="2806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Arial Black"/>
                <a:cs typeface="Arial Black"/>
              </a:rPr>
              <a:t>60%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7562410" y="3878071"/>
            <a:ext cx="2749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5">
                <a:latin typeface="Arial Black"/>
                <a:cs typeface="Arial Black"/>
              </a:rPr>
              <a:t>46%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8064269" y="3728720"/>
            <a:ext cx="2698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Arial Black"/>
                <a:cs typeface="Arial Black"/>
              </a:rPr>
              <a:t>54%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8562698" y="4064000"/>
            <a:ext cx="2717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5">
                <a:latin typeface="Arial Black"/>
                <a:cs typeface="Arial Black"/>
              </a:rPr>
              <a:t>36%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9060429" y="3914647"/>
            <a:ext cx="2749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5">
                <a:latin typeface="Arial Black"/>
                <a:cs typeface="Arial Black"/>
              </a:rPr>
              <a:t>44%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9566098" y="4271264"/>
            <a:ext cx="2628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latin typeface="Arial Black"/>
                <a:cs typeface="Arial Black"/>
              </a:rPr>
              <a:t>25%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10057608" y="4176776"/>
            <a:ext cx="278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Arial Black"/>
                <a:cs typeface="Arial Black"/>
              </a:rPr>
              <a:t>30%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10560356" y="4064000"/>
            <a:ext cx="2717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5">
                <a:latin typeface="Arial Black"/>
                <a:cs typeface="Arial Black"/>
              </a:rPr>
              <a:t>36%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11059548" y="3935983"/>
            <a:ext cx="2724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5">
                <a:latin typeface="Arial Black"/>
                <a:cs typeface="Arial Black"/>
              </a:rPr>
              <a:t>43%</a:t>
            </a:r>
            <a:endParaRPr sz="900">
              <a:latin typeface="Arial Black"/>
              <a:cs typeface="Arial Black"/>
            </a:endParaRPr>
          </a:p>
        </p:txBody>
      </p:sp>
      <p:graphicFrame>
        <p:nvGraphicFramePr>
          <p:cNvPr id="47" name="object 47" descr=""/>
          <p:cNvGraphicFramePr>
            <a:graphicFrameLocks noGrp="1"/>
          </p:cNvGraphicFramePr>
          <p:nvPr/>
        </p:nvGraphicFramePr>
        <p:xfrm>
          <a:off x="6446334" y="4936635"/>
          <a:ext cx="5080000" cy="37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8219"/>
                <a:gridCol w="999490"/>
                <a:gridCol w="999489"/>
                <a:gridCol w="996314"/>
                <a:gridCol w="999489"/>
              </a:tblGrid>
              <a:tr h="1962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pos="50355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406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pos="50355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406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pos="50355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406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pos="50355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406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pos="50355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406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900" spc="-95">
                          <a:latin typeface="Lucida Sans"/>
                          <a:cs typeface="Lucida Sans"/>
                        </a:rPr>
                        <a:t>18-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24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900" spc="-50">
                          <a:latin typeface="Lucida Sans"/>
                          <a:cs typeface="Lucida Sans"/>
                        </a:rPr>
                        <a:t>25-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39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900">
                          <a:latin typeface="Lucida Sans"/>
                          <a:cs typeface="Lucida Sans"/>
                        </a:rPr>
                        <a:t>40-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54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900" spc="-25">
                          <a:latin typeface="Lucida Sans"/>
                          <a:cs typeface="Lucida Sans"/>
                        </a:rPr>
                        <a:t>55+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900" spc="-25">
                          <a:latin typeface="Lucida Sans"/>
                          <a:cs typeface="Lucida Sans"/>
                        </a:rPr>
                        <a:t>All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</a:tbl>
          </a:graphicData>
        </a:graphic>
      </p:graphicFrame>
      <p:sp>
        <p:nvSpPr>
          <p:cNvPr id="48" name="object 48" descr=""/>
          <p:cNvSpPr txBox="1"/>
          <p:nvPr/>
        </p:nvSpPr>
        <p:spPr>
          <a:xfrm>
            <a:off x="683930" y="2743708"/>
            <a:ext cx="4382135" cy="482600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12700" marR="5080">
              <a:lnSpc>
                <a:spcPts val="1680"/>
              </a:lnSpc>
              <a:spcBef>
                <a:spcPts val="355"/>
              </a:spcBef>
            </a:pPr>
            <a:r>
              <a:rPr dirty="0" sz="1600" spc="-70">
                <a:latin typeface="Arial Black"/>
                <a:cs typeface="Arial Black"/>
              </a:rPr>
              <a:t>Agree:</a:t>
            </a:r>
            <a:r>
              <a:rPr dirty="0" sz="1600" spc="-195">
                <a:latin typeface="Arial Black"/>
                <a:cs typeface="Arial Black"/>
              </a:rPr>
              <a:t> </a:t>
            </a:r>
            <a:r>
              <a:rPr dirty="0" sz="1600" spc="-10">
                <a:latin typeface="Arial Black"/>
                <a:cs typeface="Arial Black"/>
              </a:rPr>
              <a:t>“I</a:t>
            </a:r>
            <a:r>
              <a:rPr dirty="0" sz="1600" spc="-195">
                <a:latin typeface="Arial Black"/>
                <a:cs typeface="Arial Black"/>
              </a:rPr>
              <a:t> </a:t>
            </a:r>
            <a:r>
              <a:rPr dirty="0" sz="1600" spc="-60">
                <a:latin typeface="Arial Black"/>
                <a:cs typeface="Arial Black"/>
              </a:rPr>
              <a:t>prefer</a:t>
            </a:r>
            <a:r>
              <a:rPr dirty="0" sz="1600" spc="-190">
                <a:latin typeface="Arial Black"/>
                <a:cs typeface="Arial Black"/>
              </a:rPr>
              <a:t> </a:t>
            </a:r>
            <a:r>
              <a:rPr dirty="0" sz="1600" spc="-90">
                <a:latin typeface="Arial Black"/>
                <a:cs typeface="Arial Black"/>
              </a:rPr>
              <a:t>to</a:t>
            </a:r>
            <a:r>
              <a:rPr dirty="0" sz="1600" spc="-190">
                <a:latin typeface="Arial Black"/>
                <a:cs typeface="Arial Black"/>
              </a:rPr>
              <a:t> </a:t>
            </a:r>
            <a:r>
              <a:rPr dirty="0" sz="1600" spc="-85">
                <a:latin typeface="Arial Black"/>
                <a:cs typeface="Arial Black"/>
              </a:rPr>
              <a:t>read</a:t>
            </a:r>
            <a:r>
              <a:rPr dirty="0" sz="1600" spc="-195">
                <a:latin typeface="Arial Black"/>
                <a:cs typeface="Arial Black"/>
              </a:rPr>
              <a:t> </a:t>
            </a:r>
            <a:r>
              <a:rPr dirty="0" sz="1600" spc="-135">
                <a:latin typeface="Arial Black"/>
                <a:cs typeface="Arial Black"/>
              </a:rPr>
              <a:t>news</a:t>
            </a:r>
            <a:r>
              <a:rPr dirty="0" sz="1600" spc="-190">
                <a:latin typeface="Arial Black"/>
                <a:cs typeface="Arial Black"/>
              </a:rPr>
              <a:t> </a:t>
            </a:r>
            <a:r>
              <a:rPr dirty="0" sz="1600" spc="-100">
                <a:latin typeface="Arial Black"/>
                <a:cs typeface="Arial Black"/>
              </a:rPr>
              <a:t>content</a:t>
            </a:r>
            <a:r>
              <a:rPr dirty="0" sz="1600" spc="-185">
                <a:latin typeface="Arial Black"/>
                <a:cs typeface="Arial Black"/>
              </a:rPr>
              <a:t> </a:t>
            </a:r>
            <a:r>
              <a:rPr dirty="0" sz="1600" spc="-55">
                <a:latin typeface="Arial Black"/>
                <a:cs typeface="Arial Black"/>
              </a:rPr>
              <a:t>online </a:t>
            </a:r>
            <a:r>
              <a:rPr dirty="0" sz="1600" spc="-100">
                <a:latin typeface="Arial Black"/>
                <a:cs typeface="Arial Black"/>
              </a:rPr>
              <a:t>than</a:t>
            </a:r>
            <a:r>
              <a:rPr dirty="0" sz="1600" spc="-190">
                <a:latin typeface="Arial Black"/>
                <a:cs typeface="Arial Black"/>
              </a:rPr>
              <a:t> </a:t>
            </a:r>
            <a:r>
              <a:rPr dirty="0" sz="1600" spc="-80">
                <a:latin typeface="Arial Black"/>
                <a:cs typeface="Arial Black"/>
              </a:rPr>
              <a:t>in</a:t>
            </a:r>
            <a:r>
              <a:rPr dirty="0" sz="1600" spc="-185">
                <a:latin typeface="Arial Black"/>
                <a:cs typeface="Arial Black"/>
              </a:rPr>
              <a:t> </a:t>
            </a:r>
            <a:r>
              <a:rPr dirty="0" sz="1600" spc="-75">
                <a:latin typeface="Arial Black"/>
                <a:cs typeface="Arial Black"/>
              </a:rPr>
              <a:t>printed</a:t>
            </a:r>
            <a:r>
              <a:rPr dirty="0" sz="1600" spc="-190">
                <a:latin typeface="Arial Black"/>
                <a:cs typeface="Arial Black"/>
              </a:rPr>
              <a:t> </a:t>
            </a:r>
            <a:r>
              <a:rPr dirty="0" sz="1600" spc="-10">
                <a:latin typeface="Arial Black"/>
                <a:cs typeface="Arial Black"/>
              </a:rPr>
              <a:t>newspapers”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6371308" y="2743708"/>
            <a:ext cx="3467735" cy="482600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12700" marR="5080">
              <a:lnSpc>
                <a:spcPts val="1680"/>
              </a:lnSpc>
              <a:spcBef>
                <a:spcPts val="355"/>
              </a:spcBef>
            </a:pPr>
            <a:r>
              <a:rPr dirty="0" sz="1600" spc="-70">
                <a:latin typeface="Arial Black"/>
                <a:cs typeface="Arial Black"/>
              </a:rPr>
              <a:t>Agree:</a:t>
            </a:r>
            <a:r>
              <a:rPr dirty="0" sz="1600" spc="-200">
                <a:latin typeface="Arial Black"/>
                <a:cs typeface="Arial Black"/>
              </a:rPr>
              <a:t> </a:t>
            </a:r>
            <a:r>
              <a:rPr dirty="0" sz="1600" spc="-10">
                <a:latin typeface="Arial Black"/>
                <a:cs typeface="Arial Black"/>
              </a:rPr>
              <a:t>“I</a:t>
            </a:r>
            <a:r>
              <a:rPr dirty="0" sz="1600" spc="-195">
                <a:latin typeface="Arial Black"/>
                <a:cs typeface="Arial Black"/>
              </a:rPr>
              <a:t> </a:t>
            </a:r>
            <a:r>
              <a:rPr dirty="0" sz="1600" spc="-75">
                <a:latin typeface="Arial Black"/>
                <a:cs typeface="Arial Black"/>
              </a:rPr>
              <a:t>wouldn’t</a:t>
            </a:r>
            <a:r>
              <a:rPr dirty="0" sz="1600" spc="-190">
                <a:latin typeface="Arial Black"/>
                <a:cs typeface="Arial Black"/>
              </a:rPr>
              <a:t> </a:t>
            </a:r>
            <a:r>
              <a:rPr dirty="0" sz="1600" spc="-80">
                <a:latin typeface="Arial Black"/>
                <a:cs typeface="Arial Black"/>
              </a:rPr>
              <a:t>pay</a:t>
            </a:r>
            <a:r>
              <a:rPr dirty="0" sz="1600" spc="-200">
                <a:latin typeface="Arial Black"/>
                <a:cs typeface="Arial Black"/>
              </a:rPr>
              <a:t> </a:t>
            </a:r>
            <a:r>
              <a:rPr dirty="0" sz="1600" spc="-90">
                <a:latin typeface="Arial Black"/>
                <a:cs typeface="Arial Black"/>
              </a:rPr>
              <a:t>money</a:t>
            </a:r>
            <a:r>
              <a:rPr dirty="0" sz="1600" spc="-200">
                <a:latin typeface="Arial Black"/>
                <a:cs typeface="Arial Black"/>
              </a:rPr>
              <a:t> </a:t>
            </a:r>
            <a:r>
              <a:rPr dirty="0" sz="1600" spc="-50">
                <a:latin typeface="Arial Black"/>
                <a:cs typeface="Arial Black"/>
              </a:rPr>
              <a:t>for</a:t>
            </a:r>
            <a:r>
              <a:rPr dirty="0" sz="1600" spc="-195">
                <a:latin typeface="Arial Black"/>
                <a:cs typeface="Arial Black"/>
              </a:rPr>
              <a:t> </a:t>
            </a:r>
            <a:r>
              <a:rPr dirty="0" sz="1600" spc="-50">
                <a:latin typeface="Arial Black"/>
                <a:cs typeface="Arial Black"/>
              </a:rPr>
              <a:t>a </a:t>
            </a:r>
            <a:r>
              <a:rPr dirty="0" sz="1600" spc="-75">
                <a:latin typeface="Arial Black"/>
                <a:cs typeface="Arial Black"/>
              </a:rPr>
              <a:t>printed</a:t>
            </a:r>
            <a:r>
              <a:rPr dirty="0" sz="1600" spc="-160">
                <a:latin typeface="Arial Black"/>
                <a:cs typeface="Arial Black"/>
              </a:rPr>
              <a:t> </a:t>
            </a:r>
            <a:r>
              <a:rPr dirty="0" sz="1600" spc="-10">
                <a:latin typeface="Arial Black"/>
                <a:cs typeface="Arial Black"/>
              </a:rPr>
              <a:t>newspaper”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50" name="object 50" descr=""/>
          <p:cNvSpPr/>
          <p:nvPr/>
        </p:nvSpPr>
        <p:spPr>
          <a:xfrm>
            <a:off x="6362404" y="4936694"/>
            <a:ext cx="5119370" cy="0"/>
          </a:xfrm>
          <a:custGeom>
            <a:avLst/>
            <a:gdLst/>
            <a:ahLst/>
            <a:cxnLst/>
            <a:rect l="l" t="t" r="r" b="b"/>
            <a:pathLst>
              <a:path w="5119370" h="0">
                <a:moveTo>
                  <a:pt x="0" y="0"/>
                </a:moveTo>
                <a:lnTo>
                  <a:pt x="5118931" y="1"/>
                </a:lnTo>
              </a:path>
            </a:pathLst>
          </a:custGeom>
          <a:ln w="9525">
            <a:solidFill>
              <a:srgbClr val="CCD1D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157043" y="491597"/>
            <a:ext cx="494030" cy="102870"/>
          </a:xfrm>
          <a:custGeom>
            <a:avLst/>
            <a:gdLst/>
            <a:ahLst/>
            <a:cxnLst/>
            <a:rect l="l" t="t" r="r" b="b"/>
            <a:pathLst>
              <a:path w="494029" h="102870">
                <a:moveTo>
                  <a:pt x="485289" y="5875"/>
                </a:moveTo>
                <a:lnTo>
                  <a:pt x="482051" y="5875"/>
                </a:lnTo>
                <a:lnTo>
                  <a:pt x="480509" y="6339"/>
                </a:lnTo>
                <a:lnTo>
                  <a:pt x="478967" y="7112"/>
                </a:lnTo>
                <a:lnTo>
                  <a:pt x="477271" y="7885"/>
                </a:lnTo>
                <a:lnTo>
                  <a:pt x="476037" y="9122"/>
                </a:lnTo>
                <a:lnTo>
                  <a:pt x="475267" y="10667"/>
                </a:lnTo>
                <a:lnTo>
                  <a:pt x="474341" y="12214"/>
                </a:lnTo>
                <a:lnTo>
                  <a:pt x="473878" y="13760"/>
                </a:lnTo>
                <a:lnTo>
                  <a:pt x="473878" y="17162"/>
                </a:lnTo>
                <a:lnTo>
                  <a:pt x="474341" y="18708"/>
                </a:lnTo>
                <a:lnTo>
                  <a:pt x="475267" y="20255"/>
                </a:lnTo>
                <a:lnTo>
                  <a:pt x="476037" y="21800"/>
                </a:lnTo>
                <a:lnTo>
                  <a:pt x="477271" y="23037"/>
                </a:lnTo>
                <a:lnTo>
                  <a:pt x="478814" y="23811"/>
                </a:lnTo>
                <a:lnTo>
                  <a:pt x="480355" y="24738"/>
                </a:lnTo>
                <a:lnTo>
                  <a:pt x="482051" y="25048"/>
                </a:lnTo>
                <a:lnTo>
                  <a:pt x="485444" y="25048"/>
                </a:lnTo>
                <a:lnTo>
                  <a:pt x="486986" y="24738"/>
                </a:lnTo>
                <a:lnTo>
                  <a:pt x="488528" y="23811"/>
                </a:lnTo>
                <a:lnTo>
                  <a:pt x="489146" y="23501"/>
                </a:lnTo>
                <a:lnTo>
                  <a:pt x="482359" y="23501"/>
                </a:lnTo>
                <a:lnTo>
                  <a:pt x="480973" y="23192"/>
                </a:lnTo>
                <a:lnTo>
                  <a:pt x="479585" y="22419"/>
                </a:lnTo>
                <a:lnTo>
                  <a:pt x="478350" y="21800"/>
                </a:lnTo>
                <a:lnTo>
                  <a:pt x="477271" y="20718"/>
                </a:lnTo>
                <a:lnTo>
                  <a:pt x="476655" y="19481"/>
                </a:lnTo>
                <a:lnTo>
                  <a:pt x="475884" y="18244"/>
                </a:lnTo>
                <a:lnTo>
                  <a:pt x="475644" y="17162"/>
                </a:lnTo>
                <a:lnTo>
                  <a:pt x="475652" y="13760"/>
                </a:lnTo>
                <a:lnTo>
                  <a:pt x="475884" y="12833"/>
                </a:lnTo>
                <a:lnTo>
                  <a:pt x="482359" y="7421"/>
                </a:lnTo>
                <a:lnTo>
                  <a:pt x="489145" y="7421"/>
                </a:lnTo>
                <a:lnTo>
                  <a:pt x="486986" y="6339"/>
                </a:lnTo>
                <a:lnTo>
                  <a:pt x="485289" y="5875"/>
                </a:lnTo>
                <a:close/>
              </a:path>
              <a:path w="494029" h="102870">
                <a:moveTo>
                  <a:pt x="489145" y="7421"/>
                </a:moveTo>
                <a:lnTo>
                  <a:pt x="484982" y="7421"/>
                </a:lnTo>
                <a:lnTo>
                  <a:pt x="486369" y="7885"/>
                </a:lnTo>
                <a:lnTo>
                  <a:pt x="487757" y="8503"/>
                </a:lnTo>
                <a:lnTo>
                  <a:pt x="488991" y="9277"/>
                </a:lnTo>
                <a:lnTo>
                  <a:pt x="490070" y="10204"/>
                </a:lnTo>
                <a:lnTo>
                  <a:pt x="490687" y="11441"/>
                </a:lnTo>
                <a:lnTo>
                  <a:pt x="491458" y="12833"/>
                </a:lnTo>
                <a:lnTo>
                  <a:pt x="491805" y="13760"/>
                </a:lnTo>
                <a:lnTo>
                  <a:pt x="491818" y="17162"/>
                </a:lnTo>
                <a:lnTo>
                  <a:pt x="491458" y="18244"/>
                </a:lnTo>
                <a:lnTo>
                  <a:pt x="490687" y="19481"/>
                </a:lnTo>
                <a:lnTo>
                  <a:pt x="490070" y="20718"/>
                </a:lnTo>
                <a:lnTo>
                  <a:pt x="488991" y="21800"/>
                </a:lnTo>
                <a:lnTo>
                  <a:pt x="487757" y="22419"/>
                </a:lnTo>
                <a:lnTo>
                  <a:pt x="486524" y="23192"/>
                </a:lnTo>
                <a:lnTo>
                  <a:pt x="485136" y="23501"/>
                </a:lnTo>
                <a:lnTo>
                  <a:pt x="489146" y="23501"/>
                </a:lnTo>
                <a:lnTo>
                  <a:pt x="493463" y="17162"/>
                </a:lnTo>
                <a:lnTo>
                  <a:pt x="493463" y="13760"/>
                </a:lnTo>
                <a:lnTo>
                  <a:pt x="493001" y="12214"/>
                </a:lnTo>
                <a:lnTo>
                  <a:pt x="491998" y="10514"/>
                </a:lnTo>
                <a:lnTo>
                  <a:pt x="491304" y="9122"/>
                </a:lnTo>
                <a:lnTo>
                  <a:pt x="490070" y="7885"/>
                </a:lnTo>
                <a:lnTo>
                  <a:pt x="489145" y="7421"/>
                </a:lnTo>
                <a:close/>
              </a:path>
              <a:path w="494029" h="102870">
                <a:moveTo>
                  <a:pt x="485136" y="10514"/>
                </a:moveTo>
                <a:lnTo>
                  <a:pt x="479430" y="10514"/>
                </a:lnTo>
                <a:lnTo>
                  <a:pt x="479430" y="20873"/>
                </a:lnTo>
                <a:lnTo>
                  <a:pt x="481126" y="20873"/>
                </a:lnTo>
                <a:lnTo>
                  <a:pt x="481126" y="16389"/>
                </a:lnTo>
                <a:lnTo>
                  <a:pt x="484828" y="16389"/>
                </a:lnTo>
                <a:lnTo>
                  <a:pt x="484518" y="16234"/>
                </a:lnTo>
                <a:lnTo>
                  <a:pt x="485444" y="16079"/>
                </a:lnTo>
                <a:lnTo>
                  <a:pt x="486215" y="15770"/>
                </a:lnTo>
                <a:lnTo>
                  <a:pt x="486987" y="14997"/>
                </a:lnTo>
                <a:lnTo>
                  <a:pt x="481126" y="14997"/>
                </a:lnTo>
                <a:lnTo>
                  <a:pt x="481126" y="11904"/>
                </a:lnTo>
                <a:lnTo>
                  <a:pt x="487089" y="11904"/>
                </a:lnTo>
                <a:lnTo>
                  <a:pt x="486677" y="11286"/>
                </a:lnTo>
                <a:lnTo>
                  <a:pt x="485753" y="10667"/>
                </a:lnTo>
                <a:lnTo>
                  <a:pt x="485136" y="10514"/>
                </a:lnTo>
                <a:close/>
              </a:path>
              <a:path w="494029" h="102870">
                <a:moveTo>
                  <a:pt x="484828" y="16389"/>
                </a:moveTo>
                <a:lnTo>
                  <a:pt x="482668" y="16389"/>
                </a:lnTo>
                <a:lnTo>
                  <a:pt x="483130" y="16544"/>
                </a:lnTo>
                <a:lnTo>
                  <a:pt x="483439" y="16852"/>
                </a:lnTo>
                <a:lnTo>
                  <a:pt x="483903" y="17162"/>
                </a:lnTo>
                <a:lnTo>
                  <a:pt x="484518" y="17934"/>
                </a:lnTo>
                <a:lnTo>
                  <a:pt x="485289" y="19171"/>
                </a:lnTo>
                <a:lnTo>
                  <a:pt x="486215" y="20873"/>
                </a:lnTo>
                <a:lnTo>
                  <a:pt x="488219" y="20873"/>
                </a:lnTo>
                <a:lnTo>
                  <a:pt x="486898" y="18708"/>
                </a:lnTo>
                <a:lnTo>
                  <a:pt x="486369" y="17781"/>
                </a:lnTo>
                <a:lnTo>
                  <a:pt x="485753" y="17162"/>
                </a:lnTo>
                <a:lnTo>
                  <a:pt x="485444" y="16697"/>
                </a:lnTo>
                <a:lnTo>
                  <a:pt x="484828" y="16389"/>
                </a:lnTo>
                <a:close/>
              </a:path>
              <a:path w="494029" h="102870">
                <a:moveTo>
                  <a:pt x="487089" y="11904"/>
                </a:moveTo>
                <a:lnTo>
                  <a:pt x="484365" y="11904"/>
                </a:lnTo>
                <a:lnTo>
                  <a:pt x="485289" y="12369"/>
                </a:lnTo>
                <a:lnTo>
                  <a:pt x="485444" y="12523"/>
                </a:lnTo>
                <a:lnTo>
                  <a:pt x="485599" y="12833"/>
                </a:lnTo>
                <a:lnTo>
                  <a:pt x="485675" y="14070"/>
                </a:lnTo>
                <a:lnTo>
                  <a:pt x="485598" y="14225"/>
                </a:lnTo>
                <a:lnTo>
                  <a:pt x="485136" y="14533"/>
                </a:lnTo>
                <a:lnTo>
                  <a:pt x="484827" y="14843"/>
                </a:lnTo>
                <a:lnTo>
                  <a:pt x="484210" y="14997"/>
                </a:lnTo>
                <a:lnTo>
                  <a:pt x="486987" y="14997"/>
                </a:lnTo>
                <a:lnTo>
                  <a:pt x="487295" y="14688"/>
                </a:lnTo>
                <a:lnTo>
                  <a:pt x="487410" y="14225"/>
                </a:lnTo>
                <a:lnTo>
                  <a:pt x="487295" y="12214"/>
                </a:lnTo>
                <a:lnTo>
                  <a:pt x="487089" y="11904"/>
                </a:lnTo>
                <a:close/>
              </a:path>
              <a:path w="494029" h="102870">
                <a:moveTo>
                  <a:pt x="368710" y="27367"/>
                </a:moveTo>
                <a:lnTo>
                  <a:pt x="361462" y="27367"/>
                </a:lnTo>
                <a:lnTo>
                  <a:pt x="354985" y="28912"/>
                </a:lnTo>
                <a:lnTo>
                  <a:pt x="343574" y="35097"/>
                </a:lnTo>
                <a:lnTo>
                  <a:pt x="338947" y="39582"/>
                </a:lnTo>
                <a:lnTo>
                  <a:pt x="335864" y="45457"/>
                </a:lnTo>
                <a:lnTo>
                  <a:pt x="332625" y="51487"/>
                </a:lnTo>
                <a:lnTo>
                  <a:pt x="331227" y="56949"/>
                </a:lnTo>
                <a:lnTo>
                  <a:pt x="331177" y="72487"/>
                </a:lnTo>
                <a:lnTo>
                  <a:pt x="332625" y="79162"/>
                </a:lnTo>
                <a:lnTo>
                  <a:pt x="335947" y="85039"/>
                </a:lnTo>
                <a:lnTo>
                  <a:pt x="338947" y="90605"/>
                </a:lnTo>
                <a:lnTo>
                  <a:pt x="343574" y="94933"/>
                </a:lnTo>
                <a:lnTo>
                  <a:pt x="349742" y="98026"/>
                </a:lnTo>
                <a:lnTo>
                  <a:pt x="355756" y="100963"/>
                </a:lnTo>
                <a:lnTo>
                  <a:pt x="362078" y="102355"/>
                </a:lnTo>
                <a:lnTo>
                  <a:pt x="368863" y="102355"/>
                </a:lnTo>
                <a:lnTo>
                  <a:pt x="399620" y="86894"/>
                </a:lnTo>
                <a:lnTo>
                  <a:pt x="363774" y="86894"/>
                </a:lnTo>
                <a:lnTo>
                  <a:pt x="359456" y="85039"/>
                </a:lnTo>
                <a:lnTo>
                  <a:pt x="356064" y="81328"/>
                </a:lnTo>
                <a:lnTo>
                  <a:pt x="352672" y="77462"/>
                </a:lnTo>
                <a:lnTo>
                  <a:pt x="350975" y="72050"/>
                </a:lnTo>
                <a:lnTo>
                  <a:pt x="351070" y="57517"/>
                </a:lnTo>
                <a:lnTo>
                  <a:pt x="352672" y="52260"/>
                </a:lnTo>
                <a:lnTo>
                  <a:pt x="356064" y="48549"/>
                </a:lnTo>
                <a:lnTo>
                  <a:pt x="359456" y="44683"/>
                </a:lnTo>
                <a:lnTo>
                  <a:pt x="363774" y="42828"/>
                </a:lnTo>
                <a:lnTo>
                  <a:pt x="399883" y="42828"/>
                </a:lnTo>
                <a:lnTo>
                  <a:pt x="395850" y="37881"/>
                </a:lnTo>
                <a:lnTo>
                  <a:pt x="390156" y="33303"/>
                </a:lnTo>
                <a:lnTo>
                  <a:pt x="383726" y="30015"/>
                </a:lnTo>
                <a:lnTo>
                  <a:pt x="376572" y="28031"/>
                </a:lnTo>
                <a:lnTo>
                  <a:pt x="368710" y="27367"/>
                </a:lnTo>
                <a:close/>
              </a:path>
              <a:path w="494029" h="102870">
                <a:moveTo>
                  <a:pt x="423915" y="28912"/>
                </a:moveTo>
                <a:lnTo>
                  <a:pt x="403715" y="28912"/>
                </a:lnTo>
                <a:lnTo>
                  <a:pt x="433167" y="100810"/>
                </a:lnTo>
                <a:lnTo>
                  <a:pt x="450439" y="100810"/>
                </a:lnTo>
                <a:lnTo>
                  <a:pt x="459667" y="77925"/>
                </a:lnTo>
                <a:lnTo>
                  <a:pt x="441650" y="77925"/>
                </a:lnTo>
                <a:lnTo>
                  <a:pt x="437794" y="65712"/>
                </a:lnTo>
                <a:lnTo>
                  <a:pt x="423915" y="28912"/>
                </a:lnTo>
                <a:close/>
              </a:path>
              <a:path w="494029" h="102870">
                <a:moveTo>
                  <a:pt x="399883" y="42828"/>
                </a:moveTo>
                <a:lnTo>
                  <a:pt x="373799" y="42828"/>
                </a:lnTo>
                <a:lnTo>
                  <a:pt x="377962" y="44683"/>
                </a:lnTo>
                <a:lnTo>
                  <a:pt x="381354" y="48549"/>
                </a:lnTo>
                <a:lnTo>
                  <a:pt x="384747" y="52260"/>
                </a:lnTo>
                <a:lnTo>
                  <a:pt x="386545" y="57517"/>
                </a:lnTo>
                <a:lnTo>
                  <a:pt x="386546" y="72050"/>
                </a:lnTo>
                <a:lnTo>
                  <a:pt x="384747" y="77462"/>
                </a:lnTo>
                <a:lnTo>
                  <a:pt x="381354" y="81328"/>
                </a:lnTo>
                <a:lnTo>
                  <a:pt x="377962" y="85039"/>
                </a:lnTo>
                <a:lnTo>
                  <a:pt x="373799" y="86894"/>
                </a:lnTo>
                <a:lnTo>
                  <a:pt x="399620" y="86894"/>
                </a:lnTo>
                <a:lnTo>
                  <a:pt x="406272" y="63856"/>
                </a:lnTo>
                <a:lnTo>
                  <a:pt x="405695" y="56949"/>
                </a:lnTo>
                <a:lnTo>
                  <a:pt x="403753" y="49921"/>
                </a:lnTo>
                <a:lnTo>
                  <a:pt x="400481" y="43561"/>
                </a:lnTo>
                <a:lnTo>
                  <a:pt x="399883" y="42828"/>
                </a:lnTo>
                <a:close/>
              </a:path>
              <a:path w="494029" h="102870">
                <a:moveTo>
                  <a:pt x="479430" y="28912"/>
                </a:moveTo>
                <a:lnTo>
                  <a:pt x="459691" y="28912"/>
                </a:lnTo>
                <a:lnTo>
                  <a:pt x="445813" y="65712"/>
                </a:lnTo>
                <a:lnTo>
                  <a:pt x="444271" y="69731"/>
                </a:lnTo>
                <a:lnTo>
                  <a:pt x="442729" y="74679"/>
                </a:lnTo>
                <a:lnTo>
                  <a:pt x="441650" y="77925"/>
                </a:lnTo>
                <a:lnTo>
                  <a:pt x="459667" y="77925"/>
                </a:lnTo>
                <a:lnTo>
                  <a:pt x="479430" y="28912"/>
                </a:lnTo>
                <a:close/>
              </a:path>
              <a:path w="494029" h="102870">
                <a:moveTo>
                  <a:pt x="112726" y="27367"/>
                </a:moveTo>
                <a:lnTo>
                  <a:pt x="105632" y="27367"/>
                </a:lnTo>
                <a:lnTo>
                  <a:pt x="99155" y="28912"/>
                </a:lnTo>
                <a:lnTo>
                  <a:pt x="75348" y="72487"/>
                </a:lnTo>
                <a:lnTo>
                  <a:pt x="76795" y="79162"/>
                </a:lnTo>
                <a:lnTo>
                  <a:pt x="106249" y="102355"/>
                </a:lnTo>
                <a:lnTo>
                  <a:pt x="112880" y="102355"/>
                </a:lnTo>
                <a:lnTo>
                  <a:pt x="143712" y="86894"/>
                </a:lnTo>
                <a:lnTo>
                  <a:pt x="107791" y="86894"/>
                </a:lnTo>
                <a:lnTo>
                  <a:pt x="103473" y="85039"/>
                </a:lnTo>
                <a:lnTo>
                  <a:pt x="100081" y="81328"/>
                </a:lnTo>
                <a:lnTo>
                  <a:pt x="96688" y="77462"/>
                </a:lnTo>
                <a:lnTo>
                  <a:pt x="94992" y="72050"/>
                </a:lnTo>
                <a:lnTo>
                  <a:pt x="95086" y="57517"/>
                </a:lnTo>
                <a:lnTo>
                  <a:pt x="96688" y="52260"/>
                </a:lnTo>
                <a:lnTo>
                  <a:pt x="100081" y="48549"/>
                </a:lnTo>
                <a:lnTo>
                  <a:pt x="103473" y="44683"/>
                </a:lnTo>
                <a:lnTo>
                  <a:pt x="107791" y="42828"/>
                </a:lnTo>
                <a:lnTo>
                  <a:pt x="143920" y="42828"/>
                </a:lnTo>
                <a:lnTo>
                  <a:pt x="139866" y="37881"/>
                </a:lnTo>
                <a:lnTo>
                  <a:pt x="134194" y="33303"/>
                </a:lnTo>
                <a:lnTo>
                  <a:pt x="127799" y="30015"/>
                </a:lnTo>
                <a:lnTo>
                  <a:pt x="120653" y="28031"/>
                </a:lnTo>
                <a:lnTo>
                  <a:pt x="112726" y="27367"/>
                </a:lnTo>
                <a:close/>
              </a:path>
              <a:path w="494029" h="102870">
                <a:moveTo>
                  <a:pt x="23749" y="1545"/>
                </a:moveTo>
                <a:lnTo>
                  <a:pt x="0" y="1545"/>
                </a:lnTo>
                <a:lnTo>
                  <a:pt x="36855" y="59063"/>
                </a:lnTo>
                <a:lnTo>
                  <a:pt x="36855" y="100810"/>
                </a:lnTo>
                <a:lnTo>
                  <a:pt x="57210" y="100810"/>
                </a:lnTo>
                <a:lnTo>
                  <a:pt x="57309" y="59063"/>
                </a:lnTo>
                <a:lnTo>
                  <a:pt x="69017" y="40819"/>
                </a:lnTo>
                <a:lnTo>
                  <a:pt x="47496" y="40819"/>
                </a:lnTo>
                <a:lnTo>
                  <a:pt x="23749" y="1545"/>
                </a:lnTo>
                <a:close/>
              </a:path>
              <a:path w="494029" h="102870">
                <a:moveTo>
                  <a:pt x="143920" y="42828"/>
                </a:moveTo>
                <a:lnTo>
                  <a:pt x="117815" y="42828"/>
                </a:lnTo>
                <a:lnTo>
                  <a:pt x="122132" y="44683"/>
                </a:lnTo>
                <a:lnTo>
                  <a:pt x="125525" y="48549"/>
                </a:lnTo>
                <a:lnTo>
                  <a:pt x="128917" y="52260"/>
                </a:lnTo>
                <a:lnTo>
                  <a:pt x="130565" y="57517"/>
                </a:lnTo>
                <a:lnTo>
                  <a:pt x="130567" y="72050"/>
                </a:lnTo>
                <a:lnTo>
                  <a:pt x="128917" y="77462"/>
                </a:lnTo>
                <a:lnTo>
                  <a:pt x="125525" y="81328"/>
                </a:lnTo>
                <a:lnTo>
                  <a:pt x="122132" y="85039"/>
                </a:lnTo>
                <a:lnTo>
                  <a:pt x="117815" y="86894"/>
                </a:lnTo>
                <a:lnTo>
                  <a:pt x="143712" y="86894"/>
                </a:lnTo>
                <a:lnTo>
                  <a:pt x="144456" y="86002"/>
                </a:lnTo>
                <a:lnTo>
                  <a:pt x="147827" y="79607"/>
                </a:lnTo>
                <a:lnTo>
                  <a:pt x="149838" y="72487"/>
                </a:lnTo>
                <a:lnTo>
                  <a:pt x="150480" y="64938"/>
                </a:lnTo>
                <a:lnTo>
                  <a:pt x="150439" y="63856"/>
                </a:lnTo>
                <a:lnTo>
                  <a:pt x="149841" y="56949"/>
                </a:lnTo>
                <a:lnTo>
                  <a:pt x="147846" y="49921"/>
                </a:lnTo>
                <a:lnTo>
                  <a:pt x="144521" y="43561"/>
                </a:lnTo>
                <a:lnTo>
                  <a:pt x="143920" y="42828"/>
                </a:lnTo>
                <a:close/>
              </a:path>
              <a:path w="494029" h="102870">
                <a:moveTo>
                  <a:pt x="94221" y="1545"/>
                </a:moveTo>
                <a:lnTo>
                  <a:pt x="70782" y="1545"/>
                </a:lnTo>
                <a:lnTo>
                  <a:pt x="47496" y="40819"/>
                </a:lnTo>
                <a:lnTo>
                  <a:pt x="69017" y="40819"/>
                </a:lnTo>
                <a:lnTo>
                  <a:pt x="94221" y="1545"/>
                </a:lnTo>
                <a:close/>
              </a:path>
              <a:path w="494029" h="102870">
                <a:moveTo>
                  <a:pt x="281274" y="0"/>
                </a:moveTo>
                <a:lnTo>
                  <a:pt x="271713" y="0"/>
                </a:lnTo>
                <a:lnTo>
                  <a:pt x="263540" y="1545"/>
                </a:lnTo>
                <a:lnTo>
                  <a:pt x="234954" y="29581"/>
                </a:lnTo>
                <a:lnTo>
                  <a:pt x="231311" y="50868"/>
                </a:lnTo>
                <a:lnTo>
                  <a:pt x="231663" y="57913"/>
                </a:lnTo>
                <a:lnTo>
                  <a:pt x="249293" y="92397"/>
                </a:lnTo>
                <a:lnTo>
                  <a:pt x="282354" y="102510"/>
                </a:lnTo>
                <a:lnTo>
                  <a:pt x="290681" y="102510"/>
                </a:lnTo>
                <a:lnTo>
                  <a:pt x="298853" y="100963"/>
                </a:lnTo>
                <a:lnTo>
                  <a:pt x="315045" y="94780"/>
                </a:lnTo>
                <a:lnTo>
                  <a:pt x="321213" y="91222"/>
                </a:lnTo>
                <a:lnTo>
                  <a:pt x="325377" y="87048"/>
                </a:lnTo>
                <a:lnTo>
                  <a:pt x="325377" y="85347"/>
                </a:lnTo>
                <a:lnTo>
                  <a:pt x="272484" y="85347"/>
                </a:lnTo>
                <a:lnTo>
                  <a:pt x="265545" y="82410"/>
                </a:lnTo>
                <a:lnTo>
                  <a:pt x="252129" y="50095"/>
                </a:lnTo>
                <a:lnTo>
                  <a:pt x="252620" y="42381"/>
                </a:lnTo>
                <a:lnTo>
                  <a:pt x="272329" y="17007"/>
                </a:lnTo>
                <a:lnTo>
                  <a:pt x="320228" y="17007"/>
                </a:lnTo>
                <a:lnTo>
                  <a:pt x="317512" y="12833"/>
                </a:lnTo>
                <a:lnTo>
                  <a:pt x="310573" y="7730"/>
                </a:lnTo>
                <a:lnTo>
                  <a:pt x="304759" y="4305"/>
                </a:lnTo>
                <a:lnTo>
                  <a:pt x="297948" y="1894"/>
                </a:lnTo>
                <a:lnTo>
                  <a:pt x="290124" y="468"/>
                </a:lnTo>
                <a:lnTo>
                  <a:pt x="281274" y="0"/>
                </a:lnTo>
                <a:close/>
              </a:path>
              <a:path w="494029" h="102870">
                <a:moveTo>
                  <a:pt x="325377" y="47621"/>
                </a:moveTo>
                <a:lnTo>
                  <a:pt x="281583" y="47621"/>
                </a:lnTo>
                <a:lnTo>
                  <a:pt x="281583" y="64320"/>
                </a:lnTo>
                <a:lnTo>
                  <a:pt x="304868" y="64320"/>
                </a:lnTo>
                <a:lnTo>
                  <a:pt x="304868" y="76843"/>
                </a:lnTo>
                <a:lnTo>
                  <a:pt x="301783" y="79317"/>
                </a:lnTo>
                <a:lnTo>
                  <a:pt x="298082" y="81328"/>
                </a:lnTo>
                <a:lnTo>
                  <a:pt x="293919" y="82873"/>
                </a:lnTo>
                <a:lnTo>
                  <a:pt x="289601" y="84574"/>
                </a:lnTo>
                <a:lnTo>
                  <a:pt x="285283" y="85347"/>
                </a:lnTo>
                <a:lnTo>
                  <a:pt x="325377" y="85347"/>
                </a:lnTo>
                <a:lnTo>
                  <a:pt x="325377" y="47621"/>
                </a:lnTo>
                <a:close/>
              </a:path>
              <a:path w="494029" h="102870">
                <a:moveTo>
                  <a:pt x="320228" y="17007"/>
                </a:moveTo>
                <a:lnTo>
                  <a:pt x="287134" y="17007"/>
                </a:lnTo>
                <a:lnTo>
                  <a:pt x="292068" y="18399"/>
                </a:lnTo>
                <a:lnTo>
                  <a:pt x="295923" y="21337"/>
                </a:lnTo>
                <a:lnTo>
                  <a:pt x="299779" y="24119"/>
                </a:lnTo>
                <a:lnTo>
                  <a:pt x="302400" y="27985"/>
                </a:lnTo>
                <a:lnTo>
                  <a:pt x="303942" y="32778"/>
                </a:lnTo>
                <a:lnTo>
                  <a:pt x="324143" y="29067"/>
                </a:lnTo>
                <a:lnTo>
                  <a:pt x="322139" y="19945"/>
                </a:lnTo>
                <a:lnTo>
                  <a:pt x="320228" y="17007"/>
                </a:lnTo>
                <a:close/>
              </a:path>
              <a:path w="494029" h="102870">
                <a:moveTo>
                  <a:pt x="175950" y="28912"/>
                </a:moveTo>
                <a:lnTo>
                  <a:pt x="156674" y="28912"/>
                </a:lnTo>
                <a:lnTo>
                  <a:pt x="156702" y="81328"/>
                </a:lnTo>
                <a:lnTo>
                  <a:pt x="176104" y="102355"/>
                </a:lnTo>
                <a:lnTo>
                  <a:pt x="185820" y="102355"/>
                </a:lnTo>
                <a:lnTo>
                  <a:pt x="190291" y="101273"/>
                </a:lnTo>
                <a:lnTo>
                  <a:pt x="198927" y="96944"/>
                </a:lnTo>
                <a:lnTo>
                  <a:pt x="202474" y="93851"/>
                </a:lnTo>
                <a:lnTo>
                  <a:pt x="205096" y="90140"/>
                </a:lnTo>
                <a:lnTo>
                  <a:pt x="223137" y="90140"/>
                </a:lnTo>
                <a:lnTo>
                  <a:pt x="223137" y="87976"/>
                </a:lnTo>
                <a:lnTo>
                  <a:pt x="185202" y="87976"/>
                </a:lnTo>
                <a:lnTo>
                  <a:pt x="182890" y="87203"/>
                </a:lnTo>
                <a:lnTo>
                  <a:pt x="175950" y="72050"/>
                </a:lnTo>
                <a:lnTo>
                  <a:pt x="175950" y="28912"/>
                </a:lnTo>
                <a:close/>
              </a:path>
              <a:path w="494029" h="102870">
                <a:moveTo>
                  <a:pt x="223137" y="90140"/>
                </a:moveTo>
                <a:lnTo>
                  <a:pt x="205096" y="90140"/>
                </a:lnTo>
                <a:lnTo>
                  <a:pt x="205096" y="100810"/>
                </a:lnTo>
                <a:lnTo>
                  <a:pt x="223137" y="100810"/>
                </a:lnTo>
                <a:lnTo>
                  <a:pt x="223137" y="90140"/>
                </a:lnTo>
                <a:close/>
              </a:path>
              <a:path w="494029" h="102870">
                <a:moveTo>
                  <a:pt x="223137" y="28912"/>
                </a:moveTo>
                <a:lnTo>
                  <a:pt x="203708" y="28912"/>
                </a:lnTo>
                <a:lnTo>
                  <a:pt x="203708" y="69576"/>
                </a:lnTo>
                <a:lnTo>
                  <a:pt x="203245" y="76070"/>
                </a:lnTo>
                <a:lnTo>
                  <a:pt x="191371" y="87976"/>
                </a:lnTo>
                <a:lnTo>
                  <a:pt x="223137" y="87976"/>
                </a:lnTo>
                <a:lnTo>
                  <a:pt x="223137" y="28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539750" y="657225"/>
            <a:ext cx="3576954" cy="0"/>
          </a:xfrm>
          <a:custGeom>
            <a:avLst/>
            <a:gdLst/>
            <a:ahLst/>
            <a:cxnLst/>
            <a:rect l="l" t="t" r="r" b="b"/>
            <a:pathLst>
              <a:path w="3576954" h="0">
                <a:moveTo>
                  <a:pt x="0" y="0"/>
                </a:moveTo>
                <a:lnTo>
                  <a:pt x="3576638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303712" y="657225"/>
            <a:ext cx="7348855" cy="0"/>
          </a:xfrm>
          <a:custGeom>
            <a:avLst/>
            <a:gdLst/>
            <a:ahLst/>
            <a:cxnLst/>
            <a:rect l="l" t="t" r="r" b="b"/>
            <a:pathLst>
              <a:path w="7348855" h="0">
                <a:moveTo>
                  <a:pt x="0" y="0"/>
                </a:moveTo>
                <a:lnTo>
                  <a:pt x="7348537" y="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4455" rIns="0" bIns="0" rtlCol="0" vert="horz">
            <a:spAutoFit/>
          </a:bodyPr>
          <a:lstStyle/>
          <a:p>
            <a:pPr marL="12700" marR="5080">
              <a:lnSpc>
                <a:spcPts val="3290"/>
              </a:lnSpc>
              <a:spcBef>
                <a:spcPts val="665"/>
              </a:spcBef>
            </a:pPr>
            <a:r>
              <a:rPr dirty="0" spc="-160"/>
              <a:t>Digital</a:t>
            </a:r>
            <a:r>
              <a:rPr dirty="0" spc="-409"/>
              <a:t> </a:t>
            </a:r>
            <a:r>
              <a:rPr dirty="0" spc="-170"/>
              <a:t>platforms</a:t>
            </a:r>
            <a:r>
              <a:rPr dirty="0" spc="-405"/>
              <a:t> </a:t>
            </a:r>
            <a:r>
              <a:rPr dirty="0" spc="-185"/>
              <a:t>continue</a:t>
            </a:r>
            <a:r>
              <a:rPr dirty="0" spc="-400"/>
              <a:t> </a:t>
            </a:r>
            <a:r>
              <a:rPr dirty="0" spc="-175"/>
              <a:t>to</a:t>
            </a:r>
            <a:r>
              <a:rPr dirty="0" spc="-409"/>
              <a:t> </a:t>
            </a:r>
            <a:r>
              <a:rPr dirty="0" spc="-204"/>
              <a:t>reshape</a:t>
            </a:r>
            <a:r>
              <a:rPr dirty="0" spc="-400"/>
              <a:t> </a:t>
            </a:r>
            <a:r>
              <a:rPr dirty="0" spc="-145"/>
              <a:t>content </a:t>
            </a:r>
            <a:r>
              <a:rPr dirty="0" spc="-190"/>
              <a:t>consumption</a:t>
            </a:r>
            <a:r>
              <a:rPr dirty="0" spc="-395"/>
              <a:t> </a:t>
            </a:r>
            <a:r>
              <a:rPr dirty="0" spc="-245"/>
              <a:t>across</a:t>
            </a:r>
            <a:r>
              <a:rPr dirty="0" spc="-390"/>
              <a:t> </a:t>
            </a:r>
            <a:r>
              <a:rPr dirty="0" spc="-195"/>
              <a:t>all</a:t>
            </a:r>
            <a:r>
              <a:rPr dirty="0" spc="-400"/>
              <a:t> </a:t>
            </a:r>
            <a:r>
              <a:rPr dirty="0" spc="-220"/>
              <a:t>age</a:t>
            </a:r>
            <a:r>
              <a:rPr dirty="0" spc="-395"/>
              <a:t> </a:t>
            </a:r>
            <a:r>
              <a:rPr dirty="0" spc="-10"/>
              <a:t>groups</a:t>
            </a:r>
          </a:p>
        </p:txBody>
      </p:sp>
      <p:grpSp>
        <p:nvGrpSpPr>
          <p:cNvPr id="6" name="object 6" descr=""/>
          <p:cNvGrpSpPr/>
          <p:nvPr/>
        </p:nvGrpSpPr>
        <p:grpSpPr>
          <a:xfrm>
            <a:off x="356615" y="1712976"/>
            <a:ext cx="11490960" cy="4612005"/>
            <a:chOff x="356615" y="1712976"/>
            <a:chExt cx="11490960" cy="4612005"/>
          </a:xfrm>
        </p:grpSpPr>
        <p:pic>
          <p:nvPicPr>
            <p:cNvPr id="7" name="object 7" descr="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31575" y="5896469"/>
              <a:ext cx="1389780" cy="428130"/>
            </a:xfrm>
            <a:prstGeom prst="rect">
              <a:avLst/>
            </a:prstGeom>
          </p:spPr>
        </p:pic>
        <p:pic>
          <p:nvPicPr>
            <p:cNvPr id="8" name="object 8" descr="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97346" y="5896472"/>
              <a:ext cx="1844239" cy="42812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6615" y="1712976"/>
              <a:ext cx="5830824" cy="2182368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539750" y="1860462"/>
              <a:ext cx="5464810" cy="1888489"/>
            </a:xfrm>
            <a:custGeom>
              <a:avLst/>
              <a:gdLst/>
              <a:ahLst/>
              <a:cxnLst/>
              <a:rect l="l" t="t" r="r" b="b"/>
              <a:pathLst>
                <a:path w="5464810" h="1888489">
                  <a:moveTo>
                    <a:pt x="5391108" y="0"/>
                  </a:moveTo>
                  <a:lnTo>
                    <a:pt x="73337" y="0"/>
                  </a:lnTo>
                  <a:lnTo>
                    <a:pt x="44791" y="5763"/>
                  </a:lnTo>
                  <a:lnTo>
                    <a:pt x="21479" y="21480"/>
                  </a:lnTo>
                  <a:lnTo>
                    <a:pt x="5763" y="44791"/>
                  </a:lnTo>
                  <a:lnTo>
                    <a:pt x="0" y="73338"/>
                  </a:lnTo>
                  <a:lnTo>
                    <a:pt x="0" y="1814810"/>
                  </a:lnTo>
                  <a:lnTo>
                    <a:pt x="5763" y="1843357"/>
                  </a:lnTo>
                  <a:lnTo>
                    <a:pt x="21479" y="1866668"/>
                  </a:lnTo>
                  <a:lnTo>
                    <a:pt x="44791" y="1882385"/>
                  </a:lnTo>
                  <a:lnTo>
                    <a:pt x="73337" y="1888148"/>
                  </a:lnTo>
                  <a:lnTo>
                    <a:pt x="5391108" y="1888148"/>
                  </a:lnTo>
                  <a:lnTo>
                    <a:pt x="5419654" y="1882385"/>
                  </a:lnTo>
                  <a:lnTo>
                    <a:pt x="5442965" y="1866668"/>
                  </a:lnTo>
                  <a:lnTo>
                    <a:pt x="5458682" y="1843357"/>
                  </a:lnTo>
                  <a:lnTo>
                    <a:pt x="5464445" y="1814810"/>
                  </a:lnTo>
                  <a:lnTo>
                    <a:pt x="5464445" y="73338"/>
                  </a:lnTo>
                  <a:lnTo>
                    <a:pt x="5458682" y="44791"/>
                  </a:lnTo>
                  <a:lnTo>
                    <a:pt x="5442965" y="21480"/>
                  </a:lnTo>
                  <a:lnTo>
                    <a:pt x="5419654" y="5763"/>
                  </a:lnTo>
                  <a:lnTo>
                    <a:pt x="5391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04560" y="1712976"/>
              <a:ext cx="5843016" cy="2182368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6186487" y="1860462"/>
              <a:ext cx="5476875" cy="1888489"/>
            </a:xfrm>
            <a:custGeom>
              <a:avLst/>
              <a:gdLst/>
              <a:ahLst/>
              <a:cxnLst/>
              <a:rect l="l" t="t" r="r" b="b"/>
              <a:pathLst>
                <a:path w="5476875" h="1888489">
                  <a:moveTo>
                    <a:pt x="5403234" y="0"/>
                  </a:moveTo>
                  <a:lnTo>
                    <a:pt x="73338" y="0"/>
                  </a:lnTo>
                  <a:lnTo>
                    <a:pt x="44791" y="5763"/>
                  </a:lnTo>
                  <a:lnTo>
                    <a:pt x="21480" y="21480"/>
                  </a:lnTo>
                  <a:lnTo>
                    <a:pt x="5763" y="44792"/>
                  </a:lnTo>
                  <a:lnTo>
                    <a:pt x="0" y="73338"/>
                  </a:lnTo>
                  <a:lnTo>
                    <a:pt x="0" y="1814809"/>
                  </a:lnTo>
                  <a:lnTo>
                    <a:pt x="5763" y="1843356"/>
                  </a:lnTo>
                  <a:lnTo>
                    <a:pt x="21480" y="1866668"/>
                  </a:lnTo>
                  <a:lnTo>
                    <a:pt x="44791" y="1882385"/>
                  </a:lnTo>
                  <a:lnTo>
                    <a:pt x="73338" y="1888148"/>
                  </a:lnTo>
                  <a:lnTo>
                    <a:pt x="5403234" y="1888148"/>
                  </a:lnTo>
                  <a:lnTo>
                    <a:pt x="5431780" y="1882385"/>
                  </a:lnTo>
                  <a:lnTo>
                    <a:pt x="5455092" y="1866668"/>
                  </a:lnTo>
                  <a:lnTo>
                    <a:pt x="5470809" y="1843356"/>
                  </a:lnTo>
                  <a:lnTo>
                    <a:pt x="5476572" y="1814809"/>
                  </a:lnTo>
                  <a:lnTo>
                    <a:pt x="5476572" y="73338"/>
                  </a:lnTo>
                  <a:lnTo>
                    <a:pt x="5470809" y="44792"/>
                  </a:lnTo>
                  <a:lnTo>
                    <a:pt x="5455092" y="21480"/>
                  </a:lnTo>
                  <a:lnTo>
                    <a:pt x="5431780" y="5763"/>
                  </a:lnTo>
                  <a:lnTo>
                    <a:pt x="5403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6615" y="3745991"/>
              <a:ext cx="5830824" cy="2182367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539750" y="3894086"/>
              <a:ext cx="5464810" cy="1888489"/>
            </a:xfrm>
            <a:custGeom>
              <a:avLst/>
              <a:gdLst/>
              <a:ahLst/>
              <a:cxnLst/>
              <a:rect l="l" t="t" r="r" b="b"/>
              <a:pathLst>
                <a:path w="5464810" h="1888489">
                  <a:moveTo>
                    <a:pt x="5391108" y="0"/>
                  </a:moveTo>
                  <a:lnTo>
                    <a:pt x="73337" y="0"/>
                  </a:lnTo>
                  <a:lnTo>
                    <a:pt x="44791" y="5763"/>
                  </a:lnTo>
                  <a:lnTo>
                    <a:pt x="21479" y="21480"/>
                  </a:lnTo>
                  <a:lnTo>
                    <a:pt x="5763" y="44791"/>
                  </a:lnTo>
                  <a:lnTo>
                    <a:pt x="0" y="73337"/>
                  </a:lnTo>
                  <a:lnTo>
                    <a:pt x="0" y="1814810"/>
                  </a:lnTo>
                  <a:lnTo>
                    <a:pt x="5763" y="1843356"/>
                  </a:lnTo>
                  <a:lnTo>
                    <a:pt x="21479" y="1866668"/>
                  </a:lnTo>
                  <a:lnTo>
                    <a:pt x="44791" y="1882384"/>
                  </a:lnTo>
                  <a:lnTo>
                    <a:pt x="73337" y="1888148"/>
                  </a:lnTo>
                  <a:lnTo>
                    <a:pt x="5391108" y="1888148"/>
                  </a:lnTo>
                  <a:lnTo>
                    <a:pt x="5419654" y="1882384"/>
                  </a:lnTo>
                  <a:lnTo>
                    <a:pt x="5442965" y="1866668"/>
                  </a:lnTo>
                  <a:lnTo>
                    <a:pt x="5458682" y="1843356"/>
                  </a:lnTo>
                  <a:lnTo>
                    <a:pt x="5464445" y="1814810"/>
                  </a:lnTo>
                  <a:lnTo>
                    <a:pt x="5464445" y="73337"/>
                  </a:lnTo>
                  <a:lnTo>
                    <a:pt x="5458682" y="44791"/>
                  </a:lnTo>
                  <a:lnTo>
                    <a:pt x="5442965" y="21480"/>
                  </a:lnTo>
                  <a:lnTo>
                    <a:pt x="5419654" y="5763"/>
                  </a:lnTo>
                  <a:lnTo>
                    <a:pt x="5391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04560" y="3745991"/>
              <a:ext cx="5843016" cy="2182367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6186487" y="3894086"/>
              <a:ext cx="5476875" cy="1888489"/>
            </a:xfrm>
            <a:custGeom>
              <a:avLst/>
              <a:gdLst/>
              <a:ahLst/>
              <a:cxnLst/>
              <a:rect l="l" t="t" r="r" b="b"/>
              <a:pathLst>
                <a:path w="5476875" h="1888489">
                  <a:moveTo>
                    <a:pt x="5403234" y="0"/>
                  </a:moveTo>
                  <a:lnTo>
                    <a:pt x="73338" y="0"/>
                  </a:lnTo>
                  <a:lnTo>
                    <a:pt x="44791" y="5763"/>
                  </a:lnTo>
                  <a:lnTo>
                    <a:pt x="21480" y="21480"/>
                  </a:lnTo>
                  <a:lnTo>
                    <a:pt x="5763" y="44791"/>
                  </a:lnTo>
                  <a:lnTo>
                    <a:pt x="0" y="73338"/>
                  </a:lnTo>
                  <a:lnTo>
                    <a:pt x="0" y="1814809"/>
                  </a:lnTo>
                  <a:lnTo>
                    <a:pt x="5763" y="1843356"/>
                  </a:lnTo>
                  <a:lnTo>
                    <a:pt x="21480" y="1866667"/>
                  </a:lnTo>
                  <a:lnTo>
                    <a:pt x="44791" y="1882384"/>
                  </a:lnTo>
                  <a:lnTo>
                    <a:pt x="73338" y="1888148"/>
                  </a:lnTo>
                  <a:lnTo>
                    <a:pt x="5403234" y="1888148"/>
                  </a:lnTo>
                  <a:lnTo>
                    <a:pt x="5431780" y="1882384"/>
                  </a:lnTo>
                  <a:lnTo>
                    <a:pt x="5455092" y="1866667"/>
                  </a:lnTo>
                  <a:lnTo>
                    <a:pt x="5470809" y="1843356"/>
                  </a:lnTo>
                  <a:lnTo>
                    <a:pt x="5476572" y="1814809"/>
                  </a:lnTo>
                  <a:lnTo>
                    <a:pt x="5476572" y="73338"/>
                  </a:lnTo>
                  <a:lnTo>
                    <a:pt x="5470809" y="44791"/>
                  </a:lnTo>
                  <a:lnTo>
                    <a:pt x="5455092" y="21480"/>
                  </a:lnTo>
                  <a:lnTo>
                    <a:pt x="5431780" y="5763"/>
                  </a:lnTo>
                  <a:lnTo>
                    <a:pt x="5403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58162" y="2453246"/>
              <a:ext cx="754380" cy="708025"/>
            </a:xfrm>
            <a:custGeom>
              <a:avLst/>
              <a:gdLst/>
              <a:ahLst/>
              <a:cxnLst/>
              <a:rect l="l" t="t" r="r" b="b"/>
              <a:pathLst>
                <a:path w="754380" h="708025">
                  <a:moveTo>
                    <a:pt x="235750" y="94780"/>
                  </a:moveTo>
                  <a:lnTo>
                    <a:pt x="0" y="94780"/>
                  </a:lnTo>
                  <a:lnTo>
                    <a:pt x="0" y="707529"/>
                  </a:lnTo>
                  <a:lnTo>
                    <a:pt x="235750" y="707529"/>
                  </a:lnTo>
                  <a:lnTo>
                    <a:pt x="235750" y="94780"/>
                  </a:lnTo>
                  <a:close/>
                </a:path>
                <a:path w="754380" h="708025">
                  <a:moveTo>
                    <a:pt x="754380" y="0"/>
                  </a:moveTo>
                  <a:lnTo>
                    <a:pt x="518642" y="0"/>
                  </a:lnTo>
                  <a:lnTo>
                    <a:pt x="518642" y="707529"/>
                  </a:lnTo>
                  <a:lnTo>
                    <a:pt x="754380" y="707529"/>
                  </a:lnTo>
                  <a:lnTo>
                    <a:pt x="754380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895435" y="2661767"/>
              <a:ext cx="754380" cy="499109"/>
            </a:xfrm>
            <a:custGeom>
              <a:avLst/>
              <a:gdLst/>
              <a:ahLst/>
              <a:cxnLst/>
              <a:rect l="l" t="t" r="r" b="b"/>
              <a:pathLst>
                <a:path w="754379" h="499110">
                  <a:moveTo>
                    <a:pt x="235750" y="113741"/>
                  </a:moveTo>
                  <a:lnTo>
                    <a:pt x="0" y="113741"/>
                  </a:lnTo>
                  <a:lnTo>
                    <a:pt x="0" y="499008"/>
                  </a:lnTo>
                  <a:lnTo>
                    <a:pt x="235750" y="499008"/>
                  </a:lnTo>
                  <a:lnTo>
                    <a:pt x="235750" y="113741"/>
                  </a:lnTo>
                  <a:close/>
                </a:path>
                <a:path w="754379" h="499110">
                  <a:moveTo>
                    <a:pt x="754380" y="0"/>
                  </a:moveTo>
                  <a:lnTo>
                    <a:pt x="518642" y="0"/>
                  </a:lnTo>
                  <a:lnTo>
                    <a:pt x="518642" y="499008"/>
                  </a:lnTo>
                  <a:lnTo>
                    <a:pt x="754380" y="499008"/>
                  </a:lnTo>
                  <a:lnTo>
                    <a:pt x="754380" y="0"/>
                  </a:lnTo>
                  <a:close/>
                </a:path>
              </a:pathLst>
            </a:custGeom>
            <a:solidFill>
              <a:srgbClr val="06A6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3932707" y="2946107"/>
              <a:ext cx="754380" cy="215265"/>
            </a:xfrm>
            <a:custGeom>
              <a:avLst/>
              <a:gdLst/>
              <a:ahLst/>
              <a:cxnLst/>
              <a:rect l="l" t="t" r="r" b="b"/>
              <a:pathLst>
                <a:path w="754379" h="215264">
                  <a:moveTo>
                    <a:pt x="235750" y="75831"/>
                  </a:moveTo>
                  <a:lnTo>
                    <a:pt x="0" y="75831"/>
                  </a:lnTo>
                  <a:lnTo>
                    <a:pt x="0" y="214668"/>
                  </a:lnTo>
                  <a:lnTo>
                    <a:pt x="235750" y="214668"/>
                  </a:lnTo>
                  <a:lnTo>
                    <a:pt x="235750" y="75831"/>
                  </a:lnTo>
                  <a:close/>
                </a:path>
                <a:path w="754379" h="215264">
                  <a:moveTo>
                    <a:pt x="754380" y="0"/>
                  </a:moveTo>
                  <a:lnTo>
                    <a:pt x="518642" y="0"/>
                  </a:lnTo>
                  <a:lnTo>
                    <a:pt x="518642" y="214668"/>
                  </a:lnTo>
                  <a:lnTo>
                    <a:pt x="754380" y="214668"/>
                  </a:lnTo>
                  <a:lnTo>
                    <a:pt x="754380" y="0"/>
                  </a:lnTo>
                  <a:close/>
                </a:path>
              </a:pathLst>
            </a:custGeom>
            <a:solidFill>
              <a:srgbClr val="31CA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969980" y="2690202"/>
              <a:ext cx="754380" cy="471170"/>
            </a:xfrm>
            <a:custGeom>
              <a:avLst/>
              <a:gdLst/>
              <a:ahLst/>
              <a:cxnLst/>
              <a:rect l="l" t="t" r="r" b="b"/>
              <a:pathLst>
                <a:path w="754379" h="471169">
                  <a:moveTo>
                    <a:pt x="235750" y="75819"/>
                  </a:moveTo>
                  <a:lnTo>
                    <a:pt x="0" y="75819"/>
                  </a:lnTo>
                  <a:lnTo>
                    <a:pt x="0" y="470573"/>
                  </a:lnTo>
                  <a:lnTo>
                    <a:pt x="235750" y="470573"/>
                  </a:lnTo>
                  <a:lnTo>
                    <a:pt x="235750" y="75819"/>
                  </a:lnTo>
                  <a:close/>
                </a:path>
                <a:path w="754379" h="471169">
                  <a:moveTo>
                    <a:pt x="754380" y="0"/>
                  </a:moveTo>
                  <a:lnTo>
                    <a:pt x="518642" y="0"/>
                  </a:lnTo>
                  <a:lnTo>
                    <a:pt x="518642" y="470573"/>
                  </a:lnTo>
                  <a:lnTo>
                    <a:pt x="754380" y="470573"/>
                  </a:lnTo>
                  <a:lnTo>
                    <a:pt x="754380" y="0"/>
                  </a:lnTo>
                  <a:close/>
                </a:path>
              </a:pathLst>
            </a:custGeom>
            <a:solidFill>
              <a:srgbClr val="FF23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819912" y="2414015"/>
              <a:ext cx="756285" cy="746760"/>
            </a:xfrm>
            <a:custGeom>
              <a:avLst/>
              <a:gdLst/>
              <a:ahLst/>
              <a:cxnLst/>
              <a:rect l="l" t="t" r="r" b="b"/>
              <a:pathLst>
                <a:path w="756285" h="746760">
                  <a:moveTo>
                    <a:pt x="237744" y="12192"/>
                  </a:moveTo>
                  <a:lnTo>
                    <a:pt x="0" y="12192"/>
                  </a:lnTo>
                  <a:lnTo>
                    <a:pt x="0" y="746760"/>
                  </a:lnTo>
                  <a:lnTo>
                    <a:pt x="237744" y="746760"/>
                  </a:lnTo>
                  <a:lnTo>
                    <a:pt x="237744" y="12192"/>
                  </a:lnTo>
                  <a:close/>
                </a:path>
                <a:path w="756285" h="746760">
                  <a:moveTo>
                    <a:pt x="755904" y="0"/>
                  </a:moveTo>
                  <a:lnTo>
                    <a:pt x="518160" y="0"/>
                  </a:lnTo>
                  <a:lnTo>
                    <a:pt x="518160" y="746760"/>
                  </a:lnTo>
                  <a:lnTo>
                    <a:pt x="755904" y="746760"/>
                  </a:lnTo>
                  <a:lnTo>
                    <a:pt x="755904" y="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537216" y="6203696"/>
            <a:ext cx="50571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Datasets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accessed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–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YouGov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Profiles+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GB: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0">
                <a:solidFill>
                  <a:srgbClr val="FFFFFF"/>
                </a:solidFill>
                <a:latin typeface="Lucida Sans"/>
                <a:cs typeface="Lucida Sans"/>
              </a:rPr>
              <a:t>31,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2023;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75">
                <a:solidFill>
                  <a:srgbClr val="FFFFFF"/>
                </a:solidFill>
                <a:latin typeface="Lucida Sans"/>
                <a:cs typeface="Lucida Sans"/>
              </a:rPr>
              <a:t>27,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2020.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(N&gt;2,600)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527050" y="470407"/>
            <a:ext cx="19653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2795" algn="l"/>
              </a:tabLst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808308" y="2216911"/>
            <a:ext cx="7810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0225" algn="l"/>
              </a:tabLst>
            </a:pPr>
            <a:r>
              <a:rPr dirty="0" sz="900" spc="-25">
                <a:latin typeface="Arial Black"/>
                <a:cs typeface="Arial Black"/>
              </a:rPr>
              <a:t>78%</a:t>
            </a:r>
            <a:r>
              <a:rPr dirty="0" sz="900">
                <a:latin typeface="Arial Black"/>
                <a:cs typeface="Arial Black"/>
              </a:rPr>
              <a:t>	</a:t>
            </a:r>
            <a:r>
              <a:rPr dirty="0" baseline="3086" sz="1350" spc="-97">
                <a:latin typeface="Arial Black"/>
                <a:cs typeface="Arial Black"/>
              </a:rPr>
              <a:t>79%</a:t>
            </a:r>
            <a:endParaRPr baseline="3086" sz="1350">
              <a:latin typeface="Arial Black"/>
              <a:cs typeface="Arial Black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1841484" y="2338832"/>
            <a:ext cx="2692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Arial Black"/>
                <a:cs typeface="Arial Black"/>
              </a:rPr>
              <a:t>65%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2365709" y="2244344"/>
            <a:ext cx="2584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>
                <a:latin typeface="Arial Black"/>
                <a:cs typeface="Arial Black"/>
              </a:rPr>
              <a:t>75%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2888885" y="2567432"/>
            <a:ext cx="2489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5">
                <a:latin typeface="Arial Black"/>
                <a:cs typeface="Arial Black"/>
              </a:rPr>
              <a:t>41%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3398631" y="2454655"/>
            <a:ext cx="2667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Arial Black"/>
                <a:cs typeface="Arial Black"/>
              </a:rPr>
              <a:t>53%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3928824" y="2814320"/>
            <a:ext cx="2438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20">
                <a:latin typeface="Arial Black"/>
                <a:cs typeface="Arial Black"/>
              </a:rPr>
              <a:t>15%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4436824" y="2738120"/>
            <a:ext cx="2647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5">
                <a:latin typeface="Arial Black"/>
                <a:cs typeface="Arial Black"/>
              </a:rPr>
              <a:t>23%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4954000" y="2558288"/>
            <a:ext cx="2679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5">
                <a:latin typeface="Arial Black"/>
                <a:cs typeface="Arial Black"/>
              </a:rPr>
              <a:t>42%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5468604" y="2482088"/>
            <a:ext cx="2762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Arial Black"/>
                <a:cs typeface="Arial Black"/>
              </a:rPr>
              <a:t>50%</a:t>
            </a:r>
            <a:endParaRPr sz="900">
              <a:latin typeface="Arial Black"/>
              <a:cs typeface="Arial Black"/>
            </a:endParaRPr>
          </a:p>
        </p:txBody>
      </p:sp>
      <p:graphicFrame>
        <p:nvGraphicFramePr>
          <p:cNvPr id="33" name="object 33" descr=""/>
          <p:cNvGraphicFramePr>
            <a:graphicFrameLocks noGrp="1"/>
          </p:cNvGraphicFramePr>
          <p:nvPr/>
        </p:nvGraphicFramePr>
        <p:xfrm>
          <a:off x="674688" y="3155868"/>
          <a:ext cx="5272405" cy="373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6319"/>
                <a:gridCol w="1038859"/>
                <a:gridCol w="1035685"/>
                <a:gridCol w="1035685"/>
                <a:gridCol w="1036954"/>
              </a:tblGrid>
              <a:tr h="1955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937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937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937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937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937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CCD1DB"/>
                      </a:solidFill>
                      <a:prstDash val="solid"/>
                    </a:lnT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ts val="1070"/>
                        </a:lnSpc>
                        <a:spcBef>
                          <a:spcPts val="229"/>
                        </a:spcBef>
                      </a:pPr>
                      <a:r>
                        <a:rPr dirty="0" sz="900" spc="-95">
                          <a:latin typeface="Lucida Sans"/>
                          <a:cs typeface="Lucida Sans"/>
                        </a:rPr>
                        <a:t>18-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24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1070"/>
                        </a:lnSpc>
                        <a:spcBef>
                          <a:spcPts val="229"/>
                        </a:spcBef>
                      </a:pPr>
                      <a:r>
                        <a:rPr dirty="0" sz="900" spc="-50">
                          <a:latin typeface="Lucida Sans"/>
                          <a:cs typeface="Lucida Sans"/>
                        </a:rPr>
                        <a:t>25-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39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0"/>
                        </a:lnSpc>
                        <a:spcBef>
                          <a:spcPts val="229"/>
                        </a:spcBef>
                      </a:pPr>
                      <a:r>
                        <a:rPr dirty="0" sz="900">
                          <a:latin typeface="Lucida Sans"/>
                          <a:cs typeface="Lucida Sans"/>
                        </a:rPr>
                        <a:t>40-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54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ts val="1070"/>
                        </a:lnSpc>
                        <a:spcBef>
                          <a:spcPts val="229"/>
                        </a:spcBef>
                      </a:pPr>
                      <a:r>
                        <a:rPr dirty="0" sz="900" spc="-25">
                          <a:latin typeface="Lucida Sans"/>
                          <a:cs typeface="Lucida Sans"/>
                        </a:rPr>
                        <a:t>55+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0"/>
                        </a:lnSpc>
                        <a:spcBef>
                          <a:spcPts val="229"/>
                        </a:spcBef>
                      </a:pPr>
                      <a:r>
                        <a:rPr dirty="0" sz="900" spc="-25">
                          <a:latin typeface="Lucida Sans"/>
                          <a:cs typeface="Lucida Sans"/>
                        </a:rPr>
                        <a:t>All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</a:tbl>
          </a:graphicData>
        </a:graphic>
      </p:graphicFrame>
      <p:grpSp>
        <p:nvGrpSpPr>
          <p:cNvPr id="34" name="object 34" descr=""/>
          <p:cNvGrpSpPr/>
          <p:nvPr/>
        </p:nvGrpSpPr>
        <p:grpSpPr>
          <a:xfrm>
            <a:off x="819911" y="4565903"/>
            <a:ext cx="4904740" cy="646430"/>
            <a:chOff x="819911" y="4565903"/>
            <a:chExt cx="4904740" cy="646430"/>
          </a:xfrm>
        </p:grpSpPr>
        <p:sp>
          <p:nvSpPr>
            <p:cNvPr id="35" name="object 35" descr=""/>
            <p:cNvSpPr/>
            <p:nvPr/>
          </p:nvSpPr>
          <p:spPr>
            <a:xfrm>
              <a:off x="1858162" y="4573257"/>
              <a:ext cx="754380" cy="638810"/>
            </a:xfrm>
            <a:custGeom>
              <a:avLst/>
              <a:gdLst/>
              <a:ahLst/>
              <a:cxnLst/>
              <a:rect l="l" t="t" r="r" b="b"/>
              <a:pathLst>
                <a:path w="754380" h="638810">
                  <a:moveTo>
                    <a:pt x="235750" y="31940"/>
                  </a:moveTo>
                  <a:lnTo>
                    <a:pt x="0" y="31940"/>
                  </a:lnTo>
                  <a:lnTo>
                    <a:pt x="0" y="638784"/>
                  </a:lnTo>
                  <a:lnTo>
                    <a:pt x="235750" y="638784"/>
                  </a:lnTo>
                  <a:lnTo>
                    <a:pt x="235750" y="31940"/>
                  </a:lnTo>
                  <a:close/>
                </a:path>
                <a:path w="754380" h="638810">
                  <a:moveTo>
                    <a:pt x="754380" y="0"/>
                  </a:moveTo>
                  <a:lnTo>
                    <a:pt x="518642" y="0"/>
                  </a:lnTo>
                  <a:lnTo>
                    <a:pt x="518642" y="638784"/>
                  </a:lnTo>
                  <a:lnTo>
                    <a:pt x="754380" y="638784"/>
                  </a:lnTo>
                  <a:lnTo>
                    <a:pt x="754380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2895435" y="4629162"/>
              <a:ext cx="754380" cy="582930"/>
            </a:xfrm>
            <a:custGeom>
              <a:avLst/>
              <a:gdLst/>
              <a:ahLst/>
              <a:cxnLst/>
              <a:rect l="l" t="t" r="r" b="b"/>
              <a:pathLst>
                <a:path w="754379" h="582929">
                  <a:moveTo>
                    <a:pt x="235750" y="95808"/>
                  </a:moveTo>
                  <a:lnTo>
                    <a:pt x="0" y="95808"/>
                  </a:lnTo>
                  <a:lnTo>
                    <a:pt x="0" y="582879"/>
                  </a:lnTo>
                  <a:lnTo>
                    <a:pt x="235750" y="582879"/>
                  </a:lnTo>
                  <a:lnTo>
                    <a:pt x="235750" y="95808"/>
                  </a:lnTo>
                  <a:close/>
                </a:path>
                <a:path w="754379" h="582929">
                  <a:moveTo>
                    <a:pt x="754380" y="0"/>
                  </a:moveTo>
                  <a:lnTo>
                    <a:pt x="518642" y="0"/>
                  </a:lnTo>
                  <a:lnTo>
                    <a:pt x="518642" y="582879"/>
                  </a:lnTo>
                  <a:lnTo>
                    <a:pt x="754380" y="582879"/>
                  </a:lnTo>
                  <a:lnTo>
                    <a:pt x="754380" y="0"/>
                  </a:lnTo>
                  <a:close/>
                </a:path>
              </a:pathLst>
            </a:custGeom>
            <a:solidFill>
              <a:srgbClr val="06A6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3932707" y="4852733"/>
              <a:ext cx="754380" cy="359410"/>
            </a:xfrm>
            <a:custGeom>
              <a:avLst/>
              <a:gdLst/>
              <a:ahLst/>
              <a:cxnLst/>
              <a:rect l="l" t="t" r="r" b="b"/>
              <a:pathLst>
                <a:path w="754379" h="359410">
                  <a:moveTo>
                    <a:pt x="235750" y="95808"/>
                  </a:moveTo>
                  <a:lnTo>
                    <a:pt x="0" y="95808"/>
                  </a:lnTo>
                  <a:lnTo>
                    <a:pt x="0" y="359308"/>
                  </a:lnTo>
                  <a:lnTo>
                    <a:pt x="235750" y="359308"/>
                  </a:lnTo>
                  <a:lnTo>
                    <a:pt x="235750" y="95808"/>
                  </a:lnTo>
                  <a:close/>
                </a:path>
                <a:path w="754379" h="359410">
                  <a:moveTo>
                    <a:pt x="754380" y="0"/>
                  </a:moveTo>
                  <a:lnTo>
                    <a:pt x="518642" y="0"/>
                  </a:lnTo>
                  <a:lnTo>
                    <a:pt x="518642" y="359308"/>
                  </a:lnTo>
                  <a:lnTo>
                    <a:pt x="754380" y="359308"/>
                  </a:lnTo>
                  <a:lnTo>
                    <a:pt x="754380" y="0"/>
                  </a:lnTo>
                  <a:close/>
                </a:path>
              </a:pathLst>
            </a:custGeom>
            <a:solidFill>
              <a:srgbClr val="31CA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4969979" y="4701019"/>
              <a:ext cx="754380" cy="511175"/>
            </a:xfrm>
            <a:custGeom>
              <a:avLst/>
              <a:gdLst/>
              <a:ahLst/>
              <a:cxnLst/>
              <a:rect l="l" t="t" r="r" b="b"/>
              <a:pathLst>
                <a:path w="754379" h="511175">
                  <a:moveTo>
                    <a:pt x="235750" y="55892"/>
                  </a:moveTo>
                  <a:lnTo>
                    <a:pt x="0" y="55892"/>
                  </a:lnTo>
                  <a:lnTo>
                    <a:pt x="0" y="511022"/>
                  </a:lnTo>
                  <a:lnTo>
                    <a:pt x="235750" y="511022"/>
                  </a:lnTo>
                  <a:lnTo>
                    <a:pt x="235750" y="55892"/>
                  </a:lnTo>
                  <a:close/>
                </a:path>
                <a:path w="754379" h="511175">
                  <a:moveTo>
                    <a:pt x="754380" y="0"/>
                  </a:moveTo>
                  <a:lnTo>
                    <a:pt x="518642" y="0"/>
                  </a:lnTo>
                  <a:lnTo>
                    <a:pt x="518642" y="511022"/>
                  </a:lnTo>
                  <a:lnTo>
                    <a:pt x="754380" y="511022"/>
                  </a:lnTo>
                  <a:lnTo>
                    <a:pt x="754380" y="0"/>
                  </a:lnTo>
                  <a:close/>
                </a:path>
              </a:pathLst>
            </a:custGeom>
            <a:solidFill>
              <a:srgbClr val="FF23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819912" y="4565903"/>
              <a:ext cx="756285" cy="646430"/>
            </a:xfrm>
            <a:custGeom>
              <a:avLst/>
              <a:gdLst/>
              <a:ahLst/>
              <a:cxnLst/>
              <a:rect l="l" t="t" r="r" b="b"/>
              <a:pathLst>
                <a:path w="756285" h="646429">
                  <a:moveTo>
                    <a:pt x="237744" y="0"/>
                  </a:moveTo>
                  <a:lnTo>
                    <a:pt x="0" y="0"/>
                  </a:lnTo>
                  <a:lnTo>
                    <a:pt x="0" y="646137"/>
                  </a:lnTo>
                  <a:lnTo>
                    <a:pt x="237744" y="646137"/>
                  </a:lnTo>
                  <a:lnTo>
                    <a:pt x="237744" y="0"/>
                  </a:lnTo>
                  <a:close/>
                </a:path>
                <a:path w="756285" h="646429">
                  <a:moveTo>
                    <a:pt x="755904" y="24384"/>
                  </a:moveTo>
                  <a:lnTo>
                    <a:pt x="518160" y="24384"/>
                  </a:lnTo>
                  <a:lnTo>
                    <a:pt x="518160" y="646137"/>
                  </a:lnTo>
                  <a:lnTo>
                    <a:pt x="755904" y="646137"/>
                  </a:lnTo>
                  <a:lnTo>
                    <a:pt x="755904" y="24384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 descr=""/>
          <p:cNvSpPr txBox="1"/>
          <p:nvPr/>
        </p:nvSpPr>
        <p:spPr>
          <a:xfrm>
            <a:off x="815515" y="4356607"/>
            <a:ext cx="2470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10">
                <a:latin typeface="Arial Black"/>
                <a:cs typeface="Arial Black"/>
              </a:rPr>
              <a:t>81%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1326944" y="4380992"/>
            <a:ext cx="2609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5">
                <a:latin typeface="Arial Black"/>
                <a:cs typeface="Arial Black"/>
              </a:rPr>
              <a:t>78%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1844628" y="4396232"/>
            <a:ext cx="2628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latin typeface="Arial Black"/>
                <a:cs typeface="Arial Black"/>
              </a:rPr>
              <a:t>76%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2355294" y="4365752"/>
            <a:ext cx="278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latin typeface="Arial Black"/>
                <a:cs typeface="Arial Black"/>
              </a:rPr>
              <a:t>80%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2889107" y="4518152"/>
            <a:ext cx="2489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5">
                <a:latin typeface="Arial Black"/>
                <a:cs typeface="Arial Black"/>
              </a:rPr>
              <a:t>61%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3401773" y="4420616"/>
            <a:ext cx="2603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5">
                <a:latin typeface="Arial Black"/>
                <a:cs typeface="Arial Black"/>
              </a:rPr>
              <a:t>73%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3916061" y="4740655"/>
            <a:ext cx="2692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Arial Black"/>
                <a:cs typeface="Arial Black"/>
              </a:rPr>
              <a:t>33%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4434443" y="4643120"/>
            <a:ext cx="2698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latin typeface="Arial Black"/>
                <a:cs typeface="Arial Black"/>
              </a:rPr>
              <a:t>45%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4958890" y="4548632"/>
            <a:ext cx="2584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>
                <a:latin typeface="Arial Black"/>
                <a:cs typeface="Arial Black"/>
              </a:rPr>
              <a:t>57%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5469271" y="4493767"/>
            <a:ext cx="2749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5">
                <a:latin typeface="Arial Black"/>
                <a:cs typeface="Arial Black"/>
              </a:rPr>
              <a:t>64%</a:t>
            </a:r>
            <a:endParaRPr sz="900">
              <a:latin typeface="Arial Black"/>
              <a:cs typeface="Arial Black"/>
            </a:endParaRPr>
          </a:p>
        </p:txBody>
      </p:sp>
      <p:graphicFrame>
        <p:nvGraphicFramePr>
          <p:cNvPr id="50" name="object 50" descr=""/>
          <p:cNvGraphicFramePr>
            <a:graphicFrameLocks noGrp="1"/>
          </p:cNvGraphicFramePr>
          <p:nvPr/>
        </p:nvGraphicFramePr>
        <p:xfrm>
          <a:off x="674688" y="5202394"/>
          <a:ext cx="5272405" cy="373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6319"/>
                <a:gridCol w="1038859"/>
                <a:gridCol w="1035685"/>
                <a:gridCol w="1035685"/>
                <a:gridCol w="1036954"/>
              </a:tblGrid>
              <a:tr h="1962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406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406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406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406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406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CCD1DB"/>
                      </a:solidFill>
                      <a:prstDash val="solid"/>
                    </a:lnT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algn="ctr">
                        <a:lnSpc>
                          <a:spcPts val="1065"/>
                        </a:lnSpc>
                        <a:spcBef>
                          <a:spcPts val="229"/>
                        </a:spcBef>
                      </a:pPr>
                      <a:r>
                        <a:rPr dirty="0" sz="900" spc="-95">
                          <a:latin typeface="Lucida Sans"/>
                          <a:cs typeface="Lucida Sans"/>
                        </a:rPr>
                        <a:t>18-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24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1065"/>
                        </a:lnSpc>
                        <a:spcBef>
                          <a:spcPts val="229"/>
                        </a:spcBef>
                      </a:pPr>
                      <a:r>
                        <a:rPr dirty="0" sz="900" spc="-50">
                          <a:latin typeface="Lucida Sans"/>
                          <a:cs typeface="Lucida Sans"/>
                        </a:rPr>
                        <a:t>25-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39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65"/>
                        </a:lnSpc>
                        <a:spcBef>
                          <a:spcPts val="229"/>
                        </a:spcBef>
                      </a:pPr>
                      <a:r>
                        <a:rPr dirty="0" sz="900">
                          <a:latin typeface="Lucida Sans"/>
                          <a:cs typeface="Lucida Sans"/>
                        </a:rPr>
                        <a:t>40-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54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ts val="1065"/>
                        </a:lnSpc>
                        <a:spcBef>
                          <a:spcPts val="229"/>
                        </a:spcBef>
                      </a:pPr>
                      <a:r>
                        <a:rPr dirty="0" sz="900" spc="-25">
                          <a:latin typeface="Lucida Sans"/>
                          <a:cs typeface="Lucida Sans"/>
                        </a:rPr>
                        <a:t>55+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65"/>
                        </a:lnSpc>
                        <a:spcBef>
                          <a:spcPts val="229"/>
                        </a:spcBef>
                      </a:pPr>
                      <a:r>
                        <a:rPr dirty="0" sz="900" spc="-25">
                          <a:latin typeface="Lucida Sans"/>
                          <a:cs typeface="Lucida Sans"/>
                        </a:rPr>
                        <a:t>All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</a:tbl>
          </a:graphicData>
        </a:graphic>
      </p:graphicFrame>
      <p:grpSp>
        <p:nvGrpSpPr>
          <p:cNvPr id="51" name="object 51" descr=""/>
          <p:cNvGrpSpPr/>
          <p:nvPr/>
        </p:nvGrpSpPr>
        <p:grpSpPr>
          <a:xfrm>
            <a:off x="6467855" y="2511551"/>
            <a:ext cx="4903470" cy="650875"/>
            <a:chOff x="6467855" y="2511551"/>
            <a:chExt cx="4903470" cy="650875"/>
          </a:xfrm>
        </p:grpSpPr>
        <p:sp>
          <p:nvSpPr>
            <p:cNvPr id="52" name="object 52" descr=""/>
            <p:cNvSpPr/>
            <p:nvPr/>
          </p:nvSpPr>
          <p:spPr>
            <a:xfrm>
              <a:off x="7504900" y="2511564"/>
              <a:ext cx="754380" cy="650875"/>
            </a:xfrm>
            <a:custGeom>
              <a:avLst/>
              <a:gdLst/>
              <a:ahLst/>
              <a:cxnLst/>
              <a:rect l="l" t="t" r="r" b="b"/>
              <a:pathLst>
                <a:path w="754379" h="650875">
                  <a:moveTo>
                    <a:pt x="235750" y="125958"/>
                  </a:moveTo>
                  <a:lnTo>
                    <a:pt x="0" y="125958"/>
                  </a:lnTo>
                  <a:lnTo>
                    <a:pt x="0" y="650773"/>
                  </a:lnTo>
                  <a:lnTo>
                    <a:pt x="235750" y="650773"/>
                  </a:lnTo>
                  <a:lnTo>
                    <a:pt x="235750" y="125958"/>
                  </a:lnTo>
                  <a:close/>
                </a:path>
                <a:path w="754379" h="650875">
                  <a:moveTo>
                    <a:pt x="754380" y="0"/>
                  </a:moveTo>
                  <a:lnTo>
                    <a:pt x="518642" y="0"/>
                  </a:lnTo>
                  <a:lnTo>
                    <a:pt x="518642" y="650773"/>
                  </a:lnTo>
                  <a:lnTo>
                    <a:pt x="754380" y="650773"/>
                  </a:lnTo>
                  <a:lnTo>
                    <a:pt x="754380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8542172" y="2721495"/>
              <a:ext cx="754380" cy="441325"/>
            </a:xfrm>
            <a:custGeom>
              <a:avLst/>
              <a:gdLst/>
              <a:ahLst/>
              <a:cxnLst/>
              <a:rect l="l" t="t" r="r" b="b"/>
              <a:pathLst>
                <a:path w="754379" h="441325">
                  <a:moveTo>
                    <a:pt x="235750" y="104952"/>
                  </a:moveTo>
                  <a:lnTo>
                    <a:pt x="0" y="104952"/>
                  </a:lnTo>
                  <a:lnTo>
                    <a:pt x="0" y="440842"/>
                  </a:lnTo>
                  <a:lnTo>
                    <a:pt x="235750" y="440842"/>
                  </a:lnTo>
                  <a:lnTo>
                    <a:pt x="235750" y="104952"/>
                  </a:lnTo>
                  <a:close/>
                </a:path>
                <a:path w="754379" h="441325">
                  <a:moveTo>
                    <a:pt x="754380" y="0"/>
                  </a:moveTo>
                  <a:lnTo>
                    <a:pt x="518642" y="0"/>
                  </a:lnTo>
                  <a:lnTo>
                    <a:pt x="518642" y="440842"/>
                  </a:lnTo>
                  <a:lnTo>
                    <a:pt x="754380" y="440842"/>
                  </a:lnTo>
                  <a:lnTo>
                    <a:pt x="754380" y="0"/>
                  </a:lnTo>
                  <a:close/>
                </a:path>
              </a:pathLst>
            </a:custGeom>
            <a:solidFill>
              <a:srgbClr val="06A6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9579445" y="2931413"/>
              <a:ext cx="754380" cy="231140"/>
            </a:xfrm>
            <a:custGeom>
              <a:avLst/>
              <a:gdLst/>
              <a:ahLst/>
              <a:cxnLst/>
              <a:rect l="l" t="t" r="r" b="b"/>
              <a:pathLst>
                <a:path w="754379" h="231139">
                  <a:moveTo>
                    <a:pt x="235750" y="41986"/>
                  </a:moveTo>
                  <a:lnTo>
                    <a:pt x="0" y="41986"/>
                  </a:lnTo>
                  <a:lnTo>
                    <a:pt x="0" y="230924"/>
                  </a:lnTo>
                  <a:lnTo>
                    <a:pt x="235750" y="230924"/>
                  </a:lnTo>
                  <a:lnTo>
                    <a:pt x="235750" y="41986"/>
                  </a:lnTo>
                  <a:close/>
                </a:path>
                <a:path w="754379" h="231139">
                  <a:moveTo>
                    <a:pt x="754380" y="0"/>
                  </a:moveTo>
                  <a:lnTo>
                    <a:pt x="518642" y="0"/>
                  </a:lnTo>
                  <a:lnTo>
                    <a:pt x="518642" y="230924"/>
                  </a:lnTo>
                  <a:lnTo>
                    <a:pt x="754380" y="230924"/>
                  </a:lnTo>
                  <a:lnTo>
                    <a:pt x="754380" y="0"/>
                  </a:lnTo>
                  <a:close/>
                </a:path>
              </a:pathLst>
            </a:custGeom>
            <a:solidFill>
              <a:srgbClr val="31CA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0616717" y="2721495"/>
              <a:ext cx="754380" cy="441325"/>
            </a:xfrm>
            <a:custGeom>
              <a:avLst/>
              <a:gdLst/>
              <a:ahLst/>
              <a:cxnLst/>
              <a:rect l="l" t="t" r="r" b="b"/>
              <a:pathLst>
                <a:path w="754379" h="441325">
                  <a:moveTo>
                    <a:pt x="235750" y="83959"/>
                  </a:moveTo>
                  <a:lnTo>
                    <a:pt x="0" y="83959"/>
                  </a:lnTo>
                  <a:lnTo>
                    <a:pt x="0" y="440842"/>
                  </a:lnTo>
                  <a:lnTo>
                    <a:pt x="235750" y="440842"/>
                  </a:lnTo>
                  <a:lnTo>
                    <a:pt x="235750" y="83959"/>
                  </a:lnTo>
                  <a:close/>
                </a:path>
                <a:path w="754379" h="441325">
                  <a:moveTo>
                    <a:pt x="754380" y="0"/>
                  </a:moveTo>
                  <a:lnTo>
                    <a:pt x="518642" y="0"/>
                  </a:lnTo>
                  <a:lnTo>
                    <a:pt x="518642" y="440842"/>
                  </a:lnTo>
                  <a:lnTo>
                    <a:pt x="754380" y="440842"/>
                  </a:lnTo>
                  <a:lnTo>
                    <a:pt x="754380" y="0"/>
                  </a:lnTo>
                  <a:close/>
                </a:path>
              </a:pathLst>
            </a:custGeom>
            <a:solidFill>
              <a:srgbClr val="FF23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6467856" y="2511551"/>
              <a:ext cx="753110" cy="650875"/>
            </a:xfrm>
            <a:custGeom>
              <a:avLst/>
              <a:gdLst/>
              <a:ahLst/>
              <a:cxnLst/>
              <a:rect l="l" t="t" r="r" b="b"/>
              <a:pathLst>
                <a:path w="753109" h="650875">
                  <a:moveTo>
                    <a:pt x="234696" y="64008"/>
                  </a:moveTo>
                  <a:lnTo>
                    <a:pt x="0" y="64008"/>
                  </a:lnTo>
                  <a:lnTo>
                    <a:pt x="0" y="650786"/>
                  </a:lnTo>
                  <a:lnTo>
                    <a:pt x="234696" y="650786"/>
                  </a:lnTo>
                  <a:lnTo>
                    <a:pt x="234696" y="64008"/>
                  </a:lnTo>
                  <a:close/>
                </a:path>
                <a:path w="753109" h="650875">
                  <a:moveTo>
                    <a:pt x="752856" y="0"/>
                  </a:moveTo>
                  <a:lnTo>
                    <a:pt x="518160" y="0"/>
                  </a:lnTo>
                  <a:lnTo>
                    <a:pt x="518160" y="650786"/>
                  </a:lnTo>
                  <a:lnTo>
                    <a:pt x="752856" y="650786"/>
                  </a:lnTo>
                  <a:lnTo>
                    <a:pt x="752856" y="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7" name="object 57" descr=""/>
          <p:cNvSpPr txBox="1"/>
          <p:nvPr/>
        </p:nvSpPr>
        <p:spPr>
          <a:xfrm>
            <a:off x="6452821" y="2366264"/>
            <a:ext cx="2654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0">
                <a:latin typeface="Arial Black"/>
                <a:cs typeface="Arial Black"/>
              </a:rPr>
              <a:t>28%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7491586" y="2430271"/>
            <a:ext cx="2628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latin typeface="Arial Black"/>
                <a:cs typeface="Arial Black"/>
              </a:rPr>
              <a:t>25%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6981173" y="2302255"/>
            <a:ext cx="12833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49655" algn="l"/>
              </a:tabLst>
            </a:pPr>
            <a:r>
              <a:rPr dirty="0" sz="900" spc="-25">
                <a:latin typeface="Arial Black"/>
                <a:cs typeface="Arial Black"/>
              </a:rPr>
              <a:t>31%</a:t>
            </a:r>
            <a:r>
              <a:rPr dirty="0" sz="900">
                <a:latin typeface="Arial Black"/>
                <a:cs typeface="Arial Black"/>
              </a:rPr>
              <a:t>	</a:t>
            </a:r>
            <a:r>
              <a:rPr dirty="0" sz="900" spc="-110">
                <a:latin typeface="Arial Black"/>
                <a:cs typeface="Arial Black"/>
              </a:rPr>
              <a:t>31%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8535844" y="2619247"/>
            <a:ext cx="2489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5">
                <a:latin typeface="Arial Black"/>
                <a:cs typeface="Arial Black"/>
              </a:rPr>
              <a:t>16%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61" name="object 61" descr=""/>
          <p:cNvSpPr txBox="1"/>
          <p:nvPr/>
        </p:nvSpPr>
        <p:spPr>
          <a:xfrm>
            <a:off x="9057847" y="2512567"/>
            <a:ext cx="2419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14">
                <a:latin typeface="Arial Black"/>
                <a:cs typeface="Arial Black"/>
              </a:rPr>
              <a:t>21%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9598770" y="2765552"/>
            <a:ext cx="1974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5">
                <a:latin typeface="Arial Black"/>
                <a:cs typeface="Arial Black"/>
              </a:rPr>
              <a:t>9%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10104549" y="2722879"/>
            <a:ext cx="2228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65">
                <a:latin typeface="Arial Black"/>
                <a:cs typeface="Arial Black"/>
              </a:rPr>
              <a:t>11%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10615976" y="2597911"/>
            <a:ext cx="2374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35">
                <a:latin typeface="Arial Black"/>
                <a:cs typeface="Arial Black"/>
              </a:rPr>
              <a:t>17%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11132391" y="2512567"/>
            <a:ext cx="2419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14">
                <a:latin typeface="Arial Black"/>
                <a:cs typeface="Arial Black"/>
              </a:rPr>
              <a:t>21%</a:t>
            </a:r>
            <a:endParaRPr sz="900">
              <a:latin typeface="Arial Black"/>
              <a:cs typeface="Arial Black"/>
            </a:endParaRPr>
          </a:p>
        </p:txBody>
      </p:sp>
      <p:graphicFrame>
        <p:nvGraphicFramePr>
          <p:cNvPr id="66" name="object 66" descr=""/>
          <p:cNvGraphicFramePr>
            <a:graphicFrameLocks noGrp="1"/>
          </p:cNvGraphicFramePr>
          <p:nvPr/>
        </p:nvGraphicFramePr>
        <p:xfrm>
          <a:off x="6321425" y="3156300"/>
          <a:ext cx="5272405" cy="372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7590"/>
                <a:gridCol w="1036320"/>
                <a:gridCol w="1036319"/>
                <a:gridCol w="1039494"/>
                <a:gridCol w="1036954"/>
              </a:tblGrid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746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746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746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746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746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CCD1DB"/>
                      </a:solidFill>
                      <a:prstDash val="solid"/>
                    </a:lnT>
                  </a:tcPr>
                </a:tc>
              </a:tr>
              <a:tr h="179070">
                <a:tc>
                  <a:txBody>
                    <a:bodyPr/>
                    <a:lstStyle/>
                    <a:p>
                      <a:pPr algn="ctr">
                        <a:lnSpc>
                          <a:spcPts val="1080"/>
                        </a:lnSpc>
                        <a:spcBef>
                          <a:spcPts val="229"/>
                        </a:spcBef>
                      </a:pPr>
                      <a:r>
                        <a:rPr dirty="0" sz="900" spc="-95">
                          <a:latin typeface="Lucida Sans"/>
                          <a:cs typeface="Lucida Sans"/>
                        </a:rPr>
                        <a:t>18-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24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1080"/>
                        </a:lnSpc>
                        <a:spcBef>
                          <a:spcPts val="229"/>
                        </a:spcBef>
                      </a:pPr>
                      <a:r>
                        <a:rPr dirty="0" sz="900" spc="-50">
                          <a:latin typeface="Lucida Sans"/>
                          <a:cs typeface="Lucida Sans"/>
                        </a:rPr>
                        <a:t>25-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39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080"/>
                        </a:lnSpc>
                        <a:spcBef>
                          <a:spcPts val="229"/>
                        </a:spcBef>
                      </a:pPr>
                      <a:r>
                        <a:rPr dirty="0" sz="900">
                          <a:latin typeface="Lucida Sans"/>
                          <a:cs typeface="Lucida Sans"/>
                        </a:rPr>
                        <a:t>40-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54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1080"/>
                        </a:lnSpc>
                        <a:spcBef>
                          <a:spcPts val="229"/>
                        </a:spcBef>
                      </a:pPr>
                      <a:r>
                        <a:rPr dirty="0" sz="900" spc="-25">
                          <a:latin typeface="Lucida Sans"/>
                          <a:cs typeface="Lucida Sans"/>
                        </a:rPr>
                        <a:t>55+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80"/>
                        </a:lnSpc>
                        <a:spcBef>
                          <a:spcPts val="229"/>
                        </a:spcBef>
                      </a:pPr>
                      <a:r>
                        <a:rPr dirty="0" sz="900" spc="-25">
                          <a:latin typeface="Lucida Sans"/>
                          <a:cs typeface="Lucida Sans"/>
                        </a:rPr>
                        <a:t>All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</a:tbl>
          </a:graphicData>
        </a:graphic>
      </p:graphicFrame>
      <p:grpSp>
        <p:nvGrpSpPr>
          <p:cNvPr id="67" name="object 67" descr=""/>
          <p:cNvGrpSpPr/>
          <p:nvPr/>
        </p:nvGrpSpPr>
        <p:grpSpPr>
          <a:xfrm>
            <a:off x="6467855" y="4775592"/>
            <a:ext cx="4903470" cy="431165"/>
            <a:chOff x="6467855" y="4775592"/>
            <a:chExt cx="4903470" cy="431165"/>
          </a:xfrm>
        </p:grpSpPr>
        <p:sp>
          <p:nvSpPr>
            <p:cNvPr id="68" name="object 68" descr=""/>
            <p:cNvSpPr/>
            <p:nvPr/>
          </p:nvSpPr>
          <p:spPr>
            <a:xfrm>
              <a:off x="7504900" y="4775593"/>
              <a:ext cx="754380" cy="431165"/>
            </a:xfrm>
            <a:custGeom>
              <a:avLst/>
              <a:gdLst/>
              <a:ahLst/>
              <a:cxnLst/>
              <a:rect l="l" t="t" r="r" b="b"/>
              <a:pathLst>
                <a:path w="754379" h="431164">
                  <a:moveTo>
                    <a:pt x="235750" y="49707"/>
                  </a:moveTo>
                  <a:lnTo>
                    <a:pt x="0" y="49707"/>
                  </a:lnTo>
                  <a:lnTo>
                    <a:pt x="0" y="430822"/>
                  </a:lnTo>
                  <a:lnTo>
                    <a:pt x="235750" y="430822"/>
                  </a:lnTo>
                  <a:lnTo>
                    <a:pt x="235750" y="49707"/>
                  </a:lnTo>
                  <a:close/>
                </a:path>
                <a:path w="754379" h="431164">
                  <a:moveTo>
                    <a:pt x="754380" y="0"/>
                  </a:moveTo>
                  <a:lnTo>
                    <a:pt x="518642" y="0"/>
                  </a:lnTo>
                  <a:lnTo>
                    <a:pt x="518642" y="430822"/>
                  </a:lnTo>
                  <a:lnTo>
                    <a:pt x="754380" y="430822"/>
                  </a:lnTo>
                  <a:lnTo>
                    <a:pt x="754380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8542172" y="4792167"/>
              <a:ext cx="754380" cy="414655"/>
            </a:xfrm>
            <a:custGeom>
              <a:avLst/>
              <a:gdLst/>
              <a:ahLst/>
              <a:cxnLst/>
              <a:rect l="l" t="t" r="r" b="b"/>
              <a:pathLst>
                <a:path w="754379" h="414654">
                  <a:moveTo>
                    <a:pt x="235750" y="66281"/>
                  </a:moveTo>
                  <a:lnTo>
                    <a:pt x="0" y="66281"/>
                  </a:lnTo>
                  <a:lnTo>
                    <a:pt x="0" y="414248"/>
                  </a:lnTo>
                  <a:lnTo>
                    <a:pt x="235750" y="414248"/>
                  </a:lnTo>
                  <a:lnTo>
                    <a:pt x="235750" y="66281"/>
                  </a:lnTo>
                  <a:close/>
                </a:path>
                <a:path w="754379" h="414654">
                  <a:moveTo>
                    <a:pt x="754380" y="0"/>
                  </a:moveTo>
                  <a:lnTo>
                    <a:pt x="518642" y="0"/>
                  </a:lnTo>
                  <a:lnTo>
                    <a:pt x="518642" y="414248"/>
                  </a:lnTo>
                  <a:lnTo>
                    <a:pt x="754380" y="414248"/>
                  </a:lnTo>
                  <a:lnTo>
                    <a:pt x="754380" y="0"/>
                  </a:lnTo>
                  <a:close/>
                </a:path>
              </a:pathLst>
            </a:custGeom>
            <a:solidFill>
              <a:srgbClr val="06A6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9579445" y="4924729"/>
              <a:ext cx="754380" cy="281940"/>
            </a:xfrm>
            <a:custGeom>
              <a:avLst/>
              <a:gdLst/>
              <a:ahLst/>
              <a:cxnLst/>
              <a:rect l="l" t="t" r="r" b="b"/>
              <a:pathLst>
                <a:path w="754379" h="281939">
                  <a:moveTo>
                    <a:pt x="235750" y="66281"/>
                  </a:moveTo>
                  <a:lnTo>
                    <a:pt x="0" y="66281"/>
                  </a:lnTo>
                  <a:lnTo>
                    <a:pt x="0" y="281686"/>
                  </a:lnTo>
                  <a:lnTo>
                    <a:pt x="235750" y="281686"/>
                  </a:lnTo>
                  <a:lnTo>
                    <a:pt x="235750" y="66281"/>
                  </a:lnTo>
                  <a:close/>
                </a:path>
                <a:path w="754379" h="281939">
                  <a:moveTo>
                    <a:pt x="754380" y="0"/>
                  </a:moveTo>
                  <a:lnTo>
                    <a:pt x="518642" y="0"/>
                  </a:lnTo>
                  <a:lnTo>
                    <a:pt x="518642" y="281686"/>
                  </a:lnTo>
                  <a:lnTo>
                    <a:pt x="754380" y="281686"/>
                  </a:lnTo>
                  <a:lnTo>
                    <a:pt x="754380" y="0"/>
                  </a:lnTo>
                  <a:close/>
                </a:path>
              </a:pathLst>
            </a:custGeom>
            <a:solidFill>
              <a:srgbClr val="31CA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0616717" y="4841875"/>
              <a:ext cx="754380" cy="365125"/>
            </a:xfrm>
            <a:custGeom>
              <a:avLst/>
              <a:gdLst/>
              <a:ahLst/>
              <a:cxnLst/>
              <a:rect l="l" t="t" r="r" b="b"/>
              <a:pathLst>
                <a:path w="754379" h="365125">
                  <a:moveTo>
                    <a:pt x="235750" y="49707"/>
                  </a:moveTo>
                  <a:lnTo>
                    <a:pt x="0" y="49707"/>
                  </a:lnTo>
                  <a:lnTo>
                    <a:pt x="0" y="364540"/>
                  </a:lnTo>
                  <a:lnTo>
                    <a:pt x="235750" y="364540"/>
                  </a:lnTo>
                  <a:lnTo>
                    <a:pt x="235750" y="49707"/>
                  </a:lnTo>
                  <a:close/>
                </a:path>
                <a:path w="754379" h="365125">
                  <a:moveTo>
                    <a:pt x="754380" y="0"/>
                  </a:moveTo>
                  <a:lnTo>
                    <a:pt x="518642" y="0"/>
                  </a:lnTo>
                  <a:lnTo>
                    <a:pt x="518642" y="364540"/>
                  </a:lnTo>
                  <a:lnTo>
                    <a:pt x="754380" y="364540"/>
                  </a:lnTo>
                  <a:lnTo>
                    <a:pt x="754380" y="0"/>
                  </a:lnTo>
                  <a:close/>
                </a:path>
              </a:pathLst>
            </a:custGeom>
            <a:solidFill>
              <a:srgbClr val="FF23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6467856" y="4791456"/>
              <a:ext cx="753110" cy="415290"/>
            </a:xfrm>
            <a:custGeom>
              <a:avLst/>
              <a:gdLst/>
              <a:ahLst/>
              <a:cxnLst/>
              <a:rect l="l" t="t" r="r" b="b"/>
              <a:pathLst>
                <a:path w="753109" h="415289">
                  <a:moveTo>
                    <a:pt x="234696" y="51816"/>
                  </a:moveTo>
                  <a:lnTo>
                    <a:pt x="0" y="51816"/>
                  </a:lnTo>
                  <a:lnTo>
                    <a:pt x="0" y="414959"/>
                  </a:lnTo>
                  <a:lnTo>
                    <a:pt x="234696" y="414959"/>
                  </a:lnTo>
                  <a:lnTo>
                    <a:pt x="234696" y="51816"/>
                  </a:lnTo>
                  <a:close/>
                </a:path>
                <a:path w="753109" h="415289">
                  <a:moveTo>
                    <a:pt x="752856" y="0"/>
                  </a:moveTo>
                  <a:lnTo>
                    <a:pt x="518160" y="0"/>
                  </a:lnTo>
                  <a:lnTo>
                    <a:pt x="518160" y="414959"/>
                  </a:lnTo>
                  <a:lnTo>
                    <a:pt x="752856" y="414959"/>
                  </a:lnTo>
                  <a:lnTo>
                    <a:pt x="752856" y="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3" name="object 73" descr=""/>
          <p:cNvSpPr txBox="1"/>
          <p:nvPr/>
        </p:nvSpPr>
        <p:spPr>
          <a:xfrm>
            <a:off x="6455235" y="4633976"/>
            <a:ext cx="2609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5">
                <a:latin typeface="Arial Black"/>
                <a:cs typeface="Arial Black"/>
              </a:rPr>
              <a:t>22%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4" name="object 74" descr=""/>
          <p:cNvSpPr txBox="1"/>
          <p:nvPr/>
        </p:nvSpPr>
        <p:spPr>
          <a:xfrm>
            <a:off x="6972950" y="4585207"/>
            <a:ext cx="2628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latin typeface="Arial Black"/>
                <a:cs typeface="Arial Black"/>
              </a:rPr>
              <a:t>25%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5" name="object 75" descr=""/>
          <p:cNvSpPr txBox="1"/>
          <p:nvPr/>
        </p:nvSpPr>
        <p:spPr>
          <a:xfrm>
            <a:off x="7490381" y="4615688"/>
            <a:ext cx="2647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5">
                <a:latin typeface="Arial Black"/>
                <a:cs typeface="Arial Black"/>
              </a:rPr>
              <a:t>23%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6" name="object 76" descr=""/>
          <p:cNvSpPr txBox="1"/>
          <p:nvPr/>
        </p:nvSpPr>
        <p:spPr>
          <a:xfrm>
            <a:off x="8007777" y="4566920"/>
            <a:ext cx="2673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5">
                <a:latin typeface="Arial Black"/>
                <a:cs typeface="Arial Black"/>
              </a:rPr>
              <a:t>26%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7" name="object 77" descr=""/>
          <p:cNvSpPr txBox="1"/>
          <p:nvPr/>
        </p:nvSpPr>
        <p:spPr>
          <a:xfrm>
            <a:off x="8539210" y="4649216"/>
            <a:ext cx="2419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14">
                <a:latin typeface="Arial Black"/>
                <a:cs typeface="Arial Black"/>
              </a:rPr>
              <a:t>21%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8" name="object 78" descr=""/>
          <p:cNvSpPr txBox="1"/>
          <p:nvPr/>
        </p:nvSpPr>
        <p:spPr>
          <a:xfrm>
            <a:off x="9047495" y="4585207"/>
            <a:ext cx="2628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latin typeface="Arial Black"/>
                <a:cs typeface="Arial Black"/>
              </a:rPr>
              <a:t>25%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9" name="object 79" descr=""/>
          <p:cNvSpPr txBox="1"/>
          <p:nvPr/>
        </p:nvSpPr>
        <p:spPr>
          <a:xfrm>
            <a:off x="9574355" y="4783328"/>
            <a:ext cx="24637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10">
                <a:latin typeface="Arial Black"/>
                <a:cs typeface="Arial Black"/>
              </a:rPr>
              <a:t>13%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80" name="object 80" descr=""/>
          <p:cNvSpPr txBox="1"/>
          <p:nvPr/>
        </p:nvSpPr>
        <p:spPr>
          <a:xfrm>
            <a:off x="10097341" y="4716271"/>
            <a:ext cx="2374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35">
                <a:latin typeface="Arial Black"/>
                <a:cs typeface="Arial Black"/>
              </a:rPr>
              <a:t>17%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81" name="object 81" descr=""/>
          <p:cNvSpPr txBox="1"/>
          <p:nvPr/>
        </p:nvSpPr>
        <p:spPr>
          <a:xfrm>
            <a:off x="10610326" y="4682744"/>
            <a:ext cx="2489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5">
                <a:latin typeface="Arial Black"/>
                <a:cs typeface="Arial Black"/>
              </a:rPr>
              <a:t>19%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82" name="object 82" descr=""/>
          <p:cNvSpPr txBox="1"/>
          <p:nvPr/>
        </p:nvSpPr>
        <p:spPr>
          <a:xfrm>
            <a:off x="11122961" y="4633976"/>
            <a:ext cx="2609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5">
                <a:latin typeface="Arial Black"/>
                <a:cs typeface="Arial Black"/>
              </a:rPr>
              <a:t>22%</a:t>
            </a:r>
            <a:endParaRPr sz="900">
              <a:latin typeface="Arial Black"/>
              <a:cs typeface="Arial Black"/>
            </a:endParaRPr>
          </a:p>
        </p:txBody>
      </p:sp>
      <p:graphicFrame>
        <p:nvGraphicFramePr>
          <p:cNvPr id="83" name="object 83" descr=""/>
          <p:cNvGraphicFramePr>
            <a:graphicFrameLocks noGrp="1"/>
          </p:cNvGraphicFramePr>
          <p:nvPr/>
        </p:nvGraphicFramePr>
        <p:xfrm>
          <a:off x="6321425" y="5201646"/>
          <a:ext cx="5272405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7590"/>
                <a:gridCol w="1036320"/>
                <a:gridCol w="1036319"/>
                <a:gridCol w="1039494"/>
                <a:gridCol w="1036954"/>
              </a:tblGrid>
              <a:tr h="193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683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683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683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683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CCD1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  <a:tabLst>
                          <a:tab pos="522605" algn="l"/>
                        </a:tabLst>
                      </a:pPr>
                      <a:r>
                        <a:rPr dirty="0" sz="900" spc="-20">
                          <a:latin typeface="Lucida Sans"/>
                          <a:cs typeface="Lucida Sans"/>
                        </a:rPr>
                        <a:t>2020</a:t>
                      </a:r>
                      <a:r>
                        <a:rPr dirty="0" sz="900">
                          <a:latin typeface="Lucida Sans"/>
                          <a:cs typeface="Lucida Sans"/>
                        </a:rPr>
                        <a:t>	</a:t>
                      </a:r>
                      <a:r>
                        <a:rPr dirty="0" sz="900" spc="-20">
                          <a:latin typeface="Lucida Sans"/>
                          <a:cs typeface="Lucida Sans"/>
                        </a:rPr>
                        <a:t>2023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3683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CCD1DB"/>
                      </a:solidFill>
                      <a:prstDash val="solid"/>
                    </a:lnT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ts val="1070"/>
                        </a:lnSpc>
                        <a:spcBef>
                          <a:spcPts val="229"/>
                        </a:spcBef>
                      </a:pPr>
                      <a:r>
                        <a:rPr dirty="0" sz="900" spc="-95">
                          <a:latin typeface="Lucida Sans"/>
                          <a:cs typeface="Lucida Sans"/>
                        </a:rPr>
                        <a:t>18-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24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1070"/>
                        </a:lnSpc>
                        <a:spcBef>
                          <a:spcPts val="229"/>
                        </a:spcBef>
                      </a:pPr>
                      <a:r>
                        <a:rPr dirty="0" sz="900" spc="-50">
                          <a:latin typeface="Lucida Sans"/>
                          <a:cs typeface="Lucida Sans"/>
                        </a:rPr>
                        <a:t>25-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39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070"/>
                        </a:lnSpc>
                        <a:spcBef>
                          <a:spcPts val="229"/>
                        </a:spcBef>
                      </a:pPr>
                      <a:r>
                        <a:rPr dirty="0" sz="900">
                          <a:latin typeface="Lucida Sans"/>
                          <a:cs typeface="Lucida Sans"/>
                        </a:rPr>
                        <a:t>40-</a:t>
                      </a:r>
                      <a:r>
                        <a:rPr dirty="0" sz="900" spc="-25">
                          <a:latin typeface="Lucida Sans"/>
                          <a:cs typeface="Lucida Sans"/>
                        </a:rPr>
                        <a:t>54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1070"/>
                        </a:lnSpc>
                        <a:spcBef>
                          <a:spcPts val="229"/>
                        </a:spcBef>
                      </a:pPr>
                      <a:r>
                        <a:rPr dirty="0" sz="900" spc="-25">
                          <a:latin typeface="Lucida Sans"/>
                          <a:cs typeface="Lucida Sans"/>
                        </a:rPr>
                        <a:t>55+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0"/>
                        </a:lnSpc>
                        <a:spcBef>
                          <a:spcPts val="229"/>
                        </a:spcBef>
                      </a:pPr>
                      <a:r>
                        <a:rPr dirty="0" sz="900" spc="-25">
                          <a:latin typeface="Lucida Sans"/>
                          <a:cs typeface="Lucida Sans"/>
                        </a:rPr>
                        <a:t>All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B="0" marT="2920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</a:tbl>
          </a:graphicData>
        </a:graphic>
      </p:graphicFrame>
      <p:sp>
        <p:nvSpPr>
          <p:cNvPr id="84" name="object 84" descr=""/>
          <p:cNvSpPr txBox="1"/>
          <p:nvPr/>
        </p:nvSpPr>
        <p:spPr>
          <a:xfrm>
            <a:off x="671300" y="1941576"/>
            <a:ext cx="429133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5">
                <a:latin typeface="Arial Black"/>
                <a:cs typeface="Arial Black"/>
              </a:rPr>
              <a:t>Agree:</a:t>
            </a:r>
            <a:r>
              <a:rPr dirty="0" sz="1100" spc="-114">
                <a:latin typeface="Arial Black"/>
                <a:cs typeface="Arial Black"/>
              </a:rPr>
              <a:t> </a:t>
            </a:r>
            <a:r>
              <a:rPr dirty="0" sz="1100" spc="-10">
                <a:latin typeface="Arial Black"/>
                <a:cs typeface="Arial Black"/>
              </a:rPr>
              <a:t>“I</a:t>
            </a:r>
            <a:r>
              <a:rPr dirty="0" sz="1100" spc="-114">
                <a:latin typeface="Arial Black"/>
                <a:cs typeface="Arial Black"/>
              </a:rPr>
              <a:t> </a:t>
            </a:r>
            <a:r>
              <a:rPr dirty="0" sz="1100" spc="-50">
                <a:latin typeface="Arial Black"/>
                <a:cs typeface="Arial Black"/>
              </a:rPr>
              <a:t>primarily</a:t>
            </a:r>
            <a:r>
              <a:rPr dirty="0" sz="1100" spc="-110">
                <a:latin typeface="Arial Black"/>
                <a:cs typeface="Arial Black"/>
              </a:rPr>
              <a:t> </a:t>
            </a:r>
            <a:r>
              <a:rPr dirty="0" sz="1100" spc="-75">
                <a:latin typeface="Arial Black"/>
                <a:cs typeface="Arial Black"/>
              </a:rPr>
              <a:t>listen</a:t>
            </a:r>
            <a:r>
              <a:rPr dirty="0" sz="1100" spc="-114">
                <a:latin typeface="Arial Black"/>
                <a:cs typeface="Arial Black"/>
              </a:rPr>
              <a:t> </a:t>
            </a:r>
            <a:r>
              <a:rPr dirty="0" sz="1100" spc="-70">
                <a:latin typeface="Arial Black"/>
                <a:cs typeface="Arial Black"/>
              </a:rPr>
              <a:t>to</a:t>
            </a:r>
            <a:r>
              <a:rPr dirty="0" sz="1100" spc="-110">
                <a:latin typeface="Arial Black"/>
                <a:cs typeface="Arial Black"/>
              </a:rPr>
              <a:t> </a:t>
            </a:r>
            <a:r>
              <a:rPr dirty="0" sz="1100" spc="-85">
                <a:latin typeface="Arial Black"/>
                <a:cs typeface="Arial Black"/>
              </a:rPr>
              <a:t>music</a:t>
            </a:r>
            <a:r>
              <a:rPr dirty="0" sz="1100" spc="-120">
                <a:latin typeface="Arial Black"/>
                <a:cs typeface="Arial Black"/>
              </a:rPr>
              <a:t> </a:t>
            </a:r>
            <a:r>
              <a:rPr dirty="0" sz="1100" spc="-60">
                <a:latin typeface="Arial Black"/>
                <a:cs typeface="Arial Black"/>
              </a:rPr>
              <a:t>through</a:t>
            </a:r>
            <a:r>
              <a:rPr dirty="0" sz="1100" spc="-110">
                <a:latin typeface="Arial Black"/>
                <a:cs typeface="Arial Black"/>
              </a:rPr>
              <a:t> </a:t>
            </a:r>
            <a:r>
              <a:rPr dirty="0" sz="1100" spc="-75">
                <a:latin typeface="Arial Black"/>
                <a:cs typeface="Arial Black"/>
              </a:rPr>
              <a:t>streaming</a:t>
            </a:r>
            <a:r>
              <a:rPr dirty="0" sz="1100" spc="-120">
                <a:latin typeface="Arial Black"/>
                <a:cs typeface="Arial Black"/>
              </a:rPr>
              <a:t> </a:t>
            </a:r>
            <a:r>
              <a:rPr dirty="0" sz="1100" spc="-30">
                <a:latin typeface="Arial Black"/>
                <a:cs typeface="Arial Black"/>
              </a:rPr>
              <a:t>services”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85" name="object 85" descr=""/>
          <p:cNvSpPr txBox="1"/>
          <p:nvPr/>
        </p:nvSpPr>
        <p:spPr>
          <a:xfrm>
            <a:off x="6303500" y="1956815"/>
            <a:ext cx="511238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5">
                <a:latin typeface="Arial Black"/>
                <a:cs typeface="Arial Black"/>
              </a:rPr>
              <a:t>Agree:</a:t>
            </a:r>
            <a:r>
              <a:rPr dirty="0" sz="1100" spc="-120">
                <a:latin typeface="Arial Black"/>
                <a:cs typeface="Arial Black"/>
              </a:rPr>
              <a:t> </a:t>
            </a:r>
            <a:r>
              <a:rPr dirty="0" sz="1100" spc="-10">
                <a:latin typeface="Arial Black"/>
                <a:cs typeface="Arial Black"/>
              </a:rPr>
              <a:t>“I</a:t>
            </a:r>
            <a:r>
              <a:rPr dirty="0" sz="1100" spc="-114">
                <a:latin typeface="Arial Black"/>
                <a:cs typeface="Arial Black"/>
              </a:rPr>
              <a:t> </a:t>
            </a:r>
            <a:r>
              <a:rPr dirty="0" sz="1100" spc="-70">
                <a:latin typeface="Arial Black"/>
                <a:cs typeface="Arial Black"/>
              </a:rPr>
              <a:t>get</a:t>
            </a:r>
            <a:r>
              <a:rPr dirty="0" sz="1100" spc="-120">
                <a:latin typeface="Arial Black"/>
                <a:cs typeface="Arial Black"/>
              </a:rPr>
              <a:t> </a:t>
            </a:r>
            <a:r>
              <a:rPr dirty="0" sz="1100" spc="-65">
                <a:latin typeface="Arial Black"/>
                <a:cs typeface="Arial Black"/>
              </a:rPr>
              <a:t>more</a:t>
            </a:r>
            <a:r>
              <a:rPr dirty="0" sz="1100" spc="-114">
                <a:latin typeface="Arial Black"/>
                <a:cs typeface="Arial Black"/>
              </a:rPr>
              <a:t> </a:t>
            </a:r>
            <a:r>
              <a:rPr dirty="0" sz="1100" spc="-65">
                <a:latin typeface="Arial Black"/>
                <a:cs typeface="Arial Black"/>
              </a:rPr>
              <a:t>enjoyment</a:t>
            </a:r>
            <a:r>
              <a:rPr dirty="0" sz="1100" spc="-125">
                <a:latin typeface="Arial Black"/>
                <a:cs typeface="Arial Black"/>
              </a:rPr>
              <a:t> </a:t>
            </a:r>
            <a:r>
              <a:rPr dirty="0" sz="1100" spc="-50">
                <a:latin typeface="Arial Black"/>
                <a:cs typeface="Arial Black"/>
              </a:rPr>
              <a:t>from</a:t>
            </a:r>
            <a:r>
              <a:rPr dirty="0" sz="1100" spc="-114">
                <a:latin typeface="Arial Black"/>
                <a:cs typeface="Arial Black"/>
              </a:rPr>
              <a:t> </a:t>
            </a:r>
            <a:r>
              <a:rPr dirty="0" sz="1100" spc="-60">
                <a:latin typeface="Arial Black"/>
                <a:cs typeface="Arial Black"/>
              </a:rPr>
              <a:t>reading</a:t>
            </a:r>
            <a:r>
              <a:rPr dirty="0" sz="1100" spc="-120">
                <a:latin typeface="Arial Black"/>
                <a:cs typeface="Arial Black"/>
              </a:rPr>
              <a:t> </a:t>
            </a:r>
            <a:r>
              <a:rPr dirty="0" sz="1100" spc="-85">
                <a:latin typeface="Arial Black"/>
                <a:cs typeface="Arial Black"/>
              </a:rPr>
              <a:t>magazines</a:t>
            </a:r>
            <a:r>
              <a:rPr dirty="0" sz="1100" spc="-125">
                <a:latin typeface="Arial Black"/>
                <a:cs typeface="Arial Black"/>
              </a:rPr>
              <a:t> </a:t>
            </a:r>
            <a:r>
              <a:rPr dirty="0" sz="1100" spc="-65">
                <a:latin typeface="Arial Black"/>
                <a:cs typeface="Arial Black"/>
              </a:rPr>
              <a:t>online</a:t>
            </a:r>
            <a:r>
              <a:rPr dirty="0" sz="1100" spc="-114">
                <a:latin typeface="Arial Black"/>
                <a:cs typeface="Arial Black"/>
              </a:rPr>
              <a:t> </a:t>
            </a:r>
            <a:r>
              <a:rPr dirty="0" sz="1100" spc="-75">
                <a:latin typeface="Arial Black"/>
                <a:cs typeface="Arial Black"/>
              </a:rPr>
              <a:t>than</a:t>
            </a:r>
            <a:r>
              <a:rPr dirty="0" sz="1100" spc="-114">
                <a:latin typeface="Arial Black"/>
                <a:cs typeface="Arial Black"/>
              </a:rPr>
              <a:t> </a:t>
            </a:r>
            <a:r>
              <a:rPr dirty="0" sz="1100" spc="-55">
                <a:latin typeface="Arial Black"/>
                <a:cs typeface="Arial Black"/>
              </a:rPr>
              <a:t>in</a:t>
            </a:r>
            <a:r>
              <a:rPr dirty="0" sz="1100" spc="-114">
                <a:latin typeface="Arial Black"/>
                <a:cs typeface="Arial Black"/>
              </a:rPr>
              <a:t> </a:t>
            </a:r>
            <a:r>
              <a:rPr dirty="0" sz="1100" spc="-10">
                <a:latin typeface="Arial Black"/>
                <a:cs typeface="Arial Black"/>
              </a:rPr>
              <a:t>print”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671300" y="3965448"/>
            <a:ext cx="432371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5">
                <a:latin typeface="Arial Black"/>
                <a:cs typeface="Arial Black"/>
              </a:rPr>
              <a:t>Agree:</a:t>
            </a:r>
            <a:r>
              <a:rPr dirty="0" sz="1100" spc="-114">
                <a:latin typeface="Arial Black"/>
                <a:cs typeface="Arial Black"/>
              </a:rPr>
              <a:t> </a:t>
            </a:r>
            <a:r>
              <a:rPr dirty="0" sz="1100" spc="-60">
                <a:latin typeface="Arial Black"/>
                <a:cs typeface="Arial Black"/>
              </a:rPr>
              <a:t>“Streaming</a:t>
            </a:r>
            <a:r>
              <a:rPr dirty="0" sz="1100" spc="-120">
                <a:latin typeface="Arial Black"/>
                <a:cs typeface="Arial Black"/>
              </a:rPr>
              <a:t> </a:t>
            </a:r>
            <a:r>
              <a:rPr dirty="0" sz="1100" spc="-80">
                <a:latin typeface="Arial Black"/>
                <a:cs typeface="Arial Black"/>
              </a:rPr>
              <a:t>services</a:t>
            </a:r>
            <a:r>
              <a:rPr dirty="0" sz="1100" spc="-120">
                <a:latin typeface="Arial Black"/>
                <a:cs typeface="Arial Black"/>
              </a:rPr>
              <a:t> </a:t>
            </a:r>
            <a:r>
              <a:rPr dirty="0" sz="1100" spc="-75">
                <a:latin typeface="Arial Black"/>
                <a:cs typeface="Arial Black"/>
              </a:rPr>
              <a:t>have</a:t>
            </a:r>
            <a:r>
              <a:rPr dirty="0" sz="1100" spc="-110">
                <a:latin typeface="Arial Black"/>
                <a:cs typeface="Arial Black"/>
              </a:rPr>
              <a:t> </a:t>
            </a:r>
            <a:r>
              <a:rPr dirty="0" sz="1100" spc="-75">
                <a:latin typeface="Arial Black"/>
                <a:cs typeface="Arial Black"/>
              </a:rPr>
              <a:t>changed</a:t>
            </a:r>
            <a:r>
              <a:rPr dirty="0" sz="1100" spc="-125">
                <a:latin typeface="Arial Black"/>
                <a:cs typeface="Arial Black"/>
              </a:rPr>
              <a:t> </a:t>
            </a:r>
            <a:r>
              <a:rPr dirty="0" sz="1100" spc="-100">
                <a:latin typeface="Arial Black"/>
                <a:cs typeface="Arial Black"/>
              </a:rPr>
              <a:t>TV</a:t>
            </a:r>
            <a:r>
              <a:rPr dirty="0" sz="1100" spc="-120">
                <a:latin typeface="Arial Black"/>
                <a:cs typeface="Arial Black"/>
              </a:rPr>
              <a:t> </a:t>
            </a:r>
            <a:r>
              <a:rPr dirty="0" sz="1100" spc="-80">
                <a:latin typeface="Arial Black"/>
                <a:cs typeface="Arial Black"/>
              </a:rPr>
              <a:t>watching</a:t>
            </a:r>
            <a:r>
              <a:rPr dirty="0" sz="1100" spc="-120">
                <a:latin typeface="Arial Black"/>
                <a:cs typeface="Arial Black"/>
              </a:rPr>
              <a:t> </a:t>
            </a:r>
            <a:r>
              <a:rPr dirty="0" sz="1100" spc="-35">
                <a:latin typeface="Arial Black"/>
                <a:cs typeface="Arial Black"/>
              </a:rPr>
              <a:t>for</a:t>
            </a:r>
            <a:r>
              <a:rPr dirty="0" sz="1100" spc="-110">
                <a:latin typeface="Arial Black"/>
                <a:cs typeface="Arial Black"/>
              </a:rPr>
              <a:t> </a:t>
            </a:r>
            <a:r>
              <a:rPr dirty="0" sz="1100" spc="-25">
                <a:latin typeface="Arial Black"/>
                <a:cs typeface="Arial Black"/>
              </a:rPr>
              <a:t>me”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87" name="object 87" descr=""/>
          <p:cNvSpPr txBox="1"/>
          <p:nvPr/>
        </p:nvSpPr>
        <p:spPr>
          <a:xfrm>
            <a:off x="6303500" y="3950208"/>
            <a:ext cx="416814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5">
                <a:latin typeface="Arial Black"/>
                <a:cs typeface="Arial Black"/>
              </a:rPr>
              <a:t>Agree:</a:t>
            </a:r>
            <a:r>
              <a:rPr dirty="0" sz="1100" spc="-125">
                <a:latin typeface="Arial Black"/>
                <a:cs typeface="Arial Black"/>
              </a:rPr>
              <a:t> </a:t>
            </a:r>
            <a:r>
              <a:rPr dirty="0" sz="1100" spc="-45">
                <a:latin typeface="Arial Black"/>
                <a:cs typeface="Arial Black"/>
              </a:rPr>
              <a:t>“Online</a:t>
            </a:r>
            <a:r>
              <a:rPr dirty="0" sz="1100" spc="-125">
                <a:latin typeface="Arial Black"/>
                <a:cs typeface="Arial Black"/>
              </a:rPr>
              <a:t> </a:t>
            </a:r>
            <a:r>
              <a:rPr dirty="0" sz="1100" spc="-60">
                <a:latin typeface="Arial Black"/>
                <a:cs typeface="Arial Black"/>
              </a:rPr>
              <a:t>radio</a:t>
            </a:r>
            <a:r>
              <a:rPr dirty="0" sz="1100" spc="-120">
                <a:latin typeface="Arial Black"/>
                <a:cs typeface="Arial Black"/>
              </a:rPr>
              <a:t> </a:t>
            </a:r>
            <a:r>
              <a:rPr dirty="0" sz="1100" spc="-95">
                <a:latin typeface="Arial Black"/>
                <a:cs typeface="Arial Black"/>
              </a:rPr>
              <a:t>has</a:t>
            </a:r>
            <a:r>
              <a:rPr dirty="0" sz="1100" spc="-130">
                <a:latin typeface="Arial Black"/>
                <a:cs typeface="Arial Black"/>
              </a:rPr>
              <a:t> </a:t>
            </a:r>
            <a:r>
              <a:rPr dirty="0" sz="1100" spc="-65">
                <a:latin typeface="Arial Black"/>
                <a:cs typeface="Arial Black"/>
              </a:rPr>
              <a:t>totally</a:t>
            </a:r>
            <a:r>
              <a:rPr dirty="0" sz="1100" spc="-125">
                <a:latin typeface="Arial Black"/>
                <a:cs typeface="Arial Black"/>
              </a:rPr>
              <a:t> </a:t>
            </a:r>
            <a:r>
              <a:rPr dirty="0" sz="1100" spc="-75">
                <a:latin typeface="Arial Black"/>
                <a:cs typeface="Arial Black"/>
              </a:rPr>
              <a:t>changed</a:t>
            </a:r>
            <a:r>
              <a:rPr dirty="0" sz="1100" spc="-135">
                <a:latin typeface="Arial Black"/>
                <a:cs typeface="Arial Black"/>
              </a:rPr>
              <a:t> </a:t>
            </a:r>
            <a:r>
              <a:rPr dirty="0" sz="1100" spc="-85">
                <a:latin typeface="Arial Black"/>
                <a:cs typeface="Arial Black"/>
              </a:rPr>
              <a:t>how</a:t>
            </a:r>
            <a:r>
              <a:rPr dirty="0" sz="1100" spc="-125">
                <a:latin typeface="Arial Black"/>
                <a:cs typeface="Arial Black"/>
              </a:rPr>
              <a:t> </a:t>
            </a:r>
            <a:r>
              <a:rPr dirty="0" sz="1100" spc="-45">
                <a:latin typeface="Arial Black"/>
                <a:cs typeface="Arial Black"/>
              </a:rPr>
              <a:t>I</a:t>
            </a:r>
            <a:r>
              <a:rPr dirty="0" sz="1100" spc="-125">
                <a:latin typeface="Arial Black"/>
                <a:cs typeface="Arial Black"/>
              </a:rPr>
              <a:t> </a:t>
            </a:r>
            <a:r>
              <a:rPr dirty="0" sz="1100" spc="-100">
                <a:latin typeface="Arial Black"/>
                <a:cs typeface="Arial Black"/>
              </a:rPr>
              <a:t>see</a:t>
            </a:r>
            <a:r>
              <a:rPr dirty="0" sz="1100" spc="-125">
                <a:latin typeface="Arial Black"/>
                <a:cs typeface="Arial Black"/>
              </a:rPr>
              <a:t> </a:t>
            </a:r>
            <a:r>
              <a:rPr dirty="0" sz="1100" spc="-75">
                <a:latin typeface="Arial Black"/>
                <a:cs typeface="Arial Black"/>
              </a:rPr>
              <a:t>the</a:t>
            </a:r>
            <a:r>
              <a:rPr dirty="0" sz="1100" spc="-120">
                <a:latin typeface="Arial Black"/>
                <a:cs typeface="Arial Black"/>
              </a:rPr>
              <a:t> </a:t>
            </a:r>
            <a:r>
              <a:rPr dirty="0" sz="1100" spc="-10">
                <a:latin typeface="Arial Black"/>
                <a:cs typeface="Arial Black"/>
              </a:rPr>
              <a:t>radio”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88" name="object 88" descr=""/>
          <p:cNvSpPr/>
          <p:nvPr/>
        </p:nvSpPr>
        <p:spPr>
          <a:xfrm>
            <a:off x="6264846" y="3159790"/>
            <a:ext cx="5119370" cy="0"/>
          </a:xfrm>
          <a:custGeom>
            <a:avLst/>
            <a:gdLst/>
            <a:ahLst/>
            <a:cxnLst/>
            <a:rect l="l" t="t" r="r" b="b"/>
            <a:pathLst>
              <a:path w="5119370" h="0">
                <a:moveTo>
                  <a:pt x="0" y="0"/>
                </a:moveTo>
                <a:lnTo>
                  <a:pt x="5118931" y="1"/>
                </a:lnTo>
              </a:path>
            </a:pathLst>
          </a:custGeom>
          <a:ln w="9525">
            <a:solidFill>
              <a:srgbClr val="CCD1D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157043" y="491597"/>
            <a:ext cx="494030" cy="102870"/>
          </a:xfrm>
          <a:custGeom>
            <a:avLst/>
            <a:gdLst/>
            <a:ahLst/>
            <a:cxnLst/>
            <a:rect l="l" t="t" r="r" b="b"/>
            <a:pathLst>
              <a:path w="494029" h="102870">
                <a:moveTo>
                  <a:pt x="485289" y="5875"/>
                </a:moveTo>
                <a:lnTo>
                  <a:pt x="482051" y="5875"/>
                </a:lnTo>
                <a:lnTo>
                  <a:pt x="480509" y="6339"/>
                </a:lnTo>
                <a:lnTo>
                  <a:pt x="478967" y="7112"/>
                </a:lnTo>
                <a:lnTo>
                  <a:pt x="477271" y="7885"/>
                </a:lnTo>
                <a:lnTo>
                  <a:pt x="476037" y="9122"/>
                </a:lnTo>
                <a:lnTo>
                  <a:pt x="475267" y="10667"/>
                </a:lnTo>
                <a:lnTo>
                  <a:pt x="474341" y="12214"/>
                </a:lnTo>
                <a:lnTo>
                  <a:pt x="473878" y="13760"/>
                </a:lnTo>
                <a:lnTo>
                  <a:pt x="473878" y="17162"/>
                </a:lnTo>
                <a:lnTo>
                  <a:pt x="474341" y="18708"/>
                </a:lnTo>
                <a:lnTo>
                  <a:pt x="475267" y="20255"/>
                </a:lnTo>
                <a:lnTo>
                  <a:pt x="476037" y="21800"/>
                </a:lnTo>
                <a:lnTo>
                  <a:pt x="477271" y="23037"/>
                </a:lnTo>
                <a:lnTo>
                  <a:pt x="478814" y="23811"/>
                </a:lnTo>
                <a:lnTo>
                  <a:pt x="480355" y="24738"/>
                </a:lnTo>
                <a:lnTo>
                  <a:pt x="482051" y="25048"/>
                </a:lnTo>
                <a:lnTo>
                  <a:pt x="485444" y="25048"/>
                </a:lnTo>
                <a:lnTo>
                  <a:pt x="486986" y="24738"/>
                </a:lnTo>
                <a:lnTo>
                  <a:pt x="488528" y="23811"/>
                </a:lnTo>
                <a:lnTo>
                  <a:pt x="489146" y="23501"/>
                </a:lnTo>
                <a:lnTo>
                  <a:pt x="482359" y="23501"/>
                </a:lnTo>
                <a:lnTo>
                  <a:pt x="480973" y="23192"/>
                </a:lnTo>
                <a:lnTo>
                  <a:pt x="479585" y="22419"/>
                </a:lnTo>
                <a:lnTo>
                  <a:pt x="478350" y="21800"/>
                </a:lnTo>
                <a:lnTo>
                  <a:pt x="477271" y="20718"/>
                </a:lnTo>
                <a:lnTo>
                  <a:pt x="476655" y="19481"/>
                </a:lnTo>
                <a:lnTo>
                  <a:pt x="475884" y="18244"/>
                </a:lnTo>
                <a:lnTo>
                  <a:pt x="475644" y="17162"/>
                </a:lnTo>
                <a:lnTo>
                  <a:pt x="475652" y="13760"/>
                </a:lnTo>
                <a:lnTo>
                  <a:pt x="475884" y="12833"/>
                </a:lnTo>
                <a:lnTo>
                  <a:pt x="482359" y="7421"/>
                </a:lnTo>
                <a:lnTo>
                  <a:pt x="489145" y="7421"/>
                </a:lnTo>
                <a:lnTo>
                  <a:pt x="486986" y="6339"/>
                </a:lnTo>
                <a:lnTo>
                  <a:pt x="485289" y="5875"/>
                </a:lnTo>
                <a:close/>
              </a:path>
              <a:path w="494029" h="102870">
                <a:moveTo>
                  <a:pt x="489145" y="7421"/>
                </a:moveTo>
                <a:lnTo>
                  <a:pt x="484982" y="7421"/>
                </a:lnTo>
                <a:lnTo>
                  <a:pt x="486369" y="7885"/>
                </a:lnTo>
                <a:lnTo>
                  <a:pt x="487757" y="8503"/>
                </a:lnTo>
                <a:lnTo>
                  <a:pt x="488991" y="9277"/>
                </a:lnTo>
                <a:lnTo>
                  <a:pt x="490070" y="10204"/>
                </a:lnTo>
                <a:lnTo>
                  <a:pt x="490687" y="11441"/>
                </a:lnTo>
                <a:lnTo>
                  <a:pt x="491458" y="12833"/>
                </a:lnTo>
                <a:lnTo>
                  <a:pt x="491805" y="13760"/>
                </a:lnTo>
                <a:lnTo>
                  <a:pt x="491818" y="17162"/>
                </a:lnTo>
                <a:lnTo>
                  <a:pt x="491458" y="18244"/>
                </a:lnTo>
                <a:lnTo>
                  <a:pt x="490687" y="19481"/>
                </a:lnTo>
                <a:lnTo>
                  <a:pt x="490070" y="20718"/>
                </a:lnTo>
                <a:lnTo>
                  <a:pt x="488991" y="21800"/>
                </a:lnTo>
                <a:lnTo>
                  <a:pt x="487757" y="22419"/>
                </a:lnTo>
                <a:lnTo>
                  <a:pt x="486524" y="23192"/>
                </a:lnTo>
                <a:lnTo>
                  <a:pt x="485136" y="23501"/>
                </a:lnTo>
                <a:lnTo>
                  <a:pt x="489146" y="23501"/>
                </a:lnTo>
                <a:lnTo>
                  <a:pt x="493463" y="17162"/>
                </a:lnTo>
                <a:lnTo>
                  <a:pt x="493463" y="13760"/>
                </a:lnTo>
                <a:lnTo>
                  <a:pt x="493001" y="12214"/>
                </a:lnTo>
                <a:lnTo>
                  <a:pt x="491998" y="10514"/>
                </a:lnTo>
                <a:lnTo>
                  <a:pt x="491304" y="9122"/>
                </a:lnTo>
                <a:lnTo>
                  <a:pt x="490070" y="7885"/>
                </a:lnTo>
                <a:lnTo>
                  <a:pt x="489145" y="7421"/>
                </a:lnTo>
                <a:close/>
              </a:path>
              <a:path w="494029" h="102870">
                <a:moveTo>
                  <a:pt x="485136" y="10514"/>
                </a:moveTo>
                <a:lnTo>
                  <a:pt x="479430" y="10514"/>
                </a:lnTo>
                <a:lnTo>
                  <a:pt x="479430" y="20873"/>
                </a:lnTo>
                <a:lnTo>
                  <a:pt x="481126" y="20873"/>
                </a:lnTo>
                <a:lnTo>
                  <a:pt x="481126" y="16389"/>
                </a:lnTo>
                <a:lnTo>
                  <a:pt x="484828" y="16389"/>
                </a:lnTo>
                <a:lnTo>
                  <a:pt x="484518" y="16234"/>
                </a:lnTo>
                <a:lnTo>
                  <a:pt x="485444" y="16079"/>
                </a:lnTo>
                <a:lnTo>
                  <a:pt x="486215" y="15770"/>
                </a:lnTo>
                <a:lnTo>
                  <a:pt x="486987" y="14997"/>
                </a:lnTo>
                <a:lnTo>
                  <a:pt x="481126" y="14997"/>
                </a:lnTo>
                <a:lnTo>
                  <a:pt x="481126" y="11904"/>
                </a:lnTo>
                <a:lnTo>
                  <a:pt x="487089" y="11904"/>
                </a:lnTo>
                <a:lnTo>
                  <a:pt x="486677" y="11286"/>
                </a:lnTo>
                <a:lnTo>
                  <a:pt x="485753" y="10667"/>
                </a:lnTo>
                <a:lnTo>
                  <a:pt x="485136" y="10514"/>
                </a:lnTo>
                <a:close/>
              </a:path>
              <a:path w="494029" h="102870">
                <a:moveTo>
                  <a:pt x="484828" y="16389"/>
                </a:moveTo>
                <a:lnTo>
                  <a:pt x="482668" y="16389"/>
                </a:lnTo>
                <a:lnTo>
                  <a:pt x="483130" y="16544"/>
                </a:lnTo>
                <a:lnTo>
                  <a:pt x="483439" y="16852"/>
                </a:lnTo>
                <a:lnTo>
                  <a:pt x="483903" y="17162"/>
                </a:lnTo>
                <a:lnTo>
                  <a:pt x="484518" y="17934"/>
                </a:lnTo>
                <a:lnTo>
                  <a:pt x="485289" y="19171"/>
                </a:lnTo>
                <a:lnTo>
                  <a:pt x="486215" y="20873"/>
                </a:lnTo>
                <a:lnTo>
                  <a:pt x="488219" y="20873"/>
                </a:lnTo>
                <a:lnTo>
                  <a:pt x="486898" y="18708"/>
                </a:lnTo>
                <a:lnTo>
                  <a:pt x="486369" y="17781"/>
                </a:lnTo>
                <a:lnTo>
                  <a:pt x="485753" y="17162"/>
                </a:lnTo>
                <a:lnTo>
                  <a:pt x="485444" y="16697"/>
                </a:lnTo>
                <a:lnTo>
                  <a:pt x="484828" y="16389"/>
                </a:lnTo>
                <a:close/>
              </a:path>
              <a:path w="494029" h="102870">
                <a:moveTo>
                  <a:pt x="487089" y="11904"/>
                </a:moveTo>
                <a:lnTo>
                  <a:pt x="484365" y="11904"/>
                </a:lnTo>
                <a:lnTo>
                  <a:pt x="485289" y="12369"/>
                </a:lnTo>
                <a:lnTo>
                  <a:pt x="485444" y="12523"/>
                </a:lnTo>
                <a:lnTo>
                  <a:pt x="485599" y="12833"/>
                </a:lnTo>
                <a:lnTo>
                  <a:pt x="485675" y="14070"/>
                </a:lnTo>
                <a:lnTo>
                  <a:pt x="485598" y="14225"/>
                </a:lnTo>
                <a:lnTo>
                  <a:pt x="485136" y="14533"/>
                </a:lnTo>
                <a:lnTo>
                  <a:pt x="484827" y="14843"/>
                </a:lnTo>
                <a:lnTo>
                  <a:pt x="484210" y="14997"/>
                </a:lnTo>
                <a:lnTo>
                  <a:pt x="486987" y="14997"/>
                </a:lnTo>
                <a:lnTo>
                  <a:pt x="487295" y="14688"/>
                </a:lnTo>
                <a:lnTo>
                  <a:pt x="487410" y="14225"/>
                </a:lnTo>
                <a:lnTo>
                  <a:pt x="487295" y="12214"/>
                </a:lnTo>
                <a:lnTo>
                  <a:pt x="487089" y="11904"/>
                </a:lnTo>
                <a:close/>
              </a:path>
              <a:path w="494029" h="102870">
                <a:moveTo>
                  <a:pt x="368710" y="27367"/>
                </a:moveTo>
                <a:lnTo>
                  <a:pt x="361462" y="27367"/>
                </a:lnTo>
                <a:lnTo>
                  <a:pt x="354985" y="28912"/>
                </a:lnTo>
                <a:lnTo>
                  <a:pt x="343574" y="35097"/>
                </a:lnTo>
                <a:lnTo>
                  <a:pt x="338947" y="39582"/>
                </a:lnTo>
                <a:lnTo>
                  <a:pt x="335864" y="45457"/>
                </a:lnTo>
                <a:lnTo>
                  <a:pt x="332625" y="51487"/>
                </a:lnTo>
                <a:lnTo>
                  <a:pt x="331227" y="56949"/>
                </a:lnTo>
                <a:lnTo>
                  <a:pt x="331177" y="72487"/>
                </a:lnTo>
                <a:lnTo>
                  <a:pt x="332625" y="79162"/>
                </a:lnTo>
                <a:lnTo>
                  <a:pt x="335947" y="85039"/>
                </a:lnTo>
                <a:lnTo>
                  <a:pt x="338947" y="90605"/>
                </a:lnTo>
                <a:lnTo>
                  <a:pt x="343574" y="94933"/>
                </a:lnTo>
                <a:lnTo>
                  <a:pt x="349742" y="98026"/>
                </a:lnTo>
                <a:lnTo>
                  <a:pt x="355756" y="100963"/>
                </a:lnTo>
                <a:lnTo>
                  <a:pt x="362078" y="102355"/>
                </a:lnTo>
                <a:lnTo>
                  <a:pt x="368863" y="102355"/>
                </a:lnTo>
                <a:lnTo>
                  <a:pt x="399620" y="86894"/>
                </a:lnTo>
                <a:lnTo>
                  <a:pt x="363774" y="86894"/>
                </a:lnTo>
                <a:lnTo>
                  <a:pt x="359456" y="85039"/>
                </a:lnTo>
                <a:lnTo>
                  <a:pt x="356064" y="81328"/>
                </a:lnTo>
                <a:lnTo>
                  <a:pt x="352672" y="77462"/>
                </a:lnTo>
                <a:lnTo>
                  <a:pt x="350975" y="72050"/>
                </a:lnTo>
                <a:lnTo>
                  <a:pt x="351070" y="57517"/>
                </a:lnTo>
                <a:lnTo>
                  <a:pt x="352672" y="52260"/>
                </a:lnTo>
                <a:lnTo>
                  <a:pt x="356064" y="48549"/>
                </a:lnTo>
                <a:lnTo>
                  <a:pt x="359456" y="44683"/>
                </a:lnTo>
                <a:lnTo>
                  <a:pt x="363774" y="42828"/>
                </a:lnTo>
                <a:lnTo>
                  <a:pt x="399883" y="42828"/>
                </a:lnTo>
                <a:lnTo>
                  <a:pt x="395850" y="37881"/>
                </a:lnTo>
                <a:lnTo>
                  <a:pt x="390156" y="33303"/>
                </a:lnTo>
                <a:lnTo>
                  <a:pt x="383726" y="30015"/>
                </a:lnTo>
                <a:lnTo>
                  <a:pt x="376572" y="28031"/>
                </a:lnTo>
                <a:lnTo>
                  <a:pt x="368710" y="27367"/>
                </a:lnTo>
                <a:close/>
              </a:path>
              <a:path w="494029" h="102870">
                <a:moveTo>
                  <a:pt x="423915" y="28912"/>
                </a:moveTo>
                <a:lnTo>
                  <a:pt x="403715" y="28912"/>
                </a:lnTo>
                <a:lnTo>
                  <a:pt x="433167" y="100810"/>
                </a:lnTo>
                <a:lnTo>
                  <a:pt x="450439" y="100810"/>
                </a:lnTo>
                <a:lnTo>
                  <a:pt x="459667" y="77925"/>
                </a:lnTo>
                <a:lnTo>
                  <a:pt x="441650" y="77925"/>
                </a:lnTo>
                <a:lnTo>
                  <a:pt x="437794" y="65712"/>
                </a:lnTo>
                <a:lnTo>
                  <a:pt x="423915" y="28912"/>
                </a:lnTo>
                <a:close/>
              </a:path>
              <a:path w="494029" h="102870">
                <a:moveTo>
                  <a:pt x="399883" y="42828"/>
                </a:moveTo>
                <a:lnTo>
                  <a:pt x="373799" y="42828"/>
                </a:lnTo>
                <a:lnTo>
                  <a:pt x="377962" y="44683"/>
                </a:lnTo>
                <a:lnTo>
                  <a:pt x="381354" y="48549"/>
                </a:lnTo>
                <a:lnTo>
                  <a:pt x="384747" y="52260"/>
                </a:lnTo>
                <a:lnTo>
                  <a:pt x="386545" y="57517"/>
                </a:lnTo>
                <a:lnTo>
                  <a:pt x="386546" y="72050"/>
                </a:lnTo>
                <a:lnTo>
                  <a:pt x="384747" y="77462"/>
                </a:lnTo>
                <a:lnTo>
                  <a:pt x="381354" y="81328"/>
                </a:lnTo>
                <a:lnTo>
                  <a:pt x="377962" y="85039"/>
                </a:lnTo>
                <a:lnTo>
                  <a:pt x="373799" y="86894"/>
                </a:lnTo>
                <a:lnTo>
                  <a:pt x="399620" y="86894"/>
                </a:lnTo>
                <a:lnTo>
                  <a:pt x="406272" y="63856"/>
                </a:lnTo>
                <a:lnTo>
                  <a:pt x="405695" y="56949"/>
                </a:lnTo>
                <a:lnTo>
                  <a:pt x="403753" y="49921"/>
                </a:lnTo>
                <a:lnTo>
                  <a:pt x="400481" y="43561"/>
                </a:lnTo>
                <a:lnTo>
                  <a:pt x="399883" y="42828"/>
                </a:lnTo>
                <a:close/>
              </a:path>
              <a:path w="494029" h="102870">
                <a:moveTo>
                  <a:pt x="479430" y="28912"/>
                </a:moveTo>
                <a:lnTo>
                  <a:pt x="459691" y="28912"/>
                </a:lnTo>
                <a:lnTo>
                  <a:pt x="445813" y="65712"/>
                </a:lnTo>
                <a:lnTo>
                  <a:pt x="444271" y="69731"/>
                </a:lnTo>
                <a:lnTo>
                  <a:pt x="442729" y="74679"/>
                </a:lnTo>
                <a:lnTo>
                  <a:pt x="441650" y="77925"/>
                </a:lnTo>
                <a:lnTo>
                  <a:pt x="459667" y="77925"/>
                </a:lnTo>
                <a:lnTo>
                  <a:pt x="479430" y="28912"/>
                </a:lnTo>
                <a:close/>
              </a:path>
              <a:path w="494029" h="102870">
                <a:moveTo>
                  <a:pt x="112726" y="27367"/>
                </a:moveTo>
                <a:lnTo>
                  <a:pt x="105632" y="27367"/>
                </a:lnTo>
                <a:lnTo>
                  <a:pt x="99155" y="28912"/>
                </a:lnTo>
                <a:lnTo>
                  <a:pt x="75348" y="72487"/>
                </a:lnTo>
                <a:lnTo>
                  <a:pt x="76795" y="79162"/>
                </a:lnTo>
                <a:lnTo>
                  <a:pt x="106249" y="102355"/>
                </a:lnTo>
                <a:lnTo>
                  <a:pt x="112880" y="102355"/>
                </a:lnTo>
                <a:lnTo>
                  <a:pt x="143712" y="86894"/>
                </a:lnTo>
                <a:lnTo>
                  <a:pt x="107791" y="86894"/>
                </a:lnTo>
                <a:lnTo>
                  <a:pt x="103473" y="85039"/>
                </a:lnTo>
                <a:lnTo>
                  <a:pt x="100081" y="81328"/>
                </a:lnTo>
                <a:lnTo>
                  <a:pt x="96688" y="77462"/>
                </a:lnTo>
                <a:lnTo>
                  <a:pt x="94992" y="72050"/>
                </a:lnTo>
                <a:lnTo>
                  <a:pt x="95086" y="57517"/>
                </a:lnTo>
                <a:lnTo>
                  <a:pt x="96688" y="52260"/>
                </a:lnTo>
                <a:lnTo>
                  <a:pt x="100081" y="48549"/>
                </a:lnTo>
                <a:lnTo>
                  <a:pt x="103473" y="44683"/>
                </a:lnTo>
                <a:lnTo>
                  <a:pt x="107791" y="42828"/>
                </a:lnTo>
                <a:lnTo>
                  <a:pt x="143920" y="42828"/>
                </a:lnTo>
                <a:lnTo>
                  <a:pt x="139866" y="37881"/>
                </a:lnTo>
                <a:lnTo>
                  <a:pt x="134194" y="33303"/>
                </a:lnTo>
                <a:lnTo>
                  <a:pt x="127799" y="30015"/>
                </a:lnTo>
                <a:lnTo>
                  <a:pt x="120653" y="28031"/>
                </a:lnTo>
                <a:lnTo>
                  <a:pt x="112726" y="27367"/>
                </a:lnTo>
                <a:close/>
              </a:path>
              <a:path w="494029" h="102870">
                <a:moveTo>
                  <a:pt x="23749" y="1545"/>
                </a:moveTo>
                <a:lnTo>
                  <a:pt x="0" y="1545"/>
                </a:lnTo>
                <a:lnTo>
                  <a:pt x="36855" y="59063"/>
                </a:lnTo>
                <a:lnTo>
                  <a:pt x="36855" y="100810"/>
                </a:lnTo>
                <a:lnTo>
                  <a:pt x="57210" y="100810"/>
                </a:lnTo>
                <a:lnTo>
                  <a:pt x="57309" y="59063"/>
                </a:lnTo>
                <a:lnTo>
                  <a:pt x="69017" y="40819"/>
                </a:lnTo>
                <a:lnTo>
                  <a:pt x="47496" y="40819"/>
                </a:lnTo>
                <a:lnTo>
                  <a:pt x="23749" y="1545"/>
                </a:lnTo>
                <a:close/>
              </a:path>
              <a:path w="494029" h="102870">
                <a:moveTo>
                  <a:pt x="143920" y="42828"/>
                </a:moveTo>
                <a:lnTo>
                  <a:pt x="117815" y="42828"/>
                </a:lnTo>
                <a:lnTo>
                  <a:pt x="122132" y="44683"/>
                </a:lnTo>
                <a:lnTo>
                  <a:pt x="125525" y="48549"/>
                </a:lnTo>
                <a:lnTo>
                  <a:pt x="128917" y="52260"/>
                </a:lnTo>
                <a:lnTo>
                  <a:pt x="130565" y="57517"/>
                </a:lnTo>
                <a:lnTo>
                  <a:pt x="130567" y="72050"/>
                </a:lnTo>
                <a:lnTo>
                  <a:pt x="128917" y="77462"/>
                </a:lnTo>
                <a:lnTo>
                  <a:pt x="125525" y="81328"/>
                </a:lnTo>
                <a:lnTo>
                  <a:pt x="122132" y="85039"/>
                </a:lnTo>
                <a:lnTo>
                  <a:pt x="117815" y="86894"/>
                </a:lnTo>
                <a:lnTo>
                  <a:pt x="143712" y="86894"/>
                </a:lnTo>
                <a:lnTo>
                  <a:pt x="144456" y="86002"/>
                </a:lnTo>
                <a:lnTo>
                  <a:pt x="147827" y="79607"/>
                </a:lnTo>
                <a:lnTo>
                  <a:pt x="149838" y="72487"/>
                </a:lnTo>
                <a:lnTo>
                  <a:pt x="150480" y="64938"/>
                </a:lnTo>
                <a:lnTo>
                  <a:pt x="150439" y="63856"/>
                </a:lnTo>
                <a:lnTo>
                  <a:pt x="149841" y="56949"/>
                </a:lnTo>
                <a:lnTo>
                  <a:pt x="147846" y="49921"/>
                </a:lnTo>
                <a:lnTo>
                  <a:pt x="144521" y="43561"/>
                </a:lnTo>
                <a:lnTo>
                  <a:pt x="143920" y="42828"/>
                </a:lnTo>
                <a:close/>
              </a:path>
              <a:path w="494029" h="102870">
                <a:moveTo>
                  <a:pt x="94221" y="1545"/>
                </a:moveTo>
                <a:lnTo>
                  <a:pt x="70782" y="1545"/>
                </a:lnTo>
                <a:lnTo>
                  <a:pt x="47496" y="40819"/>
                </a:lnTo>
                <a:lnTo>
                  <a:pt x="69017" y="40819"/>
                </a:lnTo>
                <a:lnTo>
                  <a:pt x="94221" y="1545"/>
                </a:lnTo>
                <a:close/>
              </a:path>
              <a:path w="494029" h="102870">
                <a:moveTo>
                  <a:pt x="281274" y="0"/>
                </a:moveTo>
                <a:lnTo>
                  <a:pt x="271713" y="0"/>
                </a:lnTo>
                <a:lnTo>
                  <a:pt x="263540" y="1545"/>
                </a:lnTo>
                <a:lnTo>
                  <a:pt x="234954" y="29581"/>
                </a:lnTo>
                <a:lnTo>
                  <a:pt x="231311" y="50868"/>
                </a:lnTo>
                <a:lnTo>
                  <a:pt x="231663" y="57913"/>
                </a:lnTo>
                <a:lnTo>
                  <a:pt x="249293" y="92397"/>
                </a:lnTo>
                <a:lnTo>
                  <a:pt x="282354" y="102510"/>
                </a:lnTo>
                <a:lnTo>
                  <a:pt x="290681" y="102510"/>
                </a:lnTo>
                <a:lnTo>
                  <a:pt x="298853" y="100963"/>
                </a:lnTo>
                <a:lnTo>
                  <a:pt x="315045" y="94780"/>
                </a:lnTo>
                <a:lnTo>
                  <a:pt x="321213" y="91222"/>
                </a:lnTo>
                <a:lnTo>
                  <a:pt x="325377" y="87048"/>
                </a:lnTo>
                <a:lnTo>
                  <a:pt x="325377" y="85347"/>
                </a:lnTo>
                <a:lnTo>
                  <a:pt x="272484" y="85347"/>
                </a:lnTo>
                <a:lnTo>
                  <a:pt x="265545" y="82410"/>
                </a:lnTo>
                <a:lnTo>
                  <a:pt x="252129" y="50095"/>
                </a:lnTo>
                <a:lnTo>
                  <a:pt x="252620" y="42381"/>
                </a:lnTo>
                <a:lnTo>
                  <a:pt x="272329" y="17007"/>
                </a:lnTo>
                <a:lnTo>
                  <a:pt x="320228" y="17007"/>
                </a:lnTo>
                <a:lnTo>
                  <a:pt x="317512" y="12833"/>
                </a:lnTo>
                <a:lnTo>
                  <a:pt x="310573" y="7730"/>
                </a:lnTo>
                <a:lnTo>
                  <a:pt x="304759" y="4305"/>
                </a:lnTo>
                <a:lnTo>
                  <a:pt x="297948" y="1894"/>
                </a:lnTo>
                <a:lnTo>
                  <a:pt x="290124" y="468"/>
                </a:lnTo>
                <a:lnTo>
                  <a:pt x="281274" y="0"/>
                </a:lnTo>
                <a:close/>
              </a:path>
              <a:path w="494029" h="102870">
                <a:moveTo>
                  <a:pt x="325377" y="47621"/>
                </a:moveTo>
                <a:lnTo>
                  <a:pt x="281583" y="47621"/>
                </a:lnTo>
                <a:lnTo>
                  <a:pt x="281583" y="64320"/>
                </a:lnTo>
                <a:lnTo>
                  <a:pt x="304868" y="64320"/>
                </a:lnTo>
                <a:lnTo>
                  <a:pt x="304868" y="76843"/>
                </a:lnTo>
                <a:lnTo>
                  <a:pt x="301783" y="79317"/>
                </a:lnTo>
                <a:lnTo>
                  <a:pt x="298082" y="81328"/>
                </a:lnTo>
                <a:lnTo>
                  <a:pt x="293919" y="82873"/>
                </a:lnTo>
                <a:lnTo>
                  <a:pt x="289601" y="84574"/>
                </a:lnTo>
                <a:lnTo>
                  <a:pt x="285283" y="85347"/>
                </a:lnTo>
                <a:lnTo>
                  <a:pt x="325377" y="85347"/>
                </a:lnTo>
                <a:lnTo>
                  <a:pt x="325377" y="47621"/>
                </a:lnTo>
                <a:close/>
              </a:path>
              <a:path w="494029" h="102870">
                <a:moveTo>
                  <a:pt x="320228" y="17007"/>
                </a:moveTo>
                <a:lnTo>
                  <a:pt x="287134" y="17007"/>
                </a:lnTo>
                <a:lnTo>
                  <a:pt x="292068" y="18399"/>
                </a:lnTo>
                <a:lnTo>
                  <a:pt x="295923" y="21337"/>
                </a:lnTo>
                <a:lnTo>
                  <a:pt x="299779" y="24119"/>
                </a:lnTo>
                <a:lnTo>
                  <a:pt x="302400" y="27985"/>
                </a:lnTo>
                <a:lnTo>
                  <a:pt x="303942" y="32778"/>
                </a:lnTo>
                <a:lnTo>
                  <a:pt x="324143" y="29067"/>
                </a:lnTo>
                <a:lnTo>
                  <a:pt x="322139" y="19945"/>
                </a:lnTo>
                <a:lnTo>
                  <a:pt x="320228" y="17007"/>
                </a:lnTo>
                <a:close/>
              </a:path>
              <a:path w="494029" h="102870">
                <a:moveTo>
                  <a:pt x="175950" y="28912"/>
                </a:moveTo>
                <a:lnTo>
                  <a:pt x="156674" y="28912"/>
                </a:lnTo>
                <a:lnTo>
                  <a:pt x="156702" y="81328"/>
                </a:lnTo>
                <a:lnTo>
                  <a:pt x="176104" y="102355"/>
                </a:lnTo>
                <a:lnTo>
                  <a:pt x="185820" y="102355"/>
                </a:lnTo>
                <a:lnTo>
                  <a:pt x="190291" y="101273"/>
                </a:lnTo>
                <a:lnTo>
                  <a:pt x="198927" y="96944"/>
                </a:lnTo>
                <a:lnTo>
                  <a:pt x="202474" y="93851"/>
                </a:lnTo>
                <a:lnTo>
                  <a:pt x="205096" y="90140"/>
                </a:lnTo>
                <a:lnTo>
                  <a:pt x="223137" y="90140"/>
                </a:lnTo>
                <a:lnTo>
                  <a:pt x="223137" y="87976"/>
                </a:lnTo>
                <a:lnTo>
                  <a:pt x="185202" y="87976"/>
                </a:lnTo>
                <a:lnTo>
                  <a:pt x="182890" y="87203"/>
                </a:lnTo>
                <a:lnTo>
                  <a:pt x="175950" y="72050"/>
                </a:lnTo>
                <a:lnTo>
                  <a:pt x="175950" y="28912"/>
                </a:lnTo>
                <a:close/>
              </a:path>
              <a:path w="494029" h="102870">
                <a:moveTo>
                  <a:pt x="223137" y="90140"/>
                </a:moveTo>
                <a:lnTo>
                  <a:pt x="205096" y="90140"/>
                </a:lnTo>
                <a:lnTo>
                  <a:pt x="205096" y="100810"/>
                </a:lnTo>
                <a:lnTo>
                  <a:pt x="223137" y="100810"/>
                </a:lnTo>
                <a:lnTo>
                  <a:pt x="223137" y="90140"/>
                </a:lnTo>
                <a:close/>
              </a:path>
              <a:path w="494029" h="102870">
                <a:moveTo>
                  <a:pt x="223137" y="28912"/>
                </a:moveTo>
                <a:lnTo>
                  <a:pt x="203708" y="28912"/>
                </a:lnTo>
                <a:lnTo>
                  <a:pt x="203708" y="69576"/>
                </a:lnTo>
                <a:lnTo>
                  <a:pt x="203245" y="76070"/>
                </a:lnTo>
                <a:lnTo>
                  <a:pt x="191371" y="87976"/>
                </a:lnTo>
                <a:lnTo>
                  <a:pt x="223137" y="87976"/>
                </a:lnTo>
                <a:lnTo>
                  <a:pt x="223137" y="28912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1856720" cy="6858000"/>
            <a:chOff x="0" y="0"/>
            <a:chExt cx="11856720" cy="6858000"/>
          </a:xfrm>
        </p:grpSpPr>
        <p:sp>
          <p:nvSpPr>
            <p:cNvPr id="4" name="object 4" descr=""/>
            <p:cNvSpPr/>
            <p:nvPr/>
          </p:nvSpPr>
          <p:spPr>
            <a:xfrm>
              <a:off x="4303712" y="657225"/>
              <a:ext cx="7348855" cy="0"/>
            </a:xfrm>
            <a:custGeom>
              <a:avLst/>
              <a:gdLst/>
              <a:ahLst/>
              <a:cxnLst/>
              <a:rect l="l" t="t" r="r" b="b"/>
              <a:pathLst>
                <a:path w="7348855" h="0">
                  <a:moveTo>
                    <a:pt x="0" y="0"/>
                  </a:moveTo>
                  <a:lnTo>
                    <a:pt x="7348537" y="1"/>
                  </a:lnTo>
                </a:path>
              </a:pathLst>
            </a:custGeom>
            <a:ln w="6350">
              <a:solidFill>
                <a:srgbClr val="FF412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03712" cy="68580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7920" y="2414015"/>
              <a:ext cx="9448800" cy="372465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625213" y="2576869"/>
              <a:ext cx="9014460" cy="3399790"/>
            </a:xfrm>
            <a:custGeom>
              <a:avLst/>
              <a:gdLst/>
              <a:ahLst/>
              <a:cxnLst/>
              <a:rect l="l" t="t" r="r" b="b"/>
              <a:pathLst>
                <a:path w="9014460" h="3399790">
                  <a:moveTo>
                    <a:pt x="8882128" y="0"/>
                  </a:moveTo>
                  <a:lnTo>
                    <a:pt x="132027" y="0"/>
                  </a:lnTo>
                  <a:lnTo>
                    <a:pt x="90296" y="6730"/>
                  </a:lnTo>
                  <a:lnTo>
                    <a:pt x="54053" y="25474"/>
                  </a:lnTo>
                  <a:lnTo>
                    <a:pt x="25473" y="54054"/>
                  </a:lnTo>
                  <a:lnTo>
                    <a:pt x="6730" y="90298"/>
                  </a:lnTo>
                  <a:lnTo>
                    <a:pt x="0" y="132029"/>
                  </a:lnTo>
                  <a:lnTo>
                    <a:pt x="0" y="3267301"/>
                  </a:lnTo>
                  <a:lnTo>
                    <a:pt x="6730" y="3309032"/>
                  </a:lnTo>
                  <a:lnTo>
                    <a:pt x="25473" y="3345275"/>
                  </a:lnTo>
                  <a:lnTo>
                    <a:pt x="54053" y="3373855"/>
                  </a:lnTo>
                  <a:lnTo>
                    <a:pt x="90296" y="3392598"/>
                  </a:lnTo>
                  <a:lnTo>
                    <a:pt x="132027" y="3399329"/>
                  </a:lnTo>
                  <a:lnTo>
                    <a:pt x="8882128" y="3399329"/>
                  </a:lnTo>
                  <a:lnTo>
                    <a:pt x="8923859" y="3392598"/>
                  </a:lnTo>
                  <a:lnTo>
                    <a:pt x="8960102" y="3373855"/>
                  </a:lnTo>
                  <a:lnTo>
                    <a:pt x="8988683" y="3345275"/>
                  </a:lnTo>
                  <a:lnTo>
                    <a:pt x="9007426" y="3309032"/>
                  </a:lnTo>
                  <a:lnTo>
                    <a:pt x="9014157" y="3267301"/>
                  </a:lnTo>
                  <a:lnTo>
                    <a:pt x="9014157" y="132029"/>
                  </a:lnTo>
                  <a:lnTo>
                    <a:pt x="9007426" y="90298"/>
                  </a:lnTo>
                  <a:lnTo>
                    <a:pt x="8988683" y="54054"/>
                  </a:lnTo>
                  <a:lnTo>
                    <a:pt x="8960102" y="25474"/>
                  </a:lnTo>
                  <a:lnTo>
                    <a:pt x="8923859" y="6730"/>
                  </a:lnTo>
                  <a:lnTo>
                    <a:pt x="8882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051425" y="818388"/>
            <a:ext cx="5993765" cy="930910"/>
          </a:xfrm>
          <a:prstGeom prst="rect"/>
        </p:spPr>
        <p:txBody>
          <a:bodyPr wrap="square" lIns="0" tIns="84455" rIns="0" bIns="0" rtlCol="0" vert="horz">
            <a:spAutoFit/>
          </a:bodyPr>
          <a:lstStyle/>
          <a:p>
            <a:pPr marL="12700" marR="5080">
              <a:lnSpc>
                <a:spcPts val="3290"/>
              </a:lnSpc>
              <a:spcBef>
                <a:spcPts val="665"/>
              </a:spcBef>
            </a:pPr>
            <a:r>
              <a:rPr dirty="0" spc="-215">
                <a:solidFill>
                  <a:srgbClr val="000000"/>
                </a:solidFill>
              </a:rPr>
              <a:t>Social</a:t>
            </a:r>
            <a:r>
              <a:rPr dirty="0" spc="-425">
                <a:solidFill>
                  <a:srgbClr val="000000"/>
                </a:solidFill>
              </a:rPr>
              <a:t> </a:t>
            </a:r>
            <a:r>
              <a:rPr dirty="0" spc="-204">
                <a:solidFill>
                  <a:srgbClr val="000000"/>
                </a:solidFill>
              </a:rPr>
              <a:t>media</a:t>
            </a:r>
            <a:r>
              <a:rPr dirty="0" spc="-425">
                <a:solidFill>
                  <a:srgbClr val="000000"/>
                </a:solidFill>
              </a:rPr>
              <a:t> </a:t>
            </a:r>
            <a:r>
              <a:rPr dirty="0" spc="-160">
                <a:solidFill>
                  <a:srgbClr val="000000"/>
                </a:solidFill>
              </a:rPr>
              <a:t>on</a:t>
            </a:r>
            <a:r>
              <a:rPr dirty="0" spc="-415">
                <a:solidFill>
                  <a:srgbClr val="000000"/>
                </a:solidFill>
              </a:rPr>
              <a:t> </a:t>
            </a:r>
            <a:r>
              <a:rPr dirty="0" spc="-190">
                <a:solidFill>
                  <a:srgbClr val="000000"/>
                </a:solidFill>
              </a:rPr>
              <a:t>the</a:t>
            </a:r>
            <a:r>
              <a:rPr dirty="0" spc="-425">
                <a:solidFill>
                  <a:srgbClr val="000000"/>
                </a:solidFill>
              </a:rPr>
              <a:t> </a:t>
            </a:r>
            <a:r>
              <a:rPr dirty="0" spc="-185">
                <a:solidFill>
                  <a:srgbClr val="000000"/>
                </a:solidFill>
              </a:rPr>
              <a:t>rise</a:t>
            </a:r>
            <a:r>
              <a:rPr dirty="0" spc="-420">
                <a:solidFill>
                  <a:srgbClr val="000000"/>
                </a:solidFill>
              </a:rPr>
              <a:t> </a:t>
            </a:r>
            <a:r>
              <a:rPr dirty="0" spc="-310">
                <a:solidFill>
                  <a:srgbClr val="000000"/>
                </a:solidFill>
              </a:rPr>
              <a:t>as</a:t>
            </a:r>
            <a:r>
              <a:rPr dirty="0" spc="-425">
                <a:solidFill>
                  <a:srgbClr val="000000"/>
                </a:solidFill>
              </a:rPr>
              <a:t> </a:t>
            </a:r>
            <a:r>
              <a:rPr dirty="0" spc="-70">
                <a:solidFill>
                  <a:srgbClr val="000000"/>
                </a:solidFill>
              </a:rPr>
              <a:t>top </a:t>
            </a:r>
            <a:r>
              <a:rPr dirty="0" spc="-260">
                <a:solidFill>
                  <a:srgbClr val="000000"/>
                </a:solidFill>
              </a:rPr>
              <a:t>news</a:t>
            </a:r>
            <a:r>
              <a:rPr dirty="0" spc="-434">
                <a:solidFill>
                  <a:srgbClr val="000000"/>
                </a:solidFill>
              </a:rPr>
              <a:t> </a:t>
            </a:r>
            <a:r>
              <a:rPr dirty="0" spc="-35">
                <a:solidFill>
                  <a:srgbClr val="000000"/>
                </a:solidFill>
              </a:rPr>
              <a:t>source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1287462" y="470407"/>
            <a:ext cx="12045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UK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media</a:t>
            </a: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report 2024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27050" y="470407"/>
            <a:ext cx="895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27050" y="6069583"/>
            <a:ext cx="3036570" cy="29083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 marR="5080">
              <a:lnSpc>
                <a:spcPts val="1010"/>
              </a:lnSpc>
              <a:spcBef>
                <a:spcPts val="190"/>
              </a:spcBef>
            </a:pPr>
            <a:r>
              <a:rPr dirty="0" sz="900" spc="-25">
                <a:solidFill>
                  <a:srgbClr val="FFFFFF"/>
                </a:solidFill>
                <a:latin typeface="Lucida Sans"/>
                <a:cs typeface="Lucida Sans"/>
              </a:rPr>
              <a:t>Datasets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accessed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–</a:t>
            </a:r>
            <a:r>
              <a:rPr dirty="0" sz="9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YouGov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Profiles+</a:t>
            </a:r>
            <a:r>
              <a:rPr dirty="0" sz="900" spc="-2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>
                <a:solidFill>
                  <a:srgbClr val="FFFFFF"/>
                </a:solidFill>
                <a:latin typeface="Lucida Sans"/>
                <a:cs typeface="Lucida Sans"/>
              </a:rPr>
              <a:t>GB:</a:t>
            </a:r>
            <a:r>
              <a:rPr dirty="0" sz="9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55">
                <a:solidFill>
                  <a:srgbClr val="FFFFFF"/>
                </a:solidFill>
                <a:latin typeface="Lucida Sans"/>
                <a:cs typeface="Lucida Sans"/>
              </a:rPr>
              <a:t>31, </a:t>
            </a:r>
            <a:r>
              <a:rPr dirty="0" sz="900" spc="-45">
                <a:solidFill>
                  <a:srgbClr val="FFFFFF"/>
                </a:solidFill>
                <a:latin typeface="Lucida Sans"/>
                <a:cs typeface="Lucida Sans"/>
              </a:rPr>
              <a:t>2023;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December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75">
                <a:solidFill>
                  <a:srgbClr val="FFFFFF"/>
                </a:solidFill>
                <a:latin typeface="Lucida Sans"/>
                <a:cs typeface="Lucida Sans"/>
              </a:rPr>
              <a:t>27,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30">
                <a:solidFill>
                  <a:srgbClr val="FFFFFF"/>
                </a:solidFill>
                <a:latin typeface="Lucida Sans"/>
                <a:cs typeface="Lucida Sans"/>
              </a:rPr>
              <a:t>2020.</a:t>
            </a:r>
            <a:r>
              <a:rPr dirty="0" sz="9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50">
                <a:solidFill>
                  <a:srgbClr val="FFFFFF"/>
                </a:solidFill>
                <a:latin typeface="Lucida Sans"/>
                <a:cs typeface="Lucida Sans"/>
              </a:rPr>
              <a:t>(N&gt;</a:t>
            </a:r>
            <a:r>
              <a:rPr dirty="0" sz="9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Lucida Sans"/>
                <a:cs typeface="Lucida Sans"/>
              </a:rPr>
              <a:t>52,000)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051425" y="1671828"/>
            <a:ext cx="6374765" cy="531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100"/>
              </a:spcBef>
            </a:pPr>
            <a:r>
              <a:rPr dirty="0" sz="1400" spc="-30">
                <a:latin typeface="Lucida Sans"/>
                <a:cs typeface="Lucida Sans"/>
              </a:rPr>
              <a:t>Television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30">
                <a:latin typeface="Lucida Sans"/>
                <a:cs typeface="Lucida Sans"/>
              </a:rPr>
              <a:t>holds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 spc="-40">
                <a:latin typeface="Lucida Sans"/>
                <a:cs typeface="Lucida Sans"/>
              </a:rPr>
              <a:t>its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 spc="-35">
                <a:latin typeface="Lucida Sans"/>
                <a:cs typeface="Lucida Sans"/>
              </a:rPr>
              <a:t>stronghold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35">
                <a:latin typeface="Lucida Sans"/>
                <a:cs typeface="Lucida Sans"/>
              </a:rPr>
              <a:t>as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the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 spc="-30">
                <a:latin typeface="Lucida Sans"/>
                <a:cs typeface="Lucida Sans"/>
              </a:rPr>
              <a:t>most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 spc="-30">
                <a:latin typeface="Lucida Sans"/>
                <a:cs typeface="Lucida Sans"/>
              </a:rPr>
              <a:t>popular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news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source</a:t>
            </a:r>
            <a:r>
              <a:rPr dirty="0" sz="1400" spc="305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–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25">
                <a:latin typeface="Lucida Sans"/>
                <a:cs typeface="Lucida Sans"/>
              </a:rPr>
              <a:t>but</a:t>
            </a:r>
            <a:r>
              <a:rPr dirty="0" sz="1400" spc="500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social</a:t>
            </a:r>
            <a:r>
              <a:rPr dirty="0" sz="1400" spc="-80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media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45">
                <a:latin typeface="Lucida Sans"/>
                <a:cs typeface="Lucida Sans"/>
              </a:rPr>
              <a:t>is</a:t>
            </a:r>
            <a:r>
              <a:rPr dirty="0" sz="1400" spc="-65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the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 spc="-25">
                <a:latin typeface="Lucida Sans"/>
                <a:cs typeface="Lucida Sans"/>
              </a:rPr>
              <a:t>only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source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 spc="-20">
                <a:latin typeface="Lucida Sans"/>
                <a:cs typeface="Lucida Sans"/>
              </a:rPr>
              <a:t>to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 spc="-25">
                <a:latin typeface="Lucida Sans"/>
                <a:cs typeface="Lucida Sans"/>
              </a:rPr>
              <a:t>register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 spc="-45">
                <a:latin typeface="Lucida Sans"/>
                <a:cs typeface="Lucida Sans"/>
              </a:rPr>
              <a:t>an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 spc="-30">
                <a:latin typeface="Lucida Sans"/>
                <a:cs typeface="Lucida Sans"/>
              </a:rPr>
              <a:t>uplift</a:t>
            </a:r>
            <a:r>
              <a:rPr dirty="0" sz="1400" spc="-70">
                <a:latin typeface="Lucida Sans"/>
                <a:cs typeface="Lucida Sans"/>
              </a:rPr>
              <a:t> </a:t>
            </a:r>
            <a:r>
              <a:rPr dirty="0" sz="1400">
                <a:latin typeface="Lucida Sans"/>
                <a:cs typeface="Lucida Sans"/>
              </a:rPr>
              <a:t>between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30">
                <a:latin typeface="Lucida Sans"/>
                <a:cs typeface="Lucida Sans"/>
              </a:rPr>
              <a:t>2020</a:t>
            </a:r>
            <a:r>
              <a:rPr dirty="0" sz="1400" spc="-75">
                <a:latin typeface="Lucida Sans"/>
                <a:cs typeface="Lucida Sans"/>
              </a:rPr>
              <a:t> </a:t>
            </a:r>
            <a:r>
              <a:rPr dirty="0" sz="1400" spc="-30">
                <a:latin typeface="Lucida Sans"/>
                <a:cs typeface="Lucida Sans"/>
              </a:rPr>
              <a:t>and</a:t>
            </a:r>
            <a:r>
              <a:rPr dirty="0" sz="1400" spc="-80">
                <a:latin typeface="Lucida Sans"/>
                <a:cs typeface="Lucida Sans"/>
              </a:rPr>
              <a:t> </a:t>
            </a:r>
            <a:r>
              <a:rPr dirty="0" sz="1400" spc="-10">
                <a:latin typeface="Lucida Sans"/>
                <a:cs typeface="Lucida Sans"/>
              </a:rPr>
              <a:t>2023.</a:t>
            </a:r>
            <a:endParaRPr sz="1400">
              <a:latin typeface="Lucida Sans"/>
              <a:cs typeface="Lucida Sans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2885214" y="3294888"/>
            <a:ext cx="8399145" cy="1764664"/>
            <a:chOff x="2885214" y="3294888"/>
            <a:chExt cx="8399145" cy="1764664"/>
          </a:xfrm>
        </p:grpSpPr>
        <p:sp>
          <p:nvSpPr>
            <p:cNvPr id="14" name="object 14" descr=""/>
            <p:cNvSpPr/>
            <p:nvPr/>
          </p:nvSpPr>
          <p:spPr>
            <a:xfrm>
              <a:off x="3185160" y="3294887"/>
              <a:ext cx="7458709" cy="1760220"/>
            </a:xfrm>
            <a:custGeom>
              <a:avLst/>
              <a:gdLst/>
              <a:ahLst/>
              <a:cxnLst/>
              <a:rect l="l" t="t" r="r" b="b"/>
              <a:pathLst>
                <a:path w="7458709" h="1760220">
                  <a:moveTo>
                    <a:pt x="268224" y="0"/>
                  </a:moveTo>
                  <a:lnTo>
                    <a:pt x="0" y="0"/>
                  </a:lnTo>
                  <a:lnTo>
                    <a:pt x="0" y="1759712"/>
                  </a:lnTo>
                  <a:lnTo>
                    <a:pt x="268224" y="1759712"/>
                  </a:lnTo>
                  <a:lnTo>
                    <a:pt x="268224" y="0"/>
                  </a:lnTo>
                  <a:close/>
                </a:path>
                <a:path w="7458709" h="1760220">
                  <a:moveTo>
                    <a:pt x="1466088" y="819912"/>
                  </a:moveTo>
                  <a:lnTo>
                    <a:pt x="1197864" y="819912"/>
                  </a:lnTo>
                  <a:lnTo>
                    <a:pt x="1197864" y="1759712"/>
                  </a:lnTo>
                  <a:lnTo>
                    <a:pt x="1466088" y="1759712"/>
                  </a:lnTo>
                  <a:lnTo>
                    <a:pt x="1466088" y="819912"/>
                  </a:lnTo>
                  <a:close/>
                </a:path>
                <a:path w="7458709" h="1760220">
                  <a:moveTo>
                    <a:pt x="2663952" y="1054608"/>
                  </a:moveTo>
                  <a:lnTo>
                    <a:pt x="2395728" y="1054608"/>
                  </a:lnTo>
                  <a:lnTo>
                    <a:pt x="2395728" y="1759712"/>
                  </a:lnTo>
                  <a:lnTo>
                    <a:pt x="2663952" y="1759712"/>
                  </a:lnTo>
                  <a:lnTo>
                    <a:pt x="2663952" y="1054608"/>
                  </a:lnTo>
                  <a:close/>
                </a:path>
                <a:path w="7458709" h="1760220">
                  <a:moveTo>
                    <a:pt x="3861816" y="1115568"/>
                  </a:moveTo>
                  <a:lnTo>
                    <a:pt x="3593592" y="1115568"/>
                  </a:lnTo>
                  <a:lnTo>
                    <a:pt x="3593592" y="1759712"/>
                  </a:lnTo>
                  <a:lnTo>
                    <a:pt x="3861816" y="1759712"/>
                  </a:lnTo>
                  <a:lnTo>
                    <a:pt x="3861816" y="1115568"/>
                  </a:lnTo>
                  <a:close/>
                </a:path>
                <a:path w="7458709" h="1760220">
                  <a:moveTo>
                    <a:pt x="5062728" y="1289304"/>
                  </a:moveTo>
                  <a:lnTo>
                    <a:pt x="4791456" y="1289304"/>
                  </a:lnTo>
                  <a:lnTo>
                    <a:pt x="4791456" y="1759712"/>
                  </a:lnTo>
                  <a:lnTo>
                    <a:pt x="5062728" y="1759712"/>
                  </a:lnTo>
                  <a:lnTo>
                    <a:pt x="5062728" y="1289304"/>
                  </a:lnTo>
                  <a:close/>
                </a:path>
                <a:path w="7458709" h="1760220">
                  <a:moveTo>
                    <a:pt x="6260592" y="1289304"/>
                  </a:moveTo>
                  <a:lnTo>
                    <a:pt x="5992368" y="1289304"/>
                  </a:lnTo>
                  <a:lnTo>
                    <a:pt x="5992368" y="1759712"/>
                  </a:lnTo>
                  <a:lnTo>
                    <a:pt x="6260592" y="1759712"/>
                  </a:lnTo>
                  <a:lnTo>
                    <a:pt x="6260592" y="1289304"/>
                  </a:lnTo>
                  <a:close/>
                </a:path>
                <a:path w="7458709" h="1760220">
                  <a:moveTo>
                    <a:pt x="7458456" y="1289304"/>
                  </a:moveTo>
                  <a:lnTo>
                    <a:pt x="7190232" y="1289304"/>
                  </a:lnTo>
                  <a:lnTo>
                    <a:pt x="7190232" y="1759712"/>
                  </a:lnTo>
                  <a:lnTo>
                    <a:pt x="7458456" y="1759712"/>
                  </a:lnTo>
                  <a:lnTo>
                    <a:pt x="7458456" y="1289304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3526536" y="3410711"/>
              <a:ext cx="7458709" cy="1644014"/>
            </a:xfrm>
            <a:custGeom>
              <a:avLst/>
              <a:gdLst/>
              <a:ahLst/>
              <a:cxnLst/>
              <a:rect l="l" t="t" r="r" b="b"/>
              <a:pathLst>
                <a:path w="7458709" h="1644014">
                  <a:moveTo>
                    <a:pt x="268224" y="0"/>
                  </a:moveTo>
                  <a:lnTo>
                    <a:pt x="0" y="0"/>
                  </a:lnTo>
                  <a:lnTo>
                    <a:pt x="0" y="1643888"/>
                  </a:lnTo>
                  <a:lnTo>
                    <a:pt x="268224" y="1643888"/>
                  </a:lnTo>
                  <a:lnTo>
                    <a:pt x="268224" y="0"/>
                  </a:lnTo>
                  <a:close/>
                </a:path>
                <a:path w="7458709" h="1644014">
                  <a:moveTo>
                    <a:pt x="1466088" y="704088"/>
                  </a:moveTo>
                  <a:lnTo>
                    <a:pt x="1197864" y="704088"/>
                  </a:lnTo>
                  <a:lnTo>
                    <a:pt x="1197864" y="1643888"/>
                  </a:lnTo>
                  <a:lnTo>
                    <a:pt x="1466088" y="1643888"/>
                  </a:lnTo>
                  <a:lnTo>
                    <a:pt x="1466088" y="704088"/>
                  </a:lnTo>
                  <a:close/>
                </a:path>
                <a:path w="7458709" h="1644014">
                  <a:moveTo>
                    <a:pt x="2663952" y="765048"/>
                  </a:moveTo>
                  <a:lnTo>
                    <a:pt x="2395728" y="765048"/>
                  </a:lnTo>
                  <a:lnTo>
                    <a:pt x="2395728" y="1643888"/>
                  </a:lnTo>
                  <a:lnTo>
                    <a:pt x="2663952" y="1643888"/>
                  </a:lnTo>
                  <a:lnTo>
                    <a:pt x="2663952" y="765048"/>
                  </a:lnTo>
                  <a:close/>
                </a:path>
                <a:path w="7458709" h="1644014">
                  <a:moveTo>
                    <a:pt x="3861816" y="1057656"/>
                  </a:moveTo>
                  <a:lnTo>
                    <a:pt x="3593592" y="1057656"/>
                  </a:lnTo>
                  <a:lnTo>
                    <a:pt x="3593592" y="1643888"/>
                  </a:lnTo>
                  <a:lnTo>
                    <a:pt x="3861816" y="1643888"/>
                  </a:lnTo>
                  <a:lnTo>
                    <a:pt x="3861816" y="1057656"/>
                  </a:lnTo>
                  <a:close/>
                </a:path>
                <a:path w="7458709" h="1644014">
                  <a:moveTo>
                    <a:pt x="5062728" y="1173480"/>
                  </a:moveTo>
                  <a:lnTo>
                    <a:pt x="4791456" y="1173480"/>
                  </a:lnTo>
                  <a:lnTo>
                    <a:pt x="4791456" y="1643888"/>
                  </a:lnTo>
                  <a:lnTo>
                    <a:pt x="5062728" y="1643888"/>
                  </a:lnTo>
                  <a:lnTo>
                    <a:pt x="5062728" y="1173480"/>
                  </a:lnTo>
                  <a:close/>
                </a:path>
                <a:path w="7458709" h="1644014">
                  <a:moveTo>
                    <a:pt x="6260592" y="1234440"/>
                  </a:moveTo>
                  <a:lnTo>
                    <a:pt x="5992368" y="1234440"/>
                  </a:lnTo>
                  <a:lnTo>
                    <a:pt x="5992368" y="1643888"/>
                  </a:lnTo>
                  <a:lnTo>
                    <a:pt x="6260592" y="1643888"/>
                  </a:lnTo>
                  <a:lnTo>
                    <a:pt x="6260592" y="1234440"/>
                  </a:lnTo>
                  <a:close/>
                </a:path>
                <a:path w="7458709" h="1644014">
                  <a:moveTo>
                    <a:pt x="7458456" y="1350264"/>
                  </a:moveTo>
                  <a:lnTo>
                    <a:pt x="7190232" y="1350264"/>
                  </a:lnTo>
                  <a:lnTo>
                    <a:pt x="7190232" y="1643888"/>
                  </a:lnTo>
                  <a:lnTo>
                    <a:pt x="7458456" y="1643888"/>
                  </a:lnTo>
                  <a:lnTo>
                    <a:pt x="7458456" y="1350264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2889976" y="5054600"/>
              <a:ext cx="8389620" cy="0"/>
            </a:xfrm>
            <a:custGeom>
              <a:avLst/>
              <a:gdLst/>
              <a:ahLst/>
              <a:cxnLst/>
              <a:rect l="l" t="t" r="r" b="b"/>
              <a:pathLst>
                <a:path w="8389620" h="0">
                  <a:moveTo>
                    <a:pt x="0" y="0"/>
                  </a:moveTo>
                  <a:lnTo>
                    <a:pt x="8389212" y="1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5570646" y="4114800"/>
            <a:ext cx="2901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55">
                <a:latin typeface="Arial Black"/>
                <a:cs typeface="Arial Black"/>
              </a:rPr>
              <a:t>12%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9194534" y="4349496"/>
            <a:ext cx="23304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5">
                <a:latin typeface="Arial Black"/>
                <a:cs typeface="Arial Black"/>
              </a:rPr>
              <a:t>8%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0392992" y="4349496"/>
            <a:ext cx="23304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5">
                <a:latin typeface="Arial Black"/>
                <a:cs typeface="Arial Black"/>
              </a:rPr>
              <a:t>8%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3126071" y="3057144"/>
            <a:ext cx="7188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100" spc="-60">
                <a:latin typeface="Arial Black"/>
                <a:cs typeface="Arial Black"/>
              </a:rPr>
              <a:t>30%</a:t>
            </a:r>
            <a:r>
              <a:rPr dirty="0" sz="1100" spc="-35">
                <a:latin typeface="Arial Black"/>
                <a:cs typeface="Arial Black"/>
              </a:rPr>
              <a:t> </a:t>
            </a:r>
            <a:r>
              <a:rPr dirty="0" baseline="-47979" sz="1650" spc="-37">
                <a:latin typeface="Arial Black"/>
                <a:cs typeface="Arial Black"/>
              </a:rPr>
              <a:t>28%</a:t>
            </a:r>
            <a:endParaRPr baseline="-47979" sz="1650">
              <a:latin typeface="Arial Black"/>
              <a:cs typeface="Arial Black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4368059" y="3880104"/>
            <a:ext cx="63944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95">
                <a:latin typeface="Arial Black"/>
                <a:cs typeface="Arial Black"/>
              </a:rPr>
              <a:t>16%</a:t>
            </a:r>
            <a:r>
              <a:rPr dirty="0" sz="1100" spc="5">
                <a:latin typeface="Arial Black"/>
                <a:cs typeface="Arial Black"/>
              </a:rPr>
              <a:t> </a:t>
            </a:r>
            <a:r>
              <a:rPr dirty="0" sz="1100" spc="-125">
                <a:latin typeface="Arial Black"/>
                <a:cs typeface="Arial Black"/>
              </a:rPr>
              <a:t>16%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5910800" y="3938016"/>
            <a:ext cx="292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50">
                <a:latin typeface="Arial Black"/>
                <a:cs typeface="Arial Black"/>
              </a:rPr>
              <a:t>15%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6755231" y="4172711"/>
            <a:ext cx="67881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100" spc="-175">
                <a:latin typeface="Arial Black"/>
                <a:cs typeface="Arial Black"/>
              </a:rPr>
              <a:t>11%</a:t>
            </a:r>
            <a:r>
              <a:rPr dirty="0" sz="1100" spc="80">
                <a:latin typeface="Arial Black"/>
                <a:cs typeface="Arial Black"/>
              </a:rPr>
              <a:t> </a:t>
            </a:r>
            <a:r>
              <a:rPr dirty="0" baseline="-22727" sz="1650" spc="-52">
                <a:latin typeface="Arial Black"/>
                <a:cs typeface="Arial Black"/>
              </a:rPr>
              <a:t>10%</a:t>
            </a:r>
            <a:endParaRPr baseline="-22727" sz="1650">
              <a:latin typeface="Arial Black"/>
              <a:cs typeface="Arial Black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7996074" y="4349496"/>
            <a:ext cx="57404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3695" algn="l"/>
              </a:tabLst>
            </a:pPr>
            <a:r>
              <a:rPr dirty="0" sz="1100" spc="-25">
                <a:latin typeface="Arial Black"/>
                <a:cs typeface="Arial Black"/>
              </a:rPr>
              <a:t>8%</a:t>
            </a:r>
            <a:r>
              <a:rPr dirty="0" sz="1100">
                <a:latin typeface="Arial Black"/>
                <a:cs typeface="Arial Black"/>
              </a:rPr>
              <a:t>	</a:t>
            </a:r>
            <a:r>
              <a:rPr dirty="0" sz="1100" spc="-85">
                <a:latin typeface="Arial Black"/>
                <a:cs typeface="Arial Black"/>
              </a:rPr>
              <a:t>8%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9541452" y="4407408"/>
            <a:ext cx="22161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30">
                <a:latin typeface="Arial Black"/>
                <a:cs typeface="Arial Black"/>
              </a:rPr>
              <a:t>7%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10736069" y="4526279"/>
            <a:ext cx="22923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0">
                <a:latin typeface="Arial Black"/>
                <a:cs typeface="Arial Black"/>
              </a:rPr>
              <a:t>5%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3149638" y="5093208"/>
            <a:ext cx="6807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latin typeface="Lucida Sans"/>
                <a:cs typeface="Lucida Sans"/>
              </a:rPr>
              <a:t>Television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4136387" y="5093208"/>
            <a:ext cx="1104265" cy="50101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ctr" marL="12065" marR="5080">
              <a:lnSpc>
                <a:spcPct val="91800"/>
              </a:lnSpc>
              <a:spcBef>
                <a:spcPts val="204"/>
              </a:spcBef>
            </a:pPr>
            <a:r>
              <a:rPr dirty="0" sz="1100" spc="-30">
                <a:latin typeface="Lucida Sans"/>
                <a:cs typeface="Lucida Sans"/>
              </a:rPr>
              <a:t>A</a:t>
            </a:r>
            <a:r>
              <a:rPr dirty="0" sz="1100" spc="-90">
                <a:latin typeface="Lucida Sans"/>
                <a:cs typeface="Lucida Sans"/>
              </a:rPr>
              <a:t> </a:t>
            </a:r>
            <a:r>
              <a:rPr dirty="0" sz="1100">
                <a:latin typeface="Lucida Sans"/>
                <a:cs typeface="Lucida Sans"/>
              </a:rPr>
              <a:t>news</a:t>
            </a:r>
            <a:r>
              <a:rPr dirty="0" sz="1100" spc="-90">
                <a:latin typeface="Lucida Sans"/>
                <a:cs typeface="Lucida Sans"/>
              </a:rPr>
              <a:t> </a:t>
            </a:r>
            <a:r>
              <a:rPr dirty="0" sz="1100">
                <a:latin typeface="Lucida Sans"/>
                <a:cs typeface="Lucida Sans"/>
              </a:rPr>
              <a:t>app</a:t>
            </a:r>
            <a:r>
              <a:rPr dirty="0" sz="1100" spc="-55">
                <a:latin typeface="Lucida Sans"/>
                <a:cs typeface="Lucida Sans"/>
              </a:rPr>
              <a:t> </a:t>
            </a:r>
            <a:r>
              <a:rPr dirty="0" sz="1100" spc="-45">
                <a:latin typeface="Lucida Sans"/>
                <a:cs typeface="Lucida Sans"/>
              </a:rPr>
              <a:t>on</a:t>
            </a:r>
            <a:r>
              <a:rPr dirty="0" sz="1100" spc="-15">
                <a:latin typeface="Lucida Sans"/>
                <a:cs typeface="Lucida Sans"/>
              </a:rPr>
              <a:t> </a:t>
            </a:r>
            <a:r>
              <a:rPr dirty="0" sz="1100" spc="-50">
                <a:latin typeface="Lucida Sans"/>
                <a:cs typeface="Lucida Sans"/>
              </a:rPr>
              <a:t>a </a:t>
            </a:r>
            <a:r>
              <a:rPr dirty="0" sz="1100" spc="-30">
                <a:latin typeface="Lucida Sans"/>
                <a:cs typeface="Lucida Sans"/>
              </a:rPr>
              <a:t>mobile</a:t>
            </a:r>
            <a:r>
              <a:rPr dirty="0" sz="1100" spc="-65">
                <a:latin typeface="Lucida Sans"/>
                <a:cs typeface="Lucida Sans"/>
              </a:rPr>
              <a:t> </a:t>
            </a:r>
            <a:r>
              <a:rPr dirty="0" sz="1100">
                <a:latin typeface="Lucida Sans"/>
                <a:cs typeface="Lucida Sans"/>
              </a:rPr>
              <a:t>or</a:t>
            </a:r>
            <a:r>
              <a:rPr dirty="0" sz="1100" spc="-50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tablet device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5389487" y="5093208"/>
            <a:ext cx="999490" cy="34544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208279" marR="5080" indent="-196215">
              <a:lnSpc>
                <a:spcPts val="1200"/>
              </a:lnSpc>
              <a:spcBef>
                <a:spcPts val="240"/>
              </a:spcBef>
            </a:pPr>
            <a:r>
              <a:rPr dirty="0" sz="1100">
                <a:latin typeface="Lucida Sans"/>
                <a:cs typeface="Lucida Sans"/>
              </a:rPr>
              <a:t>Social</a:t>
            </a:r>
            <a:r>
              <a:rPr dirty="0" sz="1100" spc="-40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network websites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8084952" y="5093208"/>
            <a:ext cx="4019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Lucida Sans"/>
                <a:cs typeface="Lucida Sans"/>
              </a:rPr>
              <a:t>Radio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8892502" y="5093208"/>
            <a:ext cx="2371090" cy="501015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111125" marR="5080" indent="-31750">
              <a:lnSpc>
                <a:spcPts val="1200"/>
              </a:lnSpc>
              <a:spcBef>
                <a:spcPts val="240"/>
              </a:spcBef>
              <a:tabLst>
                <a:tab pos="1369060" algn="l"/>
              </a:tabLst>
            </a:pPr>
            <a:r>
              <a:rPr dirty="0" sz="1100" spc="-30">
                <a:latin typeface="Lucida Sans"/>
                <a:cs typeface="Lucida Sans"/>
              </a:rPr>
              <a:t>A</a:t>
            </a:r>
            <a:r>
              <a:rPr dirty="0" sz="1100" spc="-90">
                <a:latin typeface="Lucida Sans"/>
                <a:cs typeface="Lucida Sans"/>
              </a:rPr>
              <a:t> </a:t>
            </a:r>
            <a:r>
              <a:rPr dirty="0" sz="1100">
                <a:latin typeface="Lucida Sans"/>
                <a:cs typeface="Lucida Sans"/>
              </a:rPr>
              <a:t>news</a:t>
            </a:r>
            <a:r>
              <a:rPr dirty="0" sz="1100" spc="-80">
                <a:latin typeface="Lucida Sans"/>
                <a:cs typeface="Lucida Sans"/>
              </a:rPr>
              <a:t> </a:t>
            </a:r>
            <a:r>
              <a:rPr dirty="0" sz="1100">
                <a:latin typeface="Lucida Sans"/>
                <a:cs typeface="Lucida Sans"/>
              </a:rPr>
              <a:t>website</a:t>
            </a:r>
            <a:r>
              <a:rPr dirty="0" sz="1100" spc="120">
                <a:latin typeface="Lucida Sans"/>
                <a:cs typeface="Lucida Sans"/>
              </a:rPr>
              <a:t>  </a:t>
            </a:r>
            <a:r>
              <a:rPr dirty="0" sz="1100" spc="-30">
                <a:latin typeface="Lucida Sans"/>
                <a:cs typeface="Lucida Sans"/>
              </a:rPr>
              <a:t>A</a:t>
            </a:r>
            <a:r>
              <a:rPr dirty="0" sz="1100" spc="-90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printed</a:t>
            </a:r>
            <a:r>
              <a:rPr dirty="0" sz="1100" spc="-40">
                <a:latin typeface="Lucida Sans"/>
                <a:cs typeface="Lucida Sans"/>
              </a:rPr>
              <a:t> </a:t>
            </a:r>
            <a:r>
              <a:rPr dirty="0" sz="1100">
                <a:latin typeface="Lucida Sans"/>
                <a:cs typeface="Lucida Sans"/>
              </a:rPr>
              <a:t>copy</a:t>
            </a:r>
            <a:r>
              <a:rPr dirty="0" sz="1100" spc="-135">
                <a:latin typeface="Lucida Sans"/>
                <a:cs typeface="Lucida Sans"/>
              </a:rPr>
              <a:t> </a:t>
            </a:r>
            <a:r>
              <a:rPr dirty="0" sz="1100" spc="-25">
                <a:latin typeface="Lucida Sans"/>
                <a:cs typeface="Lucida Sans"/>
              </a:rPr>
              <a:t>of </a:t>
            </a:r>
            <a:r>
              <a:rPr dirty="0" sz="1100" spc="-35">
                <a:latin typeface="Lucida Sans"/>
                <a:cs typeface="Lucida Sans"/>
              </a:rPr>
              <a:t>not </a:t>
            </a:r>
            <a:r>
              <a:rPr dirty="0" sz="1100" spc="-10">
                <a:latin typeface="Lucida Sans"/>
                <a:cs typeface="Lucida Sans"/>
              </a:rPr>
              <a:t>associated</a:t>
            </a:r>
            <a:r>
              <a:rPr dirty="0" sz="1100">
                <a:latin typeface="Lucida Sans"/>
                <a:cs typeface="Lucida Sans"/>
              </a:rPr>
              <a:t>	a</a:t>
            </a:r>
            <a:r>
              <a:rPr dirty="0" sz="1100" spc="-70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newspaper</a:t>
            </a:r>
            <a:endParaRPr sz="1100">
              <a:latin typeface="Lucida Sans"/>
              <a:cs typeface="Lucida Sans"/>
            </a:endParaRPr>
          </a:p>
          <a:p>
            <a:pPr marL="12700">
              <a:lnSpc>
                <a:spcPts val="1205"/>
              </a:lnSpc>
            </a:pPr>
            <a:r>
              <a:rPr dirty="0" sz="1100" spc="-20">
                <a:latin typeface="Lucida Sans"/>
                <a:cs typeface="Lucida Sans"/>
              </a:rPr>
              <a:t>with</a:t>
            </a:r>
            <a:r>
              <a:rPr dirty="0" sz="1100" spc="-50">
                <a:latin typeface="Lucida Sans"/>
                <a:cs typeface="Lucida Sans"/>
              </a:rPr>
              <a:t> </a:t>
            </a:r>
            <a:r>
              <a:rPr dirty="0" sz="1100">
                <a:latin typeface="Lucida Sans"/>
                <a:cs typeface="Lucida Sans"/>
              </a:rPr>
              <a:t>a</a:t>
            </a:r>
            <a:r>
              <a:rPr dirty="0" sz="1100" spc="-80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newspaper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6070423" y="2807715"/>
            <a:ext cx="202882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10">
                <a:latin typeface="Arial Black"/>
                <a:cs typeface="Arial Black"/>
              </a:rPr>
              <a:t>Main</a:t>
            </a:r>
            <a:r>
              <a:rPr dirty="0" sz="1600" spc="-150">
                <a:latin typeface="Arial Black"/>
                <a:cs typeface="Arial Black"/>
              </a:rPr>
              <a:t> </a:t>
            </a:r>
            <a:r>
              <a:rPr dirty="0" sz="1600" spc="-125">
                <a:latin typeface="Arial Black"/>
                <a:cs typeface="Arial Black"/>
              </a:rPr>
              <a:t>source</a:t>
            </a:r>
            <a:r>
              <a:rPr dirty="0" sz="1600" spc="-150">
                <a:latin typeface="Arial Black"/>
                <a:cs typeface="Arial Black"/>
              </a:rPr>
              <a:t> </a:t>
            </a:r>
            <a:r>
              <a:rPr dirty="0" sz="1600" spc="-70">
                <a:latin typeface="Arial Black"/>
                <a:cs typeface="Arial Black"/>
              </a:rPr>
              <a:t>of</a:t>
            </a:r>
            <a:r>
              <a:rPr dirty="0" sz="1600" spc="-145">
                <a:latin typeface="Arial Black"/>
                <a:cs typeface="Arial Black"/>
              </a:rPr>
              <a:t> </a:t>
            </a:r>
            <a:r>
              <a:rPr dirty="0" sz="1600" spc="-114">
                <a:latin typeface="Arial Black"/>
                <a:cs typeface="Arial Black"/>
              </a:rPr>
              <a:t>news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33" name="object 33" descr=""/>
          <p:cNvGrpSpPr/>
          <p:nvPr/>
        </p:nvGrpSpPr>
        <p:grpSpPr>
          <a:xfrm>
            <a:off x="6629133" y="5735959"/>
            <a:ext cx="595630" cy="62865"/>
            <a:chOff x="6629133" y="5735959"/>
            <a:chExt cx="595630" cy="62865"/>
          </a:xfrm>
        </p:grpSpPr>
        <p:sp>
          <p:nvSpPr>
            <p:cNvPr id="34" name="object 34" descr=""/>
            <p:cNvSpPr/>
            <p:nvPr/>
          </p:nvSpPr>
          <p:spPr>
            <a:xfrm>
              <a:off x="6629133" y="5735959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62835" y="0"/>
                  </a:moveTo>
                  <a:lnTo>
                    <a:pt x="0" y="0"/>
                  </a:lnTo>
                  <a:lnTo>
                    <a:pt x="0" y="62836"/>
                  </a:lnTo>
                  <a:lnTo>
                    <a:pt x="62835" y="62836"/>
                  </a:lnTo>
                  <a:lnTo>
                    <a:pt x="62835" y="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7161913" y="5735959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62835" y="0"/>
                  </a:moveTo>
                  <a:lnTo>
                    <a:pt x="0" y="0"/>
                  </a:lnTo>
                  <a:lnTo>
                    <a:pt x="0" y="62836"/>
                  </a:lnTo>
                  <a:lnTo>
                    <a:pt x="62835" y="62836"/>
                  </a:lnTo>
                  <a:lnTo>
                    <a:pt x="62835" y="0"/>
                  </a:lnTo>
                  <a:close/>
                </a:path>
              </a:pathLst>
            </a:custGeom>
            <a:solidFill>
              <a:srgbClr val="9F2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 descr=""/>
          <p:cNvSpPr txBox="1"/>
          <p:nvPr/>
        </p:nvSpPr>
        <p:spPr>
          <a:xfrm>
            <a:off x="6596265" y="5093208"/>
            <a:ext cx="1005205" cy="75692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233045" marR="28575" indent="-220979">
              <a:lnSpc>
                <a:spcPts val="1200"/>
              </a:lnSpc>
              <a:spcBef>
                <a:spcPts val="240"/>
              </a:spcBef>
            </a:pPr>
            <a:r>
              <a:rPr dirty="0" sz="1100" spc="-30">
                <a:latin typeface="Lucida Sans"/>
                <a:cs typeface="Lucida Sans"/>
              </a:rPr>
              <a:t>A</a:t>
            </a:r>
            <a:r>
              <a:rPr dirty="0" sz="1100" spc="-85">
                <a:latin typeface="Lucida Sans"/>
                <a:cs typeface="Lucida Sans"/>
              </a:rPr>
              <a:t> </a:t>
            </a:r>
            <a:r>
              <a:rPr dirty="0" sz="1100" spc="-10">
                <a:latin typeface="Lucida Sans"/>
                <a:cs typeface="Lucida Sans"/>
              </a:rPr>
              <a:t>newspaper's website</a:t>
            </a:r>
            <a:endParaRPr sz="11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sz="1100">
              <a:latin typeface="Lucida Sans"/>
              <a:cs typeface="Lucida Sans"/>
            </a:endParaRPr>
          </a:p>
          <a:p>
            <a:pPr marL="121920">
              <a:lnSpc>
                <a:spcPct val="100000"/>
              </a:lnSpc>
              <a:spcBef>
                <a:spcPts val="5"/>
              </a:spcBef>
              <a:tabLst>
                <a:tab pos="654685" algn="l"/>
              </a:tabLst>
            </a:pPr>
            <a:r>
              <a:rPr dirty="0" sz="1100" spc="-20">
                <a:latin typeface="Lucida Sans"/>
                <a:cs typeface="Lucida Sans"/>
              </a:rPr>
              <a:t>2020</a:t>
            </a:r>
            <a:r>
              <a:rPr dirty="0" sz="1100">
                <a:latin typeface="Lucida Sans"/>
                <a:cs typeface="Lucida Sans"/>
              </a:rPr>
              <a:t>	</a:t>
            </a:r>
            <a:r>
              <a:rPr dirty="0" sz="1100" spc="-30">
                <a:latin typeface="Lucida Sans"/>
                <a:cs typeface="Lucida Sans"/>
              </a:rPr>
              <a:t>2023</a:t>
            </a:r>
            <a:endParaRPr sz="11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2024-05-14T10:53:19Z</dcterms:created>
  <dcterms:modified xsi:type="dcterms:W3CDTF">2024-05-14T10:53:19Z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2024-03-26T00:00:00Z</vt:filetime>
  </property>
  <property fmtid="{D5CDD505-2E9C-101B-9397-08002B2CF9AE}" pid="3" name="LastSaved">
    <vt:filetime>2024-05-14T00:00:00Z</vt:filetime>
  </property>
  <property fmtid="{D5CDD505-2E9C-101B-9397-08002B2CF9AE}" pid="4" name="Producer">
    <vt:lpwstr>macOS Version 13.2 (Build 22D49) Quartz PDFContext</vt:lpwstr>
  </property>
</Properties>
</file>